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110"/>
  </p:notesMasterIdLst>
  <p:handoutMasterIdLst>
    <p:handoutMasterId r:id="rId111"/>
  </p:handoutMasterIdLst>
  <p:sldIdLst>
    <p:sldId id="1894" r:id="rId2"/>
    <p:sldId id="1896" r:id="rId3"/>
    <p:sldId id="2206" r:id="rId4"/>
    <p:sldId id="2190" r:id="rId5"/>
    <p:sldId id="2191" r:id="rId6"/>
    <p:sldId id="2119" r:id="rId7"/>
    <p:sldId id="2120" r:id="rId8"/>
    <p:sldId id="2121" r:id="rId9"/>
    <p:sldId id="2122" r:id="rId10"/>
    <p:sldId id="2123" r:id="rId11"/>
    <p:sldId id="2124" r:id="rId12"/>
    <p:sldId id="2125" r:id="rId13"/>
    <p:sldId id="1198" r:id="rId14"/>
    <p:sldId id="2192" r:id="rId15"/>
    <p:sldId id="2193" r:id="rId16"/>
    <p:sldId id="2126" r:id="rId17"/>
    <p:sldId id="2127" r:id="rId18"/>
    <p:sldId id="2128" r:id="rId19"/>
    <p:sldId id="2129" r:id="rId20"/>
    <p:sldId id="2130" r:id="rId21"/>
    <p:sldId id="2131" r:id="rId22"/>
    <p:sldId id="2132" r:id="rId23"/>
    <p:sldId id="2133" r:id="rId24"/>
    <p:sldId id="2134" r:id="rId25"/>
    <p:sldId id="2135" r:id="rId26"/>
    <p:sldId id="1067" r:id="rId27"/>
    <p:sldId id="2136" r:id="rId28"/>
    <p:sldId id="2137" r:id="rId29"/>
    <p:sldId id="2138" r:id="rId30"/>
    <p:sldId id="2139" r:id="rId31"/>
    <p:sldId id="1072" r:id="rId32"/>
    <p:sldId id="1204" r:id="rId33"/>
    <p:sldId id="2140" r:id="rId34"/>
    <p:sldId id="2141" r:id="rId35"/>
    <p:sldId id="2142" r:id="rId36"/>
    <p:sldId id="2143" r:id="rId37"/>
    <p:sldId id="2207" r:id="rId38"/>
    <p:sldId id="2194" r:id="rId39"/>
    <p:sldId id="2195" r:id="rId40"/>
    <p:sldId id="2199" r:id="rId41"/>
    <p:sldId id="2180" r:id="rId42"/>
    <p:sldId id="2144" r:id="rId43"/>
    <p:sldId id="2145" r:id="rId44"/>
    <p:sldId id="2146" r:id="rId45"/>
    <p:sldId id="2147" r:id="rId46"/>
    <p:sldId id="2200" r:id="rId47"/>
    <p:sldId id="2201" r:id="rId48"/>
    <p:sldId id="2149" r:id="rId49"/>
    <p:sldId id="2150" r:id="rId50"/>
    <p:sldId id="2151" r:id="rId51"/>
    <p:sldId id="2152" r:id="rId52"/>
    <p:sldId id="2153" r:id="rId53"/>
    <p:sldId id="2154" r:id="rId54"/>
    <p:sldId id="2155" r:id="rId55"/>
    <p:sldId id="2156" r:id="rId56"/>
    <p:sldId id="2157" r:id="rId57"/>
    <p:sldId id="2158" r:id="rId58"/>
    <p:sldId id="2159" r:id="rId59"/>
    <p:sldId id="2160" r:id="rId60"/>
    <p:sldId id="2161" r:id="rId61"/>
    <p:sldId id="2162" r:id="rId62"/>
    <p:sldId id="2163" r:id="rId63"/>
    <p:sldId id="2164" r:id="rId64"/>
    <p:sldId id="2165" r:id="rId65"/>
    <p:sldId id="2166" r:id="rId66"/>
    <p:sldId id="2204" r:id="rId67"/>
    <p:sldId id="2205" r:id="rId68"/>
    <p:sldId id="2167" r:id="rId69"/>
    <p:sldId id="2168" r:id="rId70"/>
    <p:sldId id="2169" r:id="rId71"/>
    <p:sldId id="2170" r:id="rId72"/>
    <p:sldId id="2171" r:id="rId73"/>
    <p:sldId id="2202" r:id="rId74"/>
    <p:sldId id="2203" r:id="rId75"/>
    <p:sldId id="2173" r:id="rId76"/>
    <p:sldId id="2174" r:id="rId77"/>
    <p:sldId id="2175" r:id="rId78"/>
    <p:sldId id="2176" r:id="rId79"/>
    <p:sldId id="2210" r:id="rId80"/>
    <p:sldId id="2209" r:id="rId81"/>
    <p:sldId id="2178" r:id="rId82"/>
    <p:sldId id="2179" r:id="rId83"/>
    <p:sldId id="2196" r:id="rId84"/>
    <p:sldId id="2197" r:id="rId85"/>
    <p:sldId id="2182" r:id="rId86"/>
    <p:sldId id="2211" r:id="rId87"/>
    <p:sldId id="2216" r:id="rId88"/>
    <p:sldId id="2183" r:id="rId89"/>
    <p:sldId id="2212" r:id="rId90"/>
    <p:sldId id="2185" r:id="rId91"/>
    <p:sldId id="2186" r:id="rId92"/>
    <p:sldId id="2187" r:id="rId93"/>
    <p:sldId id="2188" r:id="rId94"/>
    <p:sldId id="2189" r:id="rId95"/>
    <p:sldId id="2213" r:id="rId96"/>
    <p:sldId id="1192" r:id="rId97"/>
    <p:sldId id="2214" r:id="rId98"/>
    <p:sldId id="1120" r:id="rId99"/>
    <p:sldId id="1121" r:id="rId100"/>
    <p:sldId id="1221" r:id="rId101"/>
    <p:sldId id="1122" r:id="rId102"/>
    <p:sldId id="1123" r:id="rId103"/>
    <p:sldId id="1125" r:id="rId104"/>
    <p:sldId id="1223" r:id="rId105"/>
    <p:sldId id="1126" r:id="rId106"/>
    <p:sldId id="1127" r:id="rId107"/>
    <p:sldId id="2118" r:id="rId108"/>
    <p:sldId id="2208" r:id="rId10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id="{EDAD6AFF-0795-4588-9F7E-3A3D48CD1264}">
          <p14:sldIdLst>
            <p14:sldId id="1894"/>
            <p14:sldId id="1896"/>
            <p14:sldId id="2206"/>
            <p14:sldId id="2190"/>
          </p14:sldIdLst>
        </p14:section>
        <p14:section name="4.1" id="{8A1B28B8-A12E-4221-A0F4-D6213374A2FF}">
          <p14:sldIdLst>
            <p14:sldId id="2191"/>
            <p14:sldId id="2119"/>
            <p14:sldId id="2120"/>
            <p14:sldId id="2121"/>
            <p14:sldId id="2122"/>
            <p14:sldId id="2123"/>
            <p14:sldId id="2124"/>
            <p14:sldId id="2125"/>
            <p14:sldId id="1198"/>
          </p14:sldIdLst>
        </p14:section>
        <p14:section name="4.2" id="{5EE811C3-7630-4E5E-815A-355B6345B305}">
          <p14:sldIdLst>
            <p14:sldId id="2192"/>
            <p14:sldId id="2193"/>
            <p14:sldId id="2126"/>
            <p14:sldId id="2127"/>
            <p14:sldId id="2128"/>
            <p14:sldId id="2129"/>
            <p14:sldId id="2130"/>
            <p14:sldId id="2131"/>
            <p14:sldId id="2132"/>
            <p14:sldId id="2133"/>
            <p14:sldId id="2134"/>
            <p14:sldId id="2135"/>
            <p14:sldId id="1067"/>
            <p14:sldId id="2136"/>
            <p14:sldId id="2137"/>
            <p14:sldId id="2138"/>
            <p14:sldId id="2139"/>
            <p14:sldId id="1072"/>
            <p14:sldId id="1204"/>
            <p14:sldId id="2140"/>
            <p14:sldId id="2141"/>
            <p14:sldId id="2142"/>
            <p14:sldId id="2143"/>
            <p14:sldId id="2207"/>
          </p14:sldIdLst>
        </p14:section>
        <p14:section name="4.3" id="{0B844C94-7041-4417-99DD-3B5C7358E985}">
          <p14:sldIdLst>
            <p14:sldId id="2194"/>
            <p14:sldId id="2195"/>
            <p14:sldId id="2199"/>
            <p14:sldId id="2180"/>
            <p14:sldId id="2144"/>
            <p14:sldId id="2145"/>
            <p14:sldId id="2146"/>
            <p14:sldId id="2147"/>
            <p14:sldId id="2200"/>
            <p14:sldId id="2201"/>
            <p14:sldId id="2149"/>
            <p14:sldId id="2150"/>
            <p14:sldId id="2151"/>
            <p14:sldId id="2152"/>
            <p14:sldId id="2153"/>
            <p14:sldId id="2154"/>
            <p14:sldId id="2155"/>
            <p14:sldId id="2156"/>
            <p14:sldId id="2157"/>
            <p14:sldId id="2158"/>
            <p14:sldId id="2159"/>
            <p14:sldId id="2160"/>
            <p14:sldId id="2161"/>
            <p14:sldId id="2162"/>
            <p14:sldId id="2163"/>
            <p14:sldId id="2164"/>
            <p14:sldId id="2165"/>
            <p14:sldId id="2166"/>
            <p14:sldId id="2204"/>
            <p14:sldId id="2205"/>
            <p14:sldId id="2167"/>
            <p14:sldId id="2168"/>
            <p14:sldId id="2169"/>
            <p14:sldId id="2170"/>
            <p14:sldId id="2171"/>
            <p14:sldId id="2202"/>
            <p14:sldId id="2203"/>
            <p14:sldId id="2173"/>
            <p14:sldId id="2174"/>
            <p14:sldId id="2175"/>
            <p14:sldId id="2176"/>
            <p14:sldId id="2210"/>
            <p14:sldId id="2209"/>
            <p14:sldId id="2178"/>
            <p14:sldId id="2179"/>
          </p14:sldIdLst>
        </p14:section>
        <p14:section name="4.4" id="{0F145D18-C7B6-4942-9A8F-4717B9FA0203}">
          <p14:sldIdLst>
            <p14:sldId id="2196"/>
            <p14:sldId id="2197"/>
            <p14:sldId id="2182"/>
            <p14:sldId id="2211"/>
            <p14:sldId id="2216"/>
            <p14:sldId id="2183"/>
            <p14:sldId id="2212"/>
            <p14:sldId id="2185"/>
            <p14:sldId id="2186"/>
            <p14:sldId id="2187"/>
            <p14:sldId id="2188"/>
            <p14:sldId id="2189"/>
            <p14:sldId id="2213"/>
            <p14:sldId id="1192"/>
            <p14:sldId id="2214"/>
            <p14:sldId id="1120"/>
            <p14:sldId id="1121"/>
            <p14:sldId id="1221"/>
            <p14:sldId id="1122"/>
            <p14:sldId id="1123"/>
            <p14:sldId id="1125"/>
            <p14:sldId id="1223"/>
            <p14:sldId id="1126"/>
            <p14:sldId id="1127"/>
          </p14:sldIdLst>
        </p14:section>
        <p14:section name="summary" id="{0DDBEC4D-E5B1-4326-8077-64B515A6CBE4}">
          <p14:sldIdLst>
            <p14:sldId id="2118"/>
            <p14:sldId id="2208"/>
          </p14:sldIdLst>
        </p14:section>
      </p14:sectionLst>
    </p:ex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FF"/>
    <a:srgbClr val="E45327"/>
    <a:srgbClr val="BEE395"/>
    <a:srgbClr val="FF6600"/>
    <a:srgbClr val="00B050"/>
    <a:srgbClr val="16C6CC"/>
    <a:srgbClr val="FFFFFF"/>
    <a:srgbClr val="242D3C"/>
    <a:srgbClr val="FFD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8446" autoAdjust="0"/>
  </p:normalViewPr>
  <p:slideViewPr>
    <p:cSldViewPr showGuides="1">
      <p:cViewPr varScale="1">
        <p:scale>
          <a:sx n="131" d="100"/>
          <a:sy n="131" d="100"/>
        </p:scale>
        <p:origin x="3702" y="96"/>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2024/5/7</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2024/5/7</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dxcentral.com/networking/sd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dxcentral.com/artificial-intelligence/automation/definitions/programmability-network-automation-sdn-networks/"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extLst>
      <p:ext uri="{BB962C8B-B14F-4D97-AF65-F5344CB8AC3E}">
        <p14:creationId xmlns:p14="http://schemas.microsoft.com/office/powerpoint/2010/main" val="2968940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629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26728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146281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femtosecond: </a:t>
            </a:r>
            <a:r>
              <a:rPr lang="zh-CN" altLang="en-US" dirty="0"/>
              <a:t>飞秒 </a:t>
            </a:r>
            <a:r>
              <a:rPr lang="en-US" altLang="zh-CN" dirty="0"/>
              <a:t>—— one quadrillionth, or one millionth of one billionth, of a second</a:t>
            </a:r>
          </a:p>
          <a:p>
            <a:r>
              <a:rPr lang="en-US" altLang="zh-CN" dirty="0"/>
              <a:t>picosecond:  </a:t>
            </a:r>
            <a:r>
              <a:rPr lang="zh-CN" altLang="en-US" dirty="0"/>
              <a:t>皮秒 </a:t>
            </a:r>
            <a:r>
              <a:rPr lang="en-US" altLang="zh-CN" dirty="0"/>
              <a:t>—— one trillionth, or one millionth of one millionth of a second</a:t>
            </a:r>
          </a:p>
          <a:p>
            <a:r>
              <a:rPr lang="en-US" altLang="zh-CN" dirty="0"/>
              <a:t>nanosecond</a:t>
            </a:r>
            <a:r>
              <a:rPr lang="zh-CN" altLang="en-US" dirty="0"/>
              <a:t>：纳秒 </a:t>
            </a:r>
            <a:r>
              <a:rPr lang="en-US" altLang="zh-CN" dirty="0"/>
              <a:t>—— one billionth of a second</a:t>
            </a:r>
          </a:p>
          <a:p>
            <a:r>
              <a:rPr lang="en-US" altLang="zh-CN" dirty="0"/>
              <a:t>microsecond: </a:t>
            </a:r>
            <a:r>
              <a:rPr lang="zh-CN" altLang="en-US" dirty="0"/>
              <a:t>微秒 </a:t>
            </a:r>
            <a:r>
              <a:rPr lang="en-US" altLang="zh-CN" dirty="0"/>
              <a:t>—— one millionth</a:t>
            </a:r>
            <a:r>
              <a:rPr lang="en-US" altLang="zh-CN" baseline="0" dirty="0"/>
              <a:t> of a second</a:t>
            </a:r>
          </a:p>
          <a:p>
            <a:r>
              <a:rPr lang="en-US" altLang="zh-CN" baseline="0" dirty="0"/>
              <a:t>millisecond:  </a:t>
            </a:r>
            <a:r>
              <a:rPr lang="zh-CN" altLang="en-US" baseline="0" dirty="0"/>
              <a:t>毫秒 </a:t>
            </a:r>
            <a:r>
              <a:rPr lang="en-US" altLang="zh-CN" baseline="0" dirty="0"/>
              <a:t>—— one thousandth of a second</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16</a:t>
            </a:fld>
            <a:r>
              <a:rPr lang="zh-CN" altLang="en-US"/>
              <a:t> 页</a:t>
            </a:r>
            <a:endParaRPr lang="zh-CN" altLang="en-US" dirty="0"/>
          </a:p>
        </p:txBody>
      </p:sp>
    </p:spTree>
    <p:extLst>
      <p:ext uri="{BB962C8B-B14F-4D97-AF65-F5344CB8AC3E}">
        <p14:creationId xmlns:p14="http://schemas.microsoft.com/office/powerpoint/2010/main" val="3791756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line termination: </a:t>
            </a:r>
            <a:r>
              <a:rPr lang="zh-CN" altLang="en-US" dirty="0"/>
              <a:t>线路端接</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17</a:t>
            </a:fld>
            <a:r>
              <a:rPr lang="zh-CN" altLang="en-US"/>
              <a:t> 页</a:t>
            </a:r>
            <a:endParaRPr lang="zh-CN" altLang="en-US" dirty="0"/>
          </a:p>
        </p:txBody>
      </p:sp>
    </p:spTree>
    <p:extLst>
      <p:ext uri="{BB962C8B-B14F-4D97-AF65-F5344CB8AC3E}">
        <p14:creationId xmlns:p14="http://schemas.microsoft.com/office/powerpoint/2010/main" val="2645412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20</a:t>
            </a:fld>
            <a:r>
              <a:rPr lang="zh-CN" altLang="en-US"/>
              <a:t> 页</a:t>
            </a:r>
            <a:endParaRPr lang="zh-CN" altLang="en-US" dirty="0"/>
          </a:p>
        </p:txBody>
      </p:sp>
    </p:spTree>
    <p:extLst>
      <p:ext uri="{BB962C8B-B14F-4D97-AF65-F5344CB8AC3E}">
        <p14:creationId xmlns:p14="http://schemas.microsoft.com/office/powerpoint/2010/main" val="118353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三态内容可寻址存储器</a:t>
            </a:r>
            <a:r>
              <a:rPr lang="en-US" altLang="zh-CN" dirty="0"/>
              <a:t>(Ternary Content Address Memory)</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21</a:t>
            </a:fld>
            <a:r>
              <a:rPr lang="zh-CN" altLang="en-US"/>
              <a:t> 页</a:t>
            </a:r>
            <a:endParaRPr lang="zh-CN" altLang="en-US" dirty="0"/>
          </a:p>
        </p:txBody>
      </p:sp>
    </p:spTree>
    <p:extLst>
      <p:ext uri="{BB962C8B-B14F-4D97-AF65-F5344CB8AC3E}">
        <p14:creationId xmlns:p14="http://schemas.microsoft.com/office/powerpoint/2010/main" val="13186129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bus contention</a:t>
            </a:r>
            <a:r>
              <a:rPr lang="en-US" altLang="zh-CN" baseline="0" dirty="0"/>
              <a:t> (</a:t>
            </a:r>
            <a:r>
              <a:rPr lang="zh-CN" altLang="en-US" baseline="0" dirty="0"/>
              <a:t>总线竞争</a:t>
            </a:r>
            <a:r>
              <a:rPr lang="en-US" altLang="zh-CN" baseline="0"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24</a:t>
            </a:fld>
            <a:r>
              <a:rPr lang="zh-CN" altLang="en-US"/>
              <a:t> 页</a:t>
            </a:r>
            <a:endParaRPr lang="zh-CN" altLang="en-US" dirty="0"/>
          </a:p>
        </p:txBody>
      </p:sp>
    </p:spTree>
    <p:extLst>
      <p:ext uri="{BB962C8B-B14F-4D97-AF65-F5344CB8AC3E}">
        <p14:creationId xmlns:p14="http://schemas.microsoft.com/office/powerpoint/2010/main" val="3831109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banyan network</a:t>
            </a:r>
            <a:r>
              <a:rPr lang="en-US" altLang="zh-CN" baseline="0" dirty="0"/>
              <a:t> </a:t>
            </a:r>
            <a:r>
              <a:rPr lang="zh-CN" altLang="en-US" baseline="0" dirty="0"/>
              <a:t>榕树网</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25</a:t>
            </a:fld>
            <a:r>
              <a:rPr lang="zh-CN" altLang="en-US"/>
              <a:t> 页</a:t>
            </a:r>
            <a:endParaRPr lang="zh-CN" altLang="en-US" dirty="0"/>
          </a:p>
        </p:txBody>
      </p:sp>
    </p:spTree>
    <p:extLst>
      <p:ext uri="{BB962C8B-B14F-4D97-AF65-F5344CB8AC3E}">
        <p14:creationId xmlns:p14="http://schemas.microsoft.com/office/powerpoint/2010/main" val="848941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multi-stage interconnection: </a:t>
            </a:r>
            <a:r>
              <a:rPr lang="zh-CN" altLang="en-US" dirty="0"/>
              <a:t>多级互连</a:t>
            </a:r>
            <a:endParaRPr lang="en-US" altLang="zh-CN" dirty="0"/>
          </a:p>
          <a:p>
            <a:pPr marL="0" indent="0">
              <a:buNone/>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1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2</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42107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27</a:t>
            </a:fld>
            <a:r>
              <a:rPr lang="zh-CN" altLang="en-US"/>
              <a:t> 页</a:t>
            </a:r>
            <a:endParaRPr lang="zh-CN" altLang="en-US" dirty="0"/>
          </a:p>
        </p:txBody>
      </p:sp>
    </p:spTree>
    <p:extLst>
      <p:ext uri="{BB962C8B-B14F-4D97-AF65-F5344CB8AC3E}">
        <p14:creationId xmlns:p14="http://schemas.microsoft.com/office/powerpoint/2010/main" val="21127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28</a:t>
            </a:fld>
            <a:r>
              <a:rPr lang="zh-CN" altLang="en-US"/>
              <a:t> 页</a:t>
            </a:r>
            <a:endParaRPr lang="zh-CN" altLang="en-US" dirty="0"/>
          </a:p>
        </p:txBody>
      </p:sp>
    </p:spTree>
    <p:extLst>
      <p:ext uri="{BB962C8B-B14F-4D97-AF65-F5344CB8AC3E}">
        <p14:creationId xmlns:p14="http://schemas.microsoft.com/office/powerpoint/2010/main" val="4151563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30</a:t>
            </a:fld>
            <a:r>
              <a:rPr lang="zh-CN" altLang="en-US"/>
              <a:t> 页</a:t>
            </a:r>
            <a:endParaRPr lang="zh-CN" altLang="en-US" dirty="0"/>
          </a:p>
        </p:txBody>
      </p:sp>
    </p:spTree>
    <p:extLst>
      <p:ext uri="{BB962C8B-B14F-4D97-AF65-F5344CB8AC3E}">
        <p14:creationId xmlns:p14="http://schemas.microsoft.com/office/powerpoint/2010/main" val="3467538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671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9322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1E24F4-6A6A-481C-B1CA-2652465EE42B}"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5327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09B56B8-0FBD-4067-82D5-088CEF0F23D2}"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95624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A03E7-E8BA-412C-9EB5-7BF45A6AE5FA}"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4218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BD057DA-1C54-4FF3-A4FB-33CD74DC1726}"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Times New Roman" panose="02020603050405020304" pitchFamily="18" charset="0"/>
                <a:ea typeface="ＭＳ Ｐゴシック" panose="020B0600070205080204" pitchFamily="34" charset="-128"/>
              </a:rPr>
              <a:t>加权公平队列</a:t>
            </a:r>
            <a:endParaRPr lang="zh-CN" altLang="zh-CN" dirty="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72472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314528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ln/>
        </p:spPr>
      </p:sp>
      <p:sp>
        <p:nvSpPr>
          <p:cNvPr id="368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SDN: software defined network</a:t>
            </a:r>
            <a:endParaRPr lang="zh-CN" altLang="zh-CN" dirty="0"/>
          </a:p>
          <a:p>
            <a:pPr marL="0" indent="0" algn="l">
              <a:buNone/>
            </a:pPr>
            <a:endParaRPr lang="en-US" altLang="zh-CN" b="0" i="0" dirty="0">
              <a:solidFill>
                <a:srgbClr val="3E3F42"/>
              </a:solidFill>
              <a:effectLst/>
              <a:latin typeface="Helvetica Neue"/>
            </a:endParaRPr>
          </a:p>
          <a:p>
            <a:pPr marL="0" indent="0" algn="l">
              <a:buNone/>
            </a:pPr>
            <a:r>
              <a:rPr lang="en-US" altLang="zh-CN" b="0" i="0" dirty="0">
                <a:solidFill>
                  <a:srgbClr val="3E3F42"/>
                </a:solidFill>
                <a:effectLst/>
                <a:latin typeface="Helvetica Neue"/>
              </a:rPr>
              <a:t>What Is OpenFlow: Key Takeaways</a:t>
            </a:r>
          </a:p>
          <a:p>
            <a:pPr algn="l">
              <a:buFont typeface="+mj-lt"/>
              <a:buAutoNum type="arabicPeriod"/>
            </a:pPr>
            <a:r>
              <a:rPr lang="en-US" altLang="zh-CN" b="0" i="0" dirty="0">
                <a:solidFill>
                  <a:srgbClr val="3E3F42"/>
                </a:solidFill>
                <a:effectLst/>
                <a:latin typeface="Helvetica Neue"/>
              </a:rPr>
              <a:t>OpenFlow is one of the first </a:t>
            </a:r>
            <a:r>
              <a:rPr lang="en-US" altLang="zh-CN" b="0" i="0" u="none" strike="noStrike" dirty="0">
                <a:solidFill>
                  <a:srgbClr val="0077B8"/>
                </a:solidFill>
                <a:effectLst/>
                <a:latin typeface="Helvetica Neue"/>
                <a:hlinkClick r:id="rId3" tooltip="Networking"/>
              </a:rPr>
              <a:t>software-defined networking</a:t>
            </a:r>
            <a:r>
              <a:rPr lang="en-US" altLang="zh-CN" b="0" i="0" dirty="0">
                <a:solidFill>
                  <a:srgbClr val="3E3F42"/>
                </a:solidFill>
                <a:effectLst/>
                <a:latin typeface="Helvetica Neue"/>
              </a:rPr>
              <a:t> (SDN) standards and defined the communication protocol between SDN controllers and the forwarding plane of networking devices.</a:t>
            </a:r>
          </a:p>
          <a:p>
            <a:pPr algn="l">
              <a:buFont typeface="+mj-lt"/>
              <a:buAutoNum type="arabicPeriod"/>
            </a:pPr>
            <a:r>
              <a:rPr lang="en-US" altLang="zh-CN" b="0" i="0" dirty="0">
                <a:solidFill>
                  <a:srgbClr val="3E3F42"/>
                </a:solidFill>
                <a:effectLst/>
                <a:latin typeface="Helvetica Neue"/>
              </a:rPr>
              <a:t>Benefits include its </a:t>
            </a:r>
            <a:r>
              <a:rPr lang="en-US" altLang="zh-CN" b="0" i="0" u="none" strike="noStrike" dirty="0">
                <a:solidFill>
                  <a:srgbClr val="0077B8"/>
                </a:solidFill>
                <a:effectLst/>
                <a:latin typeface="Helvetica Neue"/>
                <a:hlinkClick r:id="rId4" tooltip="SDN Automation, Programmability, and Programmable Networks"/>
              </a:rPr>
              <a:t>programmability</a:t>
            </a:r>
            <a:r>
              <a:rPr lang="en-US" altLang="zh-CN" b="0" i="0" dirty="0">
                <a:solidFill>
                  <a:srgbClr val="3E3F42"/>
                </a:solidFill>
                <a:effectLst/>
                <a:latin typeface="Helvetica Neue"/>
              </a:rPr>
              <a:t>, centralized intelligence, and how it abstracts network architecture.</a:t>
            </a:r>
          </a:p>
          <a:p>
            <a:pPr algn="l">
              <a:buFont typeface="+mj-lt"/>
              <a:buAutoNum type="arabicPeriod"/>
            </a:pPr>
            <a:r>
              <a:rPr lang="en-US" altLang="zh-CN" b="0" i="0" dirty="0">
                <a:solidFill>
                  <a:srgbClr val="3E3F42"/>
                </a:solidFill>
                <a:effectLst/>
                <a:latin typeface="Helvetica Neue"/>
              </a:rPr>
              <a:t>The original concept began at Stanford University in 2008 but has since been managed by the Open Networking Foundation.</a:t>
            </a:r>
          </a:p>
          <a:p>
            <a:pPr marL="0" indent="0">
              <a:buNone/>
            </a:pPr>
            <a:endParaRPr lang="en-US" altLang="zh-CN" dirty="0"/>
          </a:p>
          <a:p>
            <a:pPr marL="0" indent="0">
              <a:buNone/>
            </a:pPr>
            <a:endParaRPr lang="zh-CN" altLang="zh-CN" dirty="0"/>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644AC77-3AF4-497C-8596-BE06FB85339B}" type="slidenum">
              <a:rPr lang="en-US" altLang="zh-CN" sz="1300">
                <a:latin typeface="Times New Roman" panose="02020603050405020304" pitchFamily="18" charset="0"/>
              </a:rPr>
              <a:pPr/>
              <a:t>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8141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097871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84493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34230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43</a:t>
            </a:fld>
            <a:r>
              <a:rPr lang="zh-CN" altLang="en-US"/>
              <a:t> 页</a:t>
            </a:r>
            <a:endParaRPr lang="zh-CN" altLang="en-US" dirty="0"/>
          </a:p>
        </p:txBody>
      </p:sp>
    </p:spTree>
    <p:extLst>
      <p:ext uri="{BB962C8B-B14F-4D97-AF65-F5344CB8AC3E}">
        <p14:creationId xmlns:p14="http://schemas.microsoft.com/office/powerpoint/2010/main" val="3242571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44</a:t>
            </a:fld>
            <a:r>
              <a:rPr lang="zh-CN" altLang="en-US"/>
              <a:t> 页</a:t>
            </a:r>
            <a:endParaRPr lang="zh-CN" altLang="en-US" dirty="0"/>
          </a:p>
        </p:txBody>
      </p:sp>
    </p:spTree>
    <p:extLst>
      <p:ext uri="{BB962C8B-B14F-4D97-AF65-F5344CB8AC3E}">
        <p14:creationId xmlns:p14="http://schemas.microsoft.com/office/powerpoint/2010/main" val="1293366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8234256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26889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50</a:t>
            </a:fld>
            <a:r>
              <a:rPr lang="zh-CN" altLang="en-US"/>
              <a:t> 页</a:t>
            </a:r>
            <a:endParaRPr lang="zh-CN" altLang="en-US" dirty="0"/>
          </a:p>
        </p:txBody>
      </p:sp>
    </p:spTree>
    <p:extLst>
      <p:ext uri="{BB962C8B-B14F-4D97-AF65-F5344CB8AC3E}">
        <p14:creationId xmlns:p14="http://schemas.microsoft.com/office/powerpoint/2010/main" val="36190066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无类别域间路由 </a:t>
            </a:r>
            <a:r>
              <a:rPr lang="en-US" altLang="zh-CN" dirty="0"/>
              <a:t>CIDR (pronounced like “cider” </a:t>
            </a:r>
            <a:r>
              <a:rPr lang="en-US" altLang="zh-CN" b="0" i="0" dirty="0">
                <a:solidFill>
                  <a:srgbClr val="333333"/>
                </a:solidFill>
                <a:effectLst/>
                <a:latin typeface="Microsoft Yahei" panose="020B0503020204020204" pitchFamily="34" charset="-122"/>
                <a:ea typeface="Microsoft Yahei" panose="020B0503020204020204" pitchFamily="34" charset="-122"/>
              </a:rPr>
              <a:t>[ˈ</a:t>
            </a:r>
            <a:r>
              <a:rPr lang="en-US" altLang="zh-CN" b="0" i="0" dirty="0" err="1">
                <a:solidFill>
                  <a:srgbClr val="333333"/>
                </a:solidFill>
                <a:effectLst/>
                <a:latin typeface="Microsoft Yahei" panose="020B0503020204020204" pitchFamily="34" charset="-122"/>
                <a:ea typeface="Microsoft Yahei" panose="020B0503020204020204" pitchFamily="34" charset="-122"/>
              </a:rPr>
              <a:t>saɪdrɚ</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en-US" altLang="zh-CN" dirty="0"/>
              <a:t>)</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53</a:t>
            </a:fld>
            <a:r>
              <a:rPr lang="zh-CN" altLang="en-US"/>
              <a:t> 页</a:t>
            </a:r>
            <a:endParaRPr lang="zh-CN" altLang="en-US" dirty="0"/>
          </a:p>
        </p:txBody>
      </p:sp>
    </p:spTree>
    <p:extLst>
      <p:ext uri="{BB962C8B-B14F-4D97-AF65-F5344CB8AC3E}">
        <p14:creationId xmlns:p14="http://schemas.microsoft.com/office/powerpoint/2010/main" val="3150363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3C7C9-CD1C-42CE-805F-45C8BED8BFC3}"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17376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7723881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6F62A9E-18D7-4681-9DA9-DF635269F4AD}"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39080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sz="2400">
                <a:solidFill>
                  <a:schemeClr val="tx1"/>
                </a:solidFill>
                <a:latin typeface="Arial" panose="020B0604020202020204" pitchFamily="34" charset="0"/>
                <a:ea typeface="ＭＳ Ｐゴシック" panose="020B0600070205080204" pitchFamily="34" charset="-128"/>
              </a:defRPr>
            </a:lvl1pPr>
            <a:lvl2pPr marL="742950" indent="-285750" defTabSz="965200">
              <a:defRPr sz="2400">
                <a:solidFill>
                  <a:schemeClr val="tx1"/>
                </a:solidFill>
                <a:latin typeface="Arial" panose="020B0604020202020204" pitchFamily="34" charset="0"/>
                <a:ea typeface="ＭＳ Ｐゴシック" panose="020B0600070205080204" pitchFamily="34" charset="-128"/>
              </a:defRPr>
            </a:lvl2pPr>
            <a:lvl3pPr marL="1143000" indent="-228600" defTabSz="965200">
              <a:defRPr sz="2400">
                <a:solidFill>
                  <a:schemeClr val="tx1"/>
                </a:solidFill>
                <a:latin typeface="Arial" panose="020B0604020202020204" pitchFamily="34" charset="0"/>
                <a:ea typeface="ＭＳ Ｐゴシック" panose="020B0600070205080204" pitchFamily="34" charset="-128"/>
              </a:defRPr>
            </a:lvl3pPr>
            <a:lvl4pPr marL="1600200" indent="-228600" defTabSz="965200">
              <a:defRPr sz="2400">
                <a:solidFill>
                  <a:schemeClr val="tx1"/>
                </a:solidFill>
                <a:latin typeface="Arial" panose="020B0604020202020204" pitchFamily="34" charset="0"/>
                <a:ea typeface="ＭＳ Ｐゴシック" panose="020B0600070205080204" pitchFamily="34" charset="-128"/>
              </a:defRPr>
            </a:lvl4pPr>
            <a:lvl5pPr marL="2057400" indent="-228600" defTabSz="965200">
              <a:defRPr sz="2400">
                <a:solidFill>
                  <a:schemeClr val="tx1"/>
                </a:solidFill>
                <a:latin typeface="Arial" panose="020B0604020202020204" pitchFamily="34" charset="0"/>
                <a:ea typeface="ＭＳ Ｐゴシック" panose="020B0600070205080204" pitchFamily="34" charset="-128"/>
              </a:defRPr>
            </a:lvl5pPr>
            <a:lvl6pPr marL="25146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5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52B54E-77E5-4CA5-BA63-A9ACB1BBEB88}" type="slidenum">
              <a:rPr lang="en-US" altLang="zh-CN" sz="1200">
                <a:solidFill>
                  <a:srgbClr val="000000"/>
                </a:solidFill>
                <a:latin typeface="Times New Roman" panose="02020603050405020304" pitchFamily="18" charset="0"/>
              </a:rPr>
              <a:pPr/>
              <a:t>57</a:t>
            </a:fld>
            <a:endParaRPr lang="en-US" altLang="zh-CN" sz="1200">
              <a:solidFill>
                <a:srgbClr val="000000"/>
              </a:solidFill>
              <a:latin typeface="Times New Roman" panose="02020603050405020304" pitchFamily="18" charset="0"/>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91316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58</a:t>
            </a:fld>
            <a:r>
              <a:rPr lang="zh-CN" altLang="en-US"/>
              <a:t> 页</a:t>
            </a:r>
            <a:endParaRPr lang="zh-CN" altLang="en-US" dirty="0"/>
          </a:p>
        </p:txBody>
      </p:sp>
    </p:spTree>
    <p:extLst>
      <p:ext uri="{BB962C8B-B14F-4D97-AF65-F5344CB8AC3E}">
        <p14:creationId xmlns:p14="http://schemas.microsoft.com/office/powerpoint/2010/main" val="1863370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路由聚合</a:t>
            </a:r>
            <a:endParaRPr lang="en-US" altLang="zh-CN" dirty="0"/>
          </a:p>
          <a:p>
            <a:r>
              <a:rPr lang="zh-CN" altLang="en-US" dirty="0"/>
              <a:t>路由摘要（</a:t>
            </a:r>
            <a:r>
              <a:rPr lang="en-US" altLang="zh-CN" dirty="0"/>
              <a:t>route summarization</a:t>
            </a:r>
            <a:r>
              <a:rPr lang="zh-CN" altLang="en-US" dirty="0"/>
              <a:t>）</a:t>
            </a:r>
            <a:endParaRPr lang="en-US" altLang="zh-CN" dirty="0"/>
          </a:p>
          <a:p>
            <a:r>
              <a:rPr lang="en-US" altLang="zh-CN" dirty="0"/>
              <a:t>Fly by night:</a:t>
            </a:r>
            <a:r>
              <a:rPr lang="en-US" altLang="zh-CN" baseline="0" dirty="0"/>
              <a:t> </a:t>
            </a:r>
            <a:r>
              <a:rPr lang="zh-CN" altLang="en-US" baseline="0" dirty="0"/>
              <a:t>不可信</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63</a:t>
            </a:fld>
            <a:r>
              <a:rPr lang="zh-CN" altLang="en-US"/>
              <a:t> 页</a:t>
            </a:r>
            <a:endParaRPr lang="zh-CN" altLang="en-US" dirty="0"/>
          </a:p>
        </p:txBody>
      </p:sp>
    </p:spTree>
    <p:extLst>
      <p:ext uri="{BB962C8B-B14F-4D97-AF65-F5344CB8AC3E}">
        <p14:creationId xmlns:p14="http://schemas.microsoft.com/office/powerpoint/2010/main" val="31620454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45772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46076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网络地址转换</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68</a:t>
            </a:fld>
            <a:r>
              <a:rPr lang="zh-CN" altLang="en-US"/>
              <a:t> 页</a:t>
            </a:r>
            <a:endParaRPr lang="zh-CN" altLang="en-US" dirty="0"/>
          </a:p>
        </p:txBody>
      </p:sp>
    </p:spTree>
    <p:extLst>
      <p:ext uri="{BB962C8B-B14F-4D97-AF65-F5344CB8AC3E}">
        <p14:creationId xmlns:p14="http://schemas.microsoft.com/office/powerpoint/2010/main" val="17992438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NAT  </a:t>
            </a:r>
            <a:r>
              <a:rPr lang="en-US" altLang="zh-CN" sz="1200" dirty="0">
                <a:ea typeface="ＭＳ Ｐゴシック" panose="020B0600070205080204" pitchFamily="34" charset="-128"/>
              </a:rPr>
              <a:t>traversal </a:t>
            </a:r>
            <a:r>
              <a:rPr lang="en-US" altLang="zh-CN" b="0" i="0" dirty="0">
                <a:solidFill>
                  <a:srgbClr val="444444"/>
                </a:solidFill>
                <a:effectLst/>
                <a:latin typeface="Roboto" panose="02000000000000000000" pitchFamily="2" charset="0"/>
              </a:rPr>
              <a:t>[</a:t>
            </a:r>
            <a:r>
              <a:rPr lang="en-US" altLang="zh-CN" b="0" i="0" dirty="0" err="1">
                <a:solidFill>
                  <a:srgbClr val="444444"/>
                </a:solidFill>
                <a:effectLst/>
                <a:latin typeface="Roboto" panose="02000000000000000000" pitchFamily="2" charset="0"/>
              </a:rPr>
              <a:t>trəˈvərs</a:t>
            </a:r>
            <a:r>
              <a:rPr lang="en-US" altLang="zh-CN" b="0" i="0" dirty="0">
                <a:solidFill>
                  <a:srgbClr val="444444"/>
                </a:solidFill>
                <a:effectLst/>
                <a:latin typeface="Roboto" panose="02000000000000000000" pitchFamily="2" charset="0"/>
              </a:rPr>
              <a:t>(ə)l] </a:t>
            </a:r>
            <a:r>
              <a:rPr lang="zh-CN" altLang="en-US" dirty="0"/>
              <a:t>穿透</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72</a:t>
            </a:fld>
            <a:r>
              <a:rPr lang="zh-CN" altLang="en-US"/>
              <a:t> 页</a:t>
            </a:r>
            <a:endParaRPr lang="zh-CN" altLang="en-US" dirty="0"/>
          </a:p>
        </p:txBody>
      </p:sp>
    </p:spTree>
    <p:extLst>
      <p:ext uri="{BB962C8B-B14F-4D97-AF65-F5344CB8AC3E}">
        <p14:creationId xmlns:p14="http://schemas.microsoft.com/office/powerpoint/2010/main" val="13196761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6927325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74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902273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600556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76</a:t>
            </a:fld>
            <a:r>
              <a:rPr lang="zh-CN" altLang="en-US"/>
              <a:t> 页</a:t>
            </a:r>
            <a:endParaRPr lang="zh-CN" altLang="en-US" dirty="0"/>
          </a:p>
        </p:txBody>
      </p:sp>
    </p:spTree>
    <p:extLst>
      <p:ext uri="{BB962C8B-B14F-4D97-AF65-F5344CB8AC3E}">
        <p14:creationId xmlns:p14="http://schemas.microsoft.com/office/powerpoint/2010/main" val="41940671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National Institute of Standards and Technology</a:t>
            </a:r>
          </a:p>
          <a:p>
            <a:pPr marL="0" indent="0">
              <a:buNone/>
            </a:pPr>
            <a:endParaRPr lang="en-US" altLang="zh-CN" dirty="0"/>
          </a:p>
          <a:p>
            <a:pPr marL="0" indent="0">
              <a:buNone/>
            </a:pPr>
            <a:r>
              <a:rPr lang="en-US" altLang="zh-CN" dirty="0"/>
              <a:t>https://fedv6-deployment.antd.nist.gov/</a:t>
            </a: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82</a:t>
            </a:fld>
            <a:r>
              <a:rPr lang="zh-CN" altLang="en-US"/>
              <a:t> 页</a:t>
            </a:r>
            <a:endParaRPr lang="zh-CN" altLang="en-US" dirty="0"/>
          </a:p>
        </p:txBody>
      </p:sp>
    </p:spTree>
    <p:extLst>
      <p:ext uri="{BB962C8B-B14F-4D97-AF65-F5344CB8AC3E}">
        <p14:creationId xmlns:p14="http://schemas.microsoft.com/office/powerpoint/2010/main" val="546213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590266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42842523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85</a:t>
            </a:fld>
            <a:r>
              <a:rPr lang="zh-CN" altLang="en-US"/>
              <a:t> 页</a:t>
            </a:r>
            <a:endParaRPr lang="zh-CN" altLang="en-US" dirty="0"/>
          </a:p>
        </p:txBody>
      </p:sp>
    </p:spTree>
    <p:extLst>
      <p:ext uri="{BB962C8B-B14F-4D97-AF65-F5344CB8AC3E}">
        <p14:creationId xmlns:p14="http://schemas.microsoft.com/office/powerpoint/2010/main" val="23026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86</a:t>
            </a:fld>
            <a:r>
              <a:rPr lang="zh-CN" altLang="en-US"/>
              <a:t> 页</a:t>
            </a:r>
            <a:endParaRPr lang="zh-CN" altLang="en-US" dirty="0"/>
          </a:p>
        </p:txBody>
      </p:sp>
    </p:spTree>
    <p:extLst>
      <p:ext uri="{BB962C8B-B14F-4D97-AF65-F5344CB8AC3E}">
        <p14:creationId xmlns:p14="http://schemas.microsoft.com/office/powerpoint/2010/main" val="41287575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87</a:t>
            </a:fld>
            <a:r>
              <a:rPr lang="zh-CN" altLang="en-US"/>
              <a:t> 页</a:t>
            </a:r>
            <a:endParaRPr lang="zh-CN" altLang="en-US" dirty="0"/>
          </a:p>
        </p:txBody>
      </p:sp>
    </p:spTree>
    <p:extLst>
      <p:ext uri="{BB962C8B-B14F-4D97-AF65-F5344CB8AC3E}">
        <p14:creationId xmlns:p14="http://schemas.microsoft.com/office/powerpoint/2010/main" val="456280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88</a:t>
            </a:fld>
            <a:r>
              <a:rPr lang="zh-CN" altLang="en-US"/>
              <a:t> 页</a:t>
            </a:r>
            <a:endParaRPr lang="zh-CN" altLang="en-US" dirty="0"/>
          </a:p>
        </p:txBody>
      </p:sp>
    </p:spTree>
    <p:extLst>
      <p:ext uri="{BB962C8B-B14F-4D97-AF65-F5344CB8AC3E}">
        <p14:creationId xmlns:p14="http://schemas.microsoft.com/office/powerpoint/2010/main" val="2214040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r>
              <a:rPr lang="en-US" altLang="zh-CN" dirty="0"/>
              <a:t>disambiguate </a:t>
            </a:r>
            <a:r>
              <a:rPr lang="en-US" altLang="zh-CN" b="0" i="0" dirty="0">
                <a:solidFill>
                  <a:srgbClr val="333333"/>
                </a:solidFill>
                <a:effectLst/>
                <a:latin typeface="Microsoft Yahei" panose="020B0503020204020204" pitchFamily="34" charset="-122"/>
                <a:ea typeface="Microsoft Yahei" panose="020B0503020204020204" pitchFamily="34" charset="-122"/>
              </a:rPr>
              <a:t>[ˌ</a:t>
            </a:r>
            <a:r>
              <a:rPr lang="en-US" altLang="zh-CN" b="0" i="0" dirty="0" err="1">
                <a:solidFill>
                  <a:srgbClr val="333333"/>
                </a:solidFill>
                <a:effectLst/>
                <a:latin typeface="Microsoft Yahei" panose="020B0503020204020204" pitchFamily="34" charset="-122"/>
                <a:ea typeface="Microsoft Yahei" panose="020B0503020204020204" pitchFamily="34" charset="-122"/>
              </a:rPr>
              <a:t>dɪsæmˈbɪɡjuˌet</a:t>
            </a:r>
            <a:r>
              <a:rPr lang="en-US" altLang="zh-CN" b="0" i="0" dirty="0">
                <a:solidFill>
                  <a:srgbClr val="333333"/>
                </a:solidFill>
                <a:effectLst/>
                <a:latin typeface="Microsoft Yahei" panose="020B0503020204020204" pitchFamily="34" charset="-122"/>
                <a:ea typeface="Microsoft Yahei" panose="020B0503020204020204" pitchFamily="34" charset="-122"/>
              </a:rPr>
              <a:t>]</a:t>
            </a:r>
            <a:r>
              <a:rPr lang="zh-CN" altLang="en-US" b="0" i="0" dirty="0">
                <a:solidFill>
                  <a:srgbClr val="333333"/>
                </a:solidFill>
                <a:effectLst/>
                <a:latin typeface="Microsoft Yahei" panose="020B0503020204020204" pitchFamily="34" charset="-122"/>
                <a:ea typeface="Microsoft Yahei" panose="020B0503020204020204" pitchFamily="34" charset="-122"/>
              </a:rPr>
              <a:t> </a:t>
            </a:r>
            <a:r>
              <a:rPr lang="en-US" altLang="zh-CN" b="1" i="1" dirty="0" err="1">
                <a:effectLst/>
                <a:latin typeface="Microsoft Yahei" panose="020B0503020204020204" pitchFamily="34" charset="-122"/>
                <a:ea typeface="Microsoft Yahei" panose="020B0503020204020204" pitchFamily="34" charset="-122"/>
              </a:rPr>
              <a:t>vt.</a:t>
            </a:r>
            <a:r>
              <a:rPr lang="en-US" altLang="zh-CN" b="1" i="1" dirty="0">
                <a:effectLst/>
                <a:latin typeface="Microsoft Yahei" panose="020B0503020204020204" pitchFamily="34" charset="-122"/>
                <a:ea typeface="Microsoft Yahei" panose="020B0503020204020204" pitchFamily="34" charset="-122"/>
              </a:rPr>
              <a:t> </a:t>
            </a:r>
            <a:r>
              <a:rPr lang="zh-CN" altLang="en-US" b="0" i="0" dirty="0">
                <a:effectLst/>
                <a:latin typeface="Microsoft Yahei" panose="020B0503020204020204" pitchFamily="34" charset="-122"/>
                <a:ea typeface="Microsoft Yahei" panose="020B0503020204020204" pitchFamily="34" charset="-122"/>
              </a:rPr>
              <a:t>消除</a:t>
            </a:r>
            <a:r>
              <a:rPr lang="en-US" altLang="zh-CN" b="0" i="0" dirty="0">
                <a:effectLst/>
                <a:latin typeface="Microsoft Yahei" panose="020B0503020204020204" pitchFamily="34" charset="-122"/>
                <a:ea typeface="Microsoft Yahei" panose="020B0503020204020204" pitchFamily="34" charset="-122"/>
              </a:rPr>
              <a:t>…</a:t>
            </a:r>
            <a:r>
              <a:rPr lang="zh-CN" altLang="en-US" b="0" i="0" dirty="0">
                <a:effectLst/>
                <a:latin typeface="Microsoft Yahei" panose="020B0503020204020204" pitchFamily="34" charset="-122"/>
                <a:ea typeface="Microsoft Yahei" panose="020B0503020204020204" pitchFamily="34" charset="-122"/>
              </a:rPr>
              <a:t>的歧义</a:t>
            </a:r>
          </a:p>
          <a:p>
            <a:pPr marL="0" marR="0" lvl="0" indent="0" algn="l" defTabSz="914400" rtl="0" eaLnBrk="1" fontAlgn="ctr" latinLnBrk="0" hangingPunct="1">
              <a:lnSpc>
                <a:spcPct val="100000"/>
              </a:lnSpc>
              <a:spcBef>
                <a:spcPts val="0"/>
              </a:spcBef>
              <a:spcAft>
                <a:spcPts val="0"/>
              </a:spcAft>
              <a:buClrTx/>
              <a:buSzPct val="70000"/>
              <a:buFont typeface="Wingdings" panose="05000000000000000000" pitchFamily="2" charset="2"/>
              <a:buNone/>
              <a:tabLst/>
              <a:defRPr/>
            </a:pPr>
            <a:endParaRPr lang="en-US" altLang="zh-CN" b="0" i="0" dirty="0">
              <a:solidFill>
                <a:srgbClr val="333333"/>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89</a:t>
            </a:fld>
            <a:r>
              <a:rPr lang="zh-CN" altLang="en-US"/>
              <a:t> 页</a:t>
            </a:r>
            <a:endParaRPr lang="zh-CN" altLang="en-US" dirty="0"/>
          </a:p>
        </p:txBody>
      </p:sp>
    </p:spTree>
    <p:extLst>
      <p:ext uri="{BB962C8B-B14F-4D97-AF65-F5344CB8AC3E}">
        <p14:creationId xmlns:p14="http://schemas.microsoft.com/office/powerpoint/2010/main" val="1684890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1761947-3144-41AC-8E10-0C0F0C1295A9}" type="slidenum">
              <a:rPr lang="de-DE" altLang="zh-CN" sz="1300">
                <a:latin typeface="Times New Roman" panose="02020603050405020304" pitchFamily="18" charset="0"/>
              </a:rPr>
              <a:pPr/>
              <a:t>90</a:t>
            </a:fld>
            <a:endParaRPr lang="de-DE" altLang="zh-CN" sz="1300">
              <a:latin typeface="Times New Roman" panose="02020603050405020304" pitchFamily="18" charset="0"/>
            </a:endParaRPr>
          </a:p>
        </p:txBody>
      </p:sp>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482600">
              <a:spcBef>
                <a:spcPct val="0"/>
              </a:spcBef>
            </a:pPr>
            <a:r>
              <a:rPr lang="en-US" altLang="zh-CN" dirty="0">
                <a:latin typeface="Times New Roman" panose="02020603050405020304" pitchFamily="18" charset="0"/>
                <a:ea typeface="ＭＳ Ｐゴシック" panose="020B0600070205080204" pitchFamily="34" charset="-128"/>
              </a:rPr>
              <a:t>The ingress port refers to the input port at the packet switch on which a packet is received. </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Ingress Port: Incoming Port, Input Port, Switch Port</a:t>
            </a:r>
          </a:p>
          <a:p>
            <a:pPr lvl="1" defTabSz="482600">
              <a:spcBef>
                <a:spcPct val="0"/>
              </a:spcBef>
            </a:pPr>
            <a:r>
              <a:rPr lang="en-US" altLang="zh-CN" dirty="0">
                <a:latin typeface="Times New Roman" panose="02020603050405020304" pitchFamily="18" charset="0"/>
                <a:ea typeface="ＭＳ Ｐゴシック" panose="020B0600070205080204" pitchFamily="34" charset="-128"/>
              </a:rPr>
              <a:t>Egress Port: Exiting Port, Output Port</a:t>
            </a:r>
          </a:p>
          <a:p>
            <a:pPr defTabSz="482600">
              <a:spcBef>
                <a:spcPct val="0"/>
              </a:spcBef>
            </a:pPr>
            <a:endParaRPr lang="en-US" altLang="zh-CN" dirty="0">
              <a:latin typeface="Times New Roman" panose="02020603050405020304" pitchFamily="18" charset="0"/>
              <a:ea typeface="ＭＳ Ｐゴシック" panose="020B0600070205080204" pitchFamily="34" charset="-128"/>
            </a:endParaRPr>
          </a:p>
          <a:p>
            <a:pPr defTabSz="482600">
              <a:spcBef>
                <a:spcPct val="0"/>
              </a:spcBef>
            </a:pPr>
            <a:r>
              <a:rPr lang="en-US" altLang="zh-CN" dirty="0">
                <a:latin typeface="Times New Roman" panose="02020603050405020304" pitchFamily="18" charset="0"/>
                <a:ea typeface="ＭＳ Ｐゴシック" panose="020B0600070205080204" pitchFamily="34" charset="-128"/>
              </a:rPr>
              <a:t>Now I</a:t>
            </a:r>
            <a:r>
              <a:rPr lang="en-US" altLang="en-US" dirty="0">
                <a:latin typeface="Times New Roman" panose="02020603050405020304" pitchFamily="18" charset="0"/>
                <a:ea typeface="ＭＳ Ｐゴシック" panose="020B0600070205080204" pitchFamily="34" charset="-128"/>
              </a:rPr>
              <a:t>’</a:t>
            </a:r>
            <a:r>
              <a:rPr lang="en-US" altLang="zh-CN" dirty="0">
                <a:latin typeface="Times New Roman" panose="02020603050405020304" pitchFamily="18" charset="0"/>
                <a:ea typeface="ＭＳ Ｐゴシック" panose="020B0600070205080204" pitchFamily="34" charset="-128"/>
              </a:rPr>
              <a:t>ll describe the API that tries to meet these goals.</a:t>
            </a:r>
          </a:p>
        </p:txBody>
      </p:sp>
      <p:sp>
        <p:nvSpPr>
          <p:cNvPr id="120836" name="Slide Number Placeholder 3"/>
          <p:cNvSpPr txBox="1">
            <a:spLocks noGrp="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fld id="{A7582344-F4E3-4558-B31B-FCAE17E8D51F}" type="slidenum">
              <a:rPr lang="en-US" altLang="zh-CN" sz="1300">
                <a:latin typeface="Calibri" panose="020F0502020204030204" pitchFamily="34" charset="0"/>
              </a:rPr>
              <a:pPr algn="r"/>
              <a:t>90</a:t>
            </a:fld>
            <a:endParaRPr lang="en-US" altLang="zh-CN" sz="1300">
              <a:latin typeface="Calibri" panose="020F0502020204030204" pitchFamily="34" charset="0"/>
            </a:endParaRPr>
          </a:p>
        </p:txBody>
      </p:sp>
    </p:spTree>
    <p:extLst>
      <p:ext uri="{BB962C8B-B14F-4D97-AF65-F5344CB8AC3E}">
        <p14:creationId xmlns:p14="http://schemas.microsoft.com/office/powerpoint/2010/main" val="195008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a:t>Strictly speaking, ethernet switches are networking devices, not Internet devices.</a:t>
            </a: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6</a:t>
            </a:fld>
            <a:r>
              <a:rPr lang="zh-CN" altLang="en-US"/>
              <a:t> 页</a:t>
            </a:r>
            <a:endParaRPr lang="zh-CN" altLang="en-US" dirty="0"/>
          </a:p>
        </p:txBody>
      </p:sp>
    </p:spTree>
    <p:extLst>
      <p:ext uri="{BB962C8B-B14F-4D97-AF65-F5344CB8AC3E}">
        <p14:creationId xmlns:p14="http://schemas.microsoft.com/office/powerpoint/2010/main" val="378351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Port 22: </a:t>
            </a:r>
            <a:r>
              <a:rPr lang="en-US" altLang="zh-CN" dirty="0" err="1"/>
              <a:t>ssh</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91</a:t>
            </a:fld>
            <a:r>
              <a:rPr lang="zh-CN" altLang="en-US"/>
              <a:t> 页</a:t>
            </a:r>
            <a:endParaRPr lang="zh-CN" altLang="en-US" dirty="0"/>
          </a:p>
        </p:txBody>
      </p:sp>
    </p:spTree>
    <p:extLst>
      <p:ext uri="{BB962C8B-B14F-4D97-AF65-F5344CB8AC3E}">
        <p14:creationId xmlns:p14="http://schemas.microsoft.com/office/powerpoint/2010/main" val="37776794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flood: </a:t>
            </a:r>
            <a:r>
              <a:rPr lang="zh-CN" altLang="en-US" dirty="0"/>
              <a:t>广播</a:t>
            </a:r>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93</a:t>
            </a:fld>
            <a:r>
              <a:rPr lang="zh-CN" altLang="en-US"/>
              <a:t> 页</a:t>
            </a:r>
            <a:endParaRPr lang="zh-CN" altLang="en-US" dirty="0"/>
          </a:p>
        </p:txBody>
      </p:sp>
    </p:spTree>
    <p:extLst>
      <p:ext uri="{BB962C8B-B14F-4D97-AF65-F5344CB8AC3E}">
        <p14:creationId xmlns:p14="http://schemas.microsoft.com/office/powerpoint/2010/main" val="37629686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421012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Slide Image Placeholder 1"/>
          <p:cNvSpPr>
            <a:spLocks noGrp="1" noRot="1" noChangeAspect="1"/>
          </p:cNvSpPr>
          <p:nvPr>
            <p:ph type="sldImg"/>
          </p:nvPr>
        </p:nvSpPr>
        <p:spPr>
          <a:ln/>
        </p:spPr>
      </p:sp>
      <p:sp>
        <p:nvSpPr>
          <p:cNvPr id="1259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Times New Roman" panose="02020603050405020304" pitchFamily="18" charset="0"/>
              <a:ea typeface="ＭＳ Ｐゴシック" panose="020B0600070205080204" pitchFamily="34" charset="-128"/>
            </a:endParaRPr>
          </a:p>
        </p:txBody>
      </p:sp>
      <p:sp>
        <p:nvSpPr>
          <p:cNvPr id="1259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1CD846-0C92-4434-9369-B8B732568D1C}" type="slidenum">
              <a:rPr lang="en-US" altLang="zh-CN" sz="1300">
                <a:latin typeface="Times New Roman" panose="02020603050405020304" pitchFamily="18" charset="0"/>
              </a:rPr>
              <a:pPr/>
              <a:t>95</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516488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b="0" i="0" dirty="0">
                <a:solidFill>
                  <a:srgbClr val="363636"/>
                </a:solidFill>
                <a:effectLst/>
                <a:latin typeface="IBM Plex Sans" panose="020B0604020202020204" pitchFamily="34" charset="0"/>
              </a:rPr>
              <a:t>Programming Protocol-independent Packet Processors (P4) is a domain-specific language for network devices, specifying how data plane devices (switches, NICs, routers, filters, etc.) process packets.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95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SDN: software defined network</a:t>
            </a:r>
            <a:endParaRPr lang="zh-CN" altLang="zh-CN" dirty="0"/>
          </a:p>
          <a:p>
            <a:endParaRPr lang="zh-CN" altLang="zh-CN" dirty="0"/>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97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2028033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Network Functions Virtualization</a:t>
            </a:r>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a:p>
        </p:txBody>
      </p:sp>
    </p:spTree>
    <p:extLst>
      <p:ext uri="{BB962C8B-B14F-4D97-AF65-F5344CB8AC3E}">
        <p14:creationId xmlns:p14="http://schemas.microsoft.com/office/powerpoint/2010/main" val="2521534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6478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101</a:t>
            </a:fld>
            <a:endParaRPr lang="en-US"/>
          </a:p>
        </p:txBody>
      </p:sp>
    </p:spTree>
    <p:extLst>
      <p:ext uri="{BB962C8B-B14F-4D97-AF65-F5344CB8AC3E}">
        <p14:creationId xmlns:p14="http://schemas.microsoft.com/office/powerpoint/2010/main" val="26152682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102</a:t>
            </a:fld>
            <a:endParaRPr lang="en-US"/>
          </a:p>
        </p:txBody>
      </p:sp>
    </p:spTree>
    <p:extLst>
      <p:ext uri="{BB962C8B-B14F-4D97-AF65-F5344CB8AC3E}">
        <p14:creationId xmlns:p14="http://schemas.microsoft.com/office/powerpoint/2010/main" val="150806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a:t>
            </a:fld>
            <a:r>
              <a:rPr lang="zh-CN" altLang="en-US"/>
              <a:t> 页</a:t>
            </a:r>
            <a:endParaRPr lang="zh-CN" altLang="en-US" dirty="0"/>
          </a:p>
        </p:txBody>
      </p:sp>
    </p:spTree>
    <p:extLst>
      <p:ext uri="{BB962C8B-B14F-4D97-AF65-F5344CB8AC3E}">
        <p14:creationId xmlns:p14="http://schemas.microsoft.com/office/powerpoint/2010/main" val="3617945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103</a:t>
            </a:fld>
            <a:endParaRPr lang="en-US"/>
          </a:p>
        </p:txBody>
      </p:sp>
    </p:spTree>
    <p:extLst>
      <p:ext uri="{BB962C8B-B14F-4D97-AF65-F5344CB8AC3E}">
        <p14:creationId xmlns:p14="http://schemas.microsoft.com/office/powerpoint/2010/main" val="10473826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7963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105</a:t>
            </a:fld>
            <a:endParaRPr lang="en-US"/>
          </a:p>
        </p:txBody>
      </p:sp>
    </p:spTree>
    <p:extLst>
      <p:ext uri="{BB962C8B-B14F-4D97-AF65-F5344CB8AC3E}">
        <p14:creationId xmlns:p14="http://schemas.microsoft.com/office/powerpoint/2010/main" val="2001173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The 20</a:t>
            </a:r>
            <a:r>
              <a:rPr kumimoji="0" lang="en-US" altLang="zh-CN" sz="1200" b="0" i="0" u="none" strike="noStrike" kern="1200" cap="none" spc="0" normalizeH="0" baseline="30000" noProof="0" dirty="0">
                <a:ln>
                  <a:noFill/>
                </a:ln>
                <a:solidFill>
                  <a:prstClr val="black"/>
                </a:solidFill>
                <a:effectLst/>
                <a:uLnTx/>
                <a:uFillTx/>
                <a:latin typeface="Calibri" panose="020F0502020204030204"/>
                <a:ea typeface="+mn-ea"/>
                <a:cs typeface="+mn-cs"/>
              </a:rPr>
              <a:t>th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century phone network had dumb network endpoints, really by definition.  The end points were rotary phones that maybe only your parents and grandparents remember; they weren’t computers.  They really </a:t>
            </a:r>
            <a:r>
              <a:rPr kumimoji="0" lang="en-US" altLang="zh-CN" sz="1200" b="1" i="1" u="none" strike="noStrike" kern="1200" cap="none" spc="0" normalizeH="0" baseline="0" noProof="0" dirty="0">
                <a:ln>
                  <a:noFill/>
                </a:ln>
                <a:solidFill>
                  <a:prstClr val="black"/>
                </a:solidFill>
                <a:effectLst/>
                <a:uLnTx/>
                <a:uFillTx/>
                <a:latin typeface="Calibri" panose="020F0502020204030204"/>
                <a:ea typeface="+mn-ea"/>
                <a:cs typeface="+mn-cs"/>
              </a:rPr>
              <a:t>were</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dumb devices, and therefore the phone network had programmable switches that were quite smart. </a:t>
            </a:r>
            <a:r>
              <a:rPr kumimoji="0" lang="en-US" altLang="zh-CN" sz="1200" b="1" i="0" u="none" strike="noStrike" kern="1200" cap="none" spc="0" normalizeH="0" baseline="0" noProof="0" dirty="0">
                <a:ln>
                  <a:noFill/>
                </a:ln>
                <a:solidFill>
                  <a:prstClr val="black"/>
                </a:solidFill>
                <a:effectLst/>
                <a:uLnTx/>
                <a:uFillTx/>
                <a:latin typeface="Calibri" panose="020F0502020204030204"/>
                <a:ea typeface="+mn-ea"/>
                <a:cs typeface="+mn-cs"/>
              </a:rPr>
              <a:t>All</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functionality – well, all of the intelligence - was implemented within the network. It HAD to be.  The end systems could not do anything more than send digits and send audio signals.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When the Internet came along, the endpoints and the switches were both programmable computers.  So where to put the complexity?  RFC 1958 – the architectural principles of the Internet RFC -  that says “intelligence is end to end rather than hidden in the network.” That puts the intelligence clearly at the edge, like we see here.  And that’s possible because the edge devices are smart; they’re programmable.  Well that’s the diagram as I remember it 20 years ago.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And in the 20 years since, as we see the rise of middleboxes and SDN, we’re now seeing intelligence (in software) layered on top of “dumb”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whiteboxes</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within the network.  So I might add a brain here today. And with datacenters and content distribution networks, we see even smarter and more sophisticated application-level infrastructure being connected at points within the network.  So now there are clearly much </a:t>
            </a:r>
            <a:r>
              <a:rPr kumimoji="0" lang="en-US" altLang="zh-CN" sz="1200" b="0" i="0" u="none" strike="noStrike" kern="1200" cap="none" spc="0" normalizeH="0" baseline="0" noProof="0" dirty="0" err="1">
                <a:ln>
                  <a:noFill/>
                </a:ln>
                <a:solidFill>
                  <a:prstClr val="black"/>
                </a:solidFill>
                <a:effectLst/>
                <a:uLnTx/>
                <a:uFillTx/>
                <a:latin typeface="Calibri" panose="020F0502020204030204"/>
                <a:ea typeface="+mn-ea"/>
                <a:cs typeface="+mn-cs"/>
              </a:rPr>
              <a:t>much</a:t>
            </a:r>
            <a:r>
              <a:rPr kumimoji="0" lang="en-US" altLang="zh-CN" sz="1200" b="0" i="0" u="none" strike="noStrike" kern="1200" cap="none" spc="0" normalizeH="0" baseline="0" noProof="0" dirty="0">
                <a:ln>
                  <a:noFill/>
                </a:ln>
                <a:solidFill>
                  <a:prstClr val="black"/>
                </a:solidFill>
                <a:effectLst/>
                <a:uLnTx/>
                <a:uFillTx/>
                <a:latin typeface="Calibri" panose="020F0502020204030204"/>
                <a:ea typeface="+mn-ea"/>
                <a:cs typeface="+mn-cs"/>
              </a:rPr>
              <a:t> bigger, much more computationally intensive and complex, endpoints if you will in today’s Internet </a:t>
            </a:r>
          </a:p>
          <a:p>
            <a:pPr marL="0" indent="0">
              <a:buNone/>
            </a:pPr>
            <a:endParaRPr lang="en-US" altLang="zh-CN" dirty="0"/>
          </a:p>
          <a:p>
            <a:pPr marL="0" indent="0">
              <a:buNone/>
            </a:pPr>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106</a:t>
            </a:fld>
            <a:r>
              <a:rPr lang="zh-CN" altLang="en-US"/>
              <a:t> 页</a:t>
            </a:r>
            <a:endParaRPr lang="zh-CN" altLang="en-US" dirty="0"/>
          </a:p>
        </p:txBody>
      </p:sp>
    </p:spTree>
    <p:extLst>
      <p:ext uri="{BB962C8B-B14F-4D97-AF65-F5344CB8AC3E}">
        <p14:creationId xmlns:p14="http://schemas.microsoft.com/office/powerpoint/2010/main" val="7984154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fld id="{4539980E-67CA-4F7D-92F3-CF696D997CCF}" type="slidenum">
              <a:rPr lang="en-US" altLang="zh-CN" sz="1300">
                <a:latin typeface="Times New Roman" panose="02020603050405020304" pitchFamily="18" charset="0"/>
              </a:rPr>
              <a:pPr/>
              <a:t>107</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13965948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第 </a:t>
            </a:r>
            <a:fld id="{CE884005-AAD7-43DA-8323-709AF992FEE5}" type="slidenum">
              <a:rPr kumimoji="0" lang="zh-CN" altLang="en-US" sz="1200" b="0" i="0" u="none" strike="noStrike" kern="1200" cap="none" spc="0" normalizeH="0" baseline="0" noProof="0" smtClean="0">
                <a:ln>
                  <a:noFill/>
                </a:ln>
                <a:solidFill>
                  <a:prstClr val="black"/>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r>
              <a:rPr kumimoji="0" lang="zh-CN" altLang="en-US" sz="1200" b="0" i="0" u="none" strike="noStrike" kern="1200" cap="none" spc="0" normalizeH="0" baseline="0" noProof="0">
                <a:ln>
                  <a:noFill/>
                </a:ln>
                <a:solidFill>
                  <a:prstClr val="black"/>
                </a:solidFill>
                <a:effectLst/>
                <a:uLnTx/>
                <a:uFillTx/>
                <a:latin typeface="Arial"/>
                <a:ea typeface="微软雅黑"/>
                <a:cs typeface="+mn-cs"/>
              </a:rPr>
              <a:t> 页</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Tree>
    <p:extLst>
      <p:ext uri="{BB962C8B-B14F-4D97-AF65-F5344CB8AC3E}">
        <p14:creationId xmlns:p14="http://schemas.microsoft.com/office/powerpoint/2010/main" val="24899735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11</a:t>
            </a:fld>
            <a:r>
              <a:rPr lang="zh-CN" altLang="en-US"/>
              <a:t> 页</a:t>
            </a:r>
            <a:endParaRPr lang="zh-CN" altLang="en-US" dirty="0"/>
          </a:p>
        </p:txBody>
      </p:sp>
    </p:spTree>
    <p:extLst>
      <p:ext uri="{BB962C8B-B14F-4D97-AF65-F5344CB8AC3E}">
        <p14:creationId xmlns:p14="http://schemas.microsoft.com/office/powerpoint/2010/main" val="2097990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ATM (Asynchronous Transfer Mode) : </a:t>
            </a:r>
            <a:r>
              <a:rPr lang="zh-CN" altLang="en-US" dirty="0"/>
              <a:t>异步传输模式，信元</a:t>
            </a:r>
            <a:r>
              <a:rPr lang="en-US" altLang="zh-CN" dirty="0"/>
              <a:t>(cell)</a:t>
            </a:r>
            <a:r>
              <a:rPr lang="zh-CN" altLang="en-US" dirty="0"/>
              <a:t>交换</a:t>
            </a:r>
            <a:endParaRPr lang="en-US" altLang="zh-CN" dirty="0"/>
          </a:p>
          <a:p>
            <a:r>
              <a:rPr lang="zh-CN" altLang="en-US" dirty="0"/>
              <a:t>未定比特速率（</a:t>
            </a:r>
            <a:r>
              <a:rPr lang="en-US" altLang="zh-CN" dirty="0"/>
              <a:t>UBR</a:t>
            </a:r>
            <a:r>
              <a:rPr lang="zh-CN" altLang="en-US" dirty="0"/>
              <a:t>：</a:t>
            </a:r>
            <a:r>
              <a:rPr lang="en-US" altLang="zh-CN" dirty="0"/>
              <a:t>Unspecified Bit Rate</a:t>
            </a:r>
            <a:r>
              <a:rPr lang="zh-CN" altLang="en-US" dirty="0"/>
              <a:t>）：对传输速率没有指定，但可靠性要求很高，即所谓</a:t>
            </a:r>
            <a:r>
              <a:rPr lang="en-US" altLang="zh-CN" dirty="0"/>
              <a:t>"</a:t>
            </a:r>
            <a:r>
              <a:rPr lang="zh-CN" altLang="en-US" dirty="0"/>
              <a:t>尽力传输</a:t>
            </a:r>
            <a:r>
              <a:rPr lang="en-US" altLang="zh-CN" dirty="0"/>
              <a:t>"</a:t>
            </a:r>
            <a:r>
              <a:rPr lang="zh-CN" altLang="en-US" dirty="0"/>
              <a:t>（</a:t>
            </a:r>
            <a:r>
              <a:rPr lang="en-US" altLang="zh-CN" dirty="0"/>
              <a:t>Best Effort</a:t>
            </a:r>
            <a:r>
              <a:rPr lang="zh-CN" altLang="en-US" dirty="0"/>
              <a:t>），用于局域网仿真（</a:t>
            </a:r>
            <a:r>
              <a:rPr lang="en-US" altLang="zh-CN" dirty="0"/>
              <a:t>LAN Emulation</a:t>
            </a:r>
            <a:r>
              <a:rPr lang="zh-CN" altLang="en-US" dirty="0"/>
              <a:t>）。</a:t>
            </a:r>
          </a:p>
          <a:p>
            <a:r>
              <a:rPr lang="zh-CN" altLang="en-US" dirty="0"/>
              <a:t>不变比特速率（</a:t>
            </a:r>
            <a:r>
              <a:rPr lang="en-US" altLang="zh-CN" dirty="0"/>
              <a:t>CBR</a:t>
            </a:r>
            <a:r>
              <a:rPr lang="zh-CN" altLang="en-US" dirty="0"/>
              <a:t>：</a:t>
            </a:r>
            <a:r>
              <a:rPr lang="en-US" altLang="zh-CN" dirty="0"/>
              <a:t>Constant Bit Rate</a:t>
            </a:r>
            <a:r>
              <a:rPr lang="zh-CN" altLang="en-US" dirty="0"/>
              <a:t>）：有固定的带宽（速率）要求，适用实时的话音和视频信号传输。</a:t>
            </a:r>
          </a:p>
          <a:p>
            <a:r>
              <a:rPr lang="zh-CN" altLang="en-US" dirty="0"/>
              <a:t>可用比特速率（</a:t>
            </a:r>
            <a:r>
              <a:rPr lang="en-US" altLang="zh-CN" dirty="0"/>
              <a:t>ABR</a:t>
            </a:r>
            <a:r>
              <a:rPr lang="zh-CN" altLang="en-US" dirty="0"/>
              <a:t>：</a:t>
            </a:r>
            <a:r>
              <a:rPr lang="en-US" altLang="zh-CN" dirty="0"/>
              <a:t>Available Bit Rate</a:t>
            </a:r>
            <a:r>
              <a:rPr lang="zh-CN" altLang="en-US" dirty="0"/>
              <a:t>）：只需指定峰值（</a:t>
            </a:r>
            <a:r>
              <a:rPr lang="en-US" altLang="zh-CN" dirty="0"/>
              <a:t>Peak</a:t>
            </a:r>
            <a:r>
              <a:rPr lang="zh-CN" altLang="en-US" dirty="0"/>
              <a:t>）和谷值（</a:t>
            </a:r>
            <a:r>
              <a:rPr lang="en-US" altLang="zh-CN" dirty="0"/>
              <a:t>Minimum</a:t>
            </a:r>
            <a:r>
              <a:rPr lang="zh-CN" altLang="en-US" dirty="0"/>
              <a:t>）信元速率，应用不多。</a:t>
            </a:r>
          </a:p>
          <a:p>
            <a:r>
              <a:rPr lang="zh-CN" altLang="en-US" dirty="0"/>
              <a:t>可变比特速率（</a:t>
            </a:r>
            <a:r>
              <a:rPr lang="en-US" altLang="zh-CN" dirty="0"/>
              <a:t>VBR</a:t>
            </a:r>
            <a:r>
              <a:rPr lang="zh-CN" altLang="en-US" dirty="0"/>
              <a:t>：</a:t>
            </a:r>
            <a:r>
              <a:rPr lang="en-US" altLang="zh-CN" dirty="0"/>
              <a:t>Variable Bit Rate</a:t>
            </a:r>
            <a:r>
              <a:rPr lang="zh-CN" altLang="en-US" dirty="0"/>
              <a:t>）：允许随时可变的带宽，但必须指定峰值带宽、最大突发数据长度和必须维持的最低速率。</a:t>
            </a:r>
            <a:endParaRPr lang="en-US" altLang="zh-CN" dirty="0"/>
          </a:p>
          <a:p>
            <a:pPr marL="0" indent="0">
              <a:buNone/>
            </a:pPr>
            <a:endParaRPr lang="en-US" altLang="zh-CN" dirty="0"/>
          </a:p>
          <a:p>
            <a:pPr marL="0" indent="0">
              <a:buNone/>
            </a:pPr>
            <a:r>
              <a:rPr lang="en-US" altLang="zh-CN" dirty="0"/>
              <a:t>Integrated services or </a:t>
            </a:r>
            <a:r>
              <a:rPr lang="en-US" altLang="zh-CN" dirty="0" err="1"/>
              <a:t>IntServ</a:t>
            </a:r>
            <a:r>
              <a:rPr lang="en-US" altLang="zh-CN" dirty="0"/>
              <a:t> is an architecture that specifies the elements to guarantee quality of service (QoS) on networks. </a:t>
            </a:r>
            <a:r>
              <a:rPr lang="en-US" altLang="zh-CN" dirty="0" err="1"/>
              <a:t>IntServ</a:t>
            </a:r>
            <a:r>
              <a:rPr lang="en-US" altLang="zh-CN" dirty="0"/>
              <a:t> can for example be used to allow video and sound to reach the receiver without interruption.</a:t>
            </a:r>
          </a:p>
          <a:p>
            <a:pPr marL="0" indent="0">
              <a:buNone/>
            </a:pPr>
            <a:endParaRPr lang="en-US" altLang="zh-CN" dirty="0"/>
          </a:p>
          <a:p>
            <a:pPr marL="0" indent="0">
              <a:buNone/>
            </a:pPr>
            <a:r>
              <a:rPr lang="en-US" altLang="zh-CN" dirty="0"/>
              <a:t>Differentiated services or </a:t>
            </a:r>
            <a:r>
              <a:rPr lang="en-US" altLang="zh-CN" dirty="0" err="1"/>
              <a:t>DiffServ</a:t>
            </a:r>
            <a:r>
              <a:rPr lang="en-US" altLang="zh-CN" dirty="0"/>
              <a:t> is a computer networking architecture that specifies a simple and scalable mechanism for classifying and managing network traffic and providing quality of service (QoS) on modern IP networks. </a:t>
            </a:r>
            <a:r>
              <a:rPr lang="en-US" altLang="zh-CN" dirty="0" err="1"/>
              <a:t>DiffServ</a:t>
            </a:r>
            <a:r>
              <a:rPr lang="en-US" altLang="zh-CN" dirty="0"/>
              <a:t> can, for example, be used to provide low-latency to critical network traffic such as voice or streaming media while providing simple best-effort service to non-critical services such as web traffic or file transfers.</a:t>
            </a:r>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12</a:t>
            </a:fld>
            <a:r>
              <a:rPr lang="zh-CN" altLang="en-US"/>
              <a:t> 页</a:t>
            </a:r>
            <a:endParaRPr lang="zh-CN" altLang="en-US" dirty="0"/>
          </a:p>
        </p:txBody>
      </p:sp>
    </p:spTree>
    <p:extLst>
      <p:ext uri="{BB962C8B-B14F-4D97-AF65-F5344CB8AC3E}">
        <p14:creationId xmlns:p14="http://schemas.microsoft.com/office/powerpoint/2010/main" val="406654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TEX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6763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Comic Sans MS" panose="030F0702030302020204" pitchFamily="66" charset="0"/>
              </a:defRPr>
            </a:lvl1pPr>
          </a:lstStyle>
          <a:p>
            <a:r>
              <a:rPr lang="en-US" dirty="0"/>
              <a:t>Click to edit Master title style</a:t>
            </a:r>
          </a:p>
        </p:txBody>
      </p:sp>
    </p:spTree>
    <p:extLst>
      <p:ext uri="{BB962C8B-B14F-4D97-AF65-F5344CB8AC3E}">
        <p14:creationId xmlns:p14="http://schemas.microsoft.com/office/powerpoint/2010/main" val="1330651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rgbClr val="000099"/>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99"/>
                </a:solidFill>
              </a:defRPr>
            </a:lvl1pPr>
            <a:lvl2pPr>
              <a:lnSpc>
                <a:spcPct val="100000"/>
              </a:lnSpc>
              <a:spcAft>
                <a:spcPts val="0"/>
              </a:spcAft>
              <a:defRPr sz="2400">
                <a:solidFill>
                  <a:srgbClr val="000099"/>
                </a:solidFill>
              </a:defRPr>
            </a:lvl2pPr>
            <a:lvl3pPr>
              <a:lnSpc>
                <a:spcPct val="100000"/>
              </a:lnSpc>
              <a:spcAft>
                <a:spcPts val="0"/>
              </a:spcAft>
              <a:defRPr sz="2000">
                <a:solidFill>
                  <a:srgbClr val="000099"/>
                </a:solidFill>
              </a:defRPr>
            </a:lvl3pPr>
            <a:lvl4pPr>
              <a:lnSpc>
                <a:spcPct val="100000"/>
              </a:lnSpc>
              <a:spcAft>
                <a:spcPts val="0"/>
              </a:spcAft>
              <a:defRPr sz="1800">
                <a:solidFill>
                  <a:srgbClr val="000099"/>
                </a:solidFill>
              </a:defRPr>
            </a:lvl4pPr>
            <a:lvl5pPr>
              <a:lnSpc>
                <a:spcPct val="100000"/>
              </a:lnSpc>
              <a:spcAft>
                <a:spcPts val="0"/>
              </a:spcAft>
              <a:defRPr sz="1800">
                <a:solidFill>
                  <a:srgbClr val="000099"/>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2063037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836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Tree>
    <p:extLst>
      <p:ext uri="{BB962C8B-B14F-4D97-AF65-F5344CB8AC3E}">
        <p14:creationId xmlns:p14="http://schemas.microsoft.com/office/powerpoint/2010/main" val="3514594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9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99"/>
                </a:solidFill>
              </a:defRPr>
            </a:lvl1pPr>
            <a:lvl2pPr>
              <a:defRPr sz="1800">
                <a:solidFill>
                  <a:srgbClr val="000099"/>
                </a:solidFill>
              </a:defRPr>
            </a:lvl2pPr>
            <a:lvl3pPr>
              <a:defRPr sz="1600">
                <a:solidFill>
                  <a:srgbClr val="000099"/>
                </a:solidFill>
              </a:defRPr>
            </a:lvl3pPr>
            <a:lvl4pPr>
              <a:defRPr sz="1400">
                <a:solidFill>
                  <a:srgbClr val="000099"/>
                </a:solidFill>
              </a:defRPr>
            </a:lvl4pPr>
            <a:lvl5pPr>
              <a:defRPr sz="1400">
                <a:solidFill>
                  <a:srgbClr val="000099"/>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Tree>
    <p:extLst>
      <p:ext uri="{BB962C8B-B14F-4D97-AF65-F5344CB8AC3E}">
        <p14:creationId xmlns:p14="http://schemas.microsoft.com/office/powerpoint/2010/main" val="154840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99"/>
                </a:solidFill>
              </a:defRPr>
            </a:lvl1pPr>
            <a:lvl2pPr>
              <a:defRPr sz="2400">
                <a:solidFill>
                  <a:srgbClr val="000099"/>
                </a:solidFill>
              </a:defRPr>
            </a:lvl2pPr>
            <a:lvl3pPr>
              <a:defRPr sz="2000">
                <a:solidFill>
                  <a:srgbClr val="000099"/>
                </a:solidFill>
              </a:defRPr>
            </a:lvl3pPr>
            <a:lvl4pPr>
              <a:defRPr sz="1800">
                <a:solidFill>
                  <a:srgbClr val="000099"/>
                </a:solidFill>
              </a:defRPr>
            </a:lvl4pPr>
            <a:lvl5pPr>
              <a:defRPr sz="1800">
                <a:solidFill>
                  <a:srgbClr val="000099"/>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99"/>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Tree>
    <p:extLst>
      <p:ext uri="{BB962C8B-B14F-4D97-AF65-F5344CB8AC3E}">
        <p14:creationId xmlns:p14="http://schemas.microsoft.com/office/powerpoint/2010/main" val="825888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686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atin typeface="Comic Sans MS" panose="030F0702030302020204" pitchFamily="66"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solidFill>
                  <a:srgbClr val="000099"/>
                </a:solidFill>
                <a:latin typeface="Comic Sans MS" panose="030F0702030302020204" pitchFamily="66" charset="0"/>
              </a:rPr>
              <a:t>Add title here</a:t>
            </a:r>
            <a:endParaRPr lang="zh-CN" altLang="en-US" sz="32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1969406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2024</a:t>
            </a:r>
          </a:p>
        </p:txBody>
      </p:sp>
      <p:sp>
        <p:nvSpPr>
          <p:cNvPr id="10" name="灯片编号占位符 5"/>
          <p:cNvSpPr txBox="1">
            <a:spLocks/>
          </p:cNvSpPr>
          <p:nvPr userDrawn="1"/>
        </p:nvSpPr>
        <p:spPr>
          <a:xfrm>
            <a:off x="9827585" y="6689935"/>
            <a:ext cx="2364415" cy="168065"/>
          </a:xfrm>
          <a:prstGeom prst="rect">
            <a:avLst/>
          </a:prstGeom>
        </p:spPr>
        <p:txBody>
          <a:bodyPr vert="horz" lIns="91440" tIns="0" rIns="91440" bIns="45720" rtlCol="0" anchor="ctr"/>
          <a:lstStyle>
            <a:defPPr>
              <a:defRPr lang="zh-CN"/>
            </a:defPPr>
            <a:lvl1pPr marL="0" algn="r" defTabSz="914400" rtl="0" eaLnBrk="1" latinLnBrk="0" hangingPunct="1">
              <a:defRPr lang="en-US" altLang="zh-CN" sz="11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F4BA8F-7B64-4198-9505-0CB5D4D3B366}" type="slidenum">
              <a:rPr lang="en-US" altLang="zh-CN" smtClean="0"/>
              <a:pPr/>
              <a:t>‹#›</a:t>
            </a:fld>
            <a:endParaRPr lang="zh-CN" altLang="en-US" dirty="0"/>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5" r:id="rId4"/>
    <p:sldLayoutId id="2147483676" r:id="rId5"/>
    <p:sldLayoutId id="2147483677" r:id="rId6"/>
    <p:sldLayoutId id="2147483678" r:id="rId7"/>
    <p:sldLayoutId id="2147483679" r:id="rId8"/>
    <p:sldLayoutId id="2147483680" r:id="rId9"/>
    <p:sldLayoutId id="2147483681" r:id="rId10"/>
    <p:sldLayoutId id="2147483700" r:id="rId11"/>
  </p:sldLayoutIdLst>
  <p:hf hdr="0" dt="0"/>
  <p:txStyles>
    <p:titleStyle>
      <a:lvl1pPr algn="l" defTabSz="914400" rtl="0" eaLnBrk="1" latinLnBrk="0" hangingPunct="1">
        <a:spcBef>
          <a:spcPct val="0"/>
        </a:spcBef>
        <a:buNone/>
        <a:defRPr sz="3200" b="1" kern="1200" baseline="0">
          <a:solidFill>
            <a:srgbClr val="000099"/>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9.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8.pn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55.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6.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1.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2" Type="http://schemas.openxmlformats.org/officeDocument/2006/relationships/image" Target="../media/image10.pn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10.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4.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9.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3"/>
          <p:cNvSpPr>
            <a:spLocks noChangeArrowheads="1"/>
          </p:cNvSpPr>
          <p:nvPr/>
        </p:nvSpPr>
        <p:spPr bwMode="auto">
          <a:xfrm>
            <a:off x="1895476" y="715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0"/>
              </a:spcBef>
              <a:buClrTx/>
              <a:buSzTx/>
              <a:buFontTx/>
              <a:buNone/>
            </a:pPr>
            <a:endParaRPr lang="en-US" altLang="zh-CN" sz="4400" dirty="0">
              <a:solidFill>
                <a:srgbClr val="000099"/>
              </a:solidFill>
              <a:latin typeface="Gill Sans MT" panose="020B0502020104020203" pitchFamily="34" charset="0"/>
              <a:cs typeface="Arial" panose="020B0604020202020204" pitchFamily="34" charset="0"/>
            </a:endParaRPr>
          </a:p>
        </p:txBody>
      </p:sp>
      <p:sp>
        <p:nvSpPr>
          <p:cNvPr id="2" name="标题 1"/>
          <p:cNvSpPr>
            <a:spLocks noGrp="1"/>
          </p:cNvSpPr>
          <p:nvPr>
            <p:ph type="title"/>
          </p:nvPr>
        </p:nvSpPr>
        <p:spPr>
          <a:xfrm>
            <a:off x="1990851" y="1916832"/>
            <a:ext cx="8784976" cy="2952328"/>
          </a:xfrm>
        </p:spPr>
        <p:txBody>
          <a:bodyPr>
            <a:noAutofit/>
          </a:bodyPr>
          <a:lstStyle/>
          <a:p>
            <a:r>
              <a:rPr lang="en-US" altLang="zh-CN" sz="6000" dirty="0">
                <a:solidFill>
                  <a:srgbClr val="000099"/>
                </a:solidFill>
                <a:cs typeface="Arial" panose="020B0604020202020204" pitchFamily="34" charset="0"/>
              </a:rPr>
              <a:t>Chapter 4</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Network Layer:</a:t>
            </a:r>
            <a:br>
              <a:rPr lang="en-US" altLang="zh-CN" sz="6000" dirty="0">
                <a:solidFill>
                  <a:srgbClr val="000099"/>
                </a:solidFill>
                <a:cs typeface="Arial" panose="020B0604020202020204" pitchFamily="34" charset="0"/>
              </a:rPr>
            </a:br>
            <a:r>
              <a:rPr lang="en-US" altLang="zh-CN" sz="6000" dirty="0">
                <a:solidFill>
                  <a:srgbClr val="000099"/>
                </a:solidFill>
                <a:cs typeface="Arial" panose="020B0604020202020204" pitchFamily="34" charset="0"/>
              </a:rPr>
              <a:t>The Data Plane</a:t>
            </a:r>
            <a:endParaRPr lang="zh-CN" altLang="en-US" sz="6000" dirty="0"/>
          </a:p>
        </p:txBody>
      </p:sp>
      <p:sp>
        <p:nvSpPr>
          <p:cNvPr id="4" name="Text Box 7">
            <a:extLst>
              <a:ext uri="{FF2B5EF4-FFF2-40B4-BE49-F238E27FC236}">
                <a16:creationId xmlns:a16="http://schemas.microsoft.com/office/drawing/2014/main" id="{A3A3E657-9499-478F-AF1B-C533162EC2D3}"/>
              </a:ext>
            </a:extLst>
          </p:cNvPr>
          <p:cNvSpPr txBox="1">
            <a:spLocks noChangeArrowheads="1"/>
          </p:cNvSpPr>
          <p:nvPr/>
        </p:nvSpPr>
        <p:spPr bwMode="auto">
          <a:xfrm>
            <a:off x="5879976" y="4889052"/>
            <a:ext cx="5760640" cy="70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solidFill>
                <a:srgbClr val="000099"/>
              </a:solidFill>
              <a:latin typeface="Gill Sans MT" panose="020B0502020104020203" pitchFamily="34" charset="77"/>
            </a:endParaRPr>
          </a:p>
          <a:p>
            <a:pPr marL="122238" indent="0">
              <a:buClr>
                <a:srgbClr val="0000A8"/>
              </a:buClr>
              <a:buSzPct val="75000"/>
            </a:pPr>
            <a:r>
              <a:rPr lang="en-US" altLang="en-US" sz="1400" dirty="0">
                <a:solidFill>
                  <a:srgbClr val="000099"/>
                </a:solidFill>
                <a:latin typeface="+mn-lt"/>
                <a:cs typeface="Calibri" panose="020F0502020204030204" pitchFamily="34" charset="0"/>
              </a:rPr>
              <a:t>Slides are  adapted from those of by </a:t>
            </a:r>
            <a:r>
              <a:rPr lang="en-US" altLang="en-US" sz="1400" dirty="0">
                <a:solidFill>
                  <a:srgbClr val="000099"/>
                </a:solidFill>
              </a:rPr>
              <a:t>J.F Kurose and K.W. Ross </a:t>
            </a:r>
            <a:r>
              <a:rPr lang="en-US" altLang="en-US" sz="1400" dirty="0">
                <a:solidFill>
                  <a:srgbClr val="000099"/>
                </a:solidFill>
                <a:latin typeface="+mn-lt"/>
                <a:cs typeface="Calibri" panose="020F0502020204030204" pitchFamily="34" charset="0"/>
              </a:rPr>
              <a:t>with copyright 1996-2020 J.F Kurose and K.W. Ross, All Rights Reserved</a:t>
            </a:r>
          </a:p>
        </p:txBody>
      </p:sp>
    </p:spTree>
    <p:extLst>
      <p:ext uri="{BB962C8B-B14F-4D97-AF65-F5344CB8AC3E}">
        <p14:creationId xmlns:p14="http://schemas.microsoft.com/office/powerpoint/2010/main" val="4067521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a:grpSpLocks/>
          </p:cNvGrpSpPr>
          <p:nvPr/>
        </p:nvGrpSpPr>
        <p:grpSpPr bwMode="auto">
          <a:xfrm>
            <a:off x="2978150" y="2020888"/>
            <a:ext cx="6027738" cy="1439862"/>
            <a:chOff x="1492879" y="2061336"/>
            <a:chExt cx="6027737" cy="1440135"/>
          </a:xfrm>
        </p:grpSpPr>
        <p:sp>
          <p:nvSpPr>
            <p:cNvPr id="388" name="Rectangle 387"/>
            <p:cNvSpPr/>
            <p:nvPr/>
          </p:nvSpPr>
          <p:spPr bwMode="auto">
            <a:xfrm>
              <a:off x="1929442" y="2064512"/>
              <a:ext cx="5043486" cy="1017780"/>
            </a:xfrm>
            <a:prstGeom prst="rect">
              <a:avLst/>
            </a:prstGeom>
            <a:solidFill>
              <a:schemeClr val="accent6">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6" name="Freeform 395"/>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a:gsLst>
                <a:gs pos="0">
                  <a:schemeClr val="bg1">
                    <a:lumMod val="95000"/>
                  </a:schemeClr>
                </a:gs>
                <a:gs pos="100000">
                  <a:schemeClr val="accent6">
                    <a:lumMod val="20000"/>
                    <a:lumOff val="8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98" name="Freeform 397"/>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a:gsLst>
                <a:gs pos="0">
                  <a:schemeClr val="accent6">
                    <a:lumMod val="20000"/>
                    <a:lumOff val="80000"/>
                  </a:schemeClr>
                </a:gs>
                <a:gs pos="100000">
                  <a:schemeClr val="bg1"/>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grpSp>
          <p:nvGrpSpPr>
            <p:cNvPr id="48421" name="Group 950"/>
            <p:cNvGrpSpPr>
              <a:grpSpLocks/>
            </p:cNvGrpSpPr>
            <p:nvPr/>
          </p:nvGrpSpPr>
          <p:grpSpPr bwMode="auto">
            <a:xfrm>
              <a:off x="1492879" y="2820676"/>
              <a:ext cx="338137" cy="653816"/>
              <a:chOff x="4140" y="429"/>
              <a:chExt cx="1425" cy="2396"/>
            </a:xfrm>
          </p:grpSpPr>
          <p:sp>
            <p:nvSpPr>
              <p:cNvPr id="48455"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6"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7"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8"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59"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0" name="Group 956"/>
              <p:cNvGrpSpPr>
                <a:grpSpLocks/>
              </p:cNvGrpSpPr>
              <p:nvPr/>
            </p:nvGrpSpPr>
            <p:grpSpPr bwMode="auto">
              <a:xfrm>
                <a:off x="4749" y="668"/>
                <a:ext cx="581" cy="145"/>
                <a:chOff x="614" y="2568"/>
                <a:chExt cx="725" cy="139"/>
              </a:xfrm>
            </p:grpSpPr>
            <p:sp>
              <p:nvSpPr>
                <p:cNvPr id="48485"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6"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1"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2" name="Group 960"/>
              <p:cNvGrpSpPr>
                <a:grpSpLocks/>
              </p:cNvGrpSpPr>
              <p:nvPr/>
            </p:nvGrpSpPr>
            <p:grpSpPr bwMode="auto">
              <a:xfrm>
                <a:off x="4747" y="994"/>
                <a:ext cx="581" cy="134"/>
                <a:chOff x="614" y="2568"/>
                <a:chExt cx="725" cy="139"/>
              </a:xfrm>
            </p:grpSpPr>
            <p:sp>
              <p:nvSpPr>
                <p:cNvPr id="48483"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4"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3"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4"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65" name="Group 965"/>
              <p:cNvGrpSpPr>
                <a:grpSpLocks/>
              </p:cNvGrpSpPr>
              <p:nvPr/>
            </p:nvGrpSpPr>
            <p:grpSpPr bwMode="auto">
              <a:xfrm>
                <a:off x="4735" y="1627"/>
                <a:ext cx="582" cy="151"/>
                <a:chOff x="614" y="2568"/>
                <a:chExt cx="725" cy="139"/>
              </a:xfrm>
            </p:grpSpPr>
            <p:sp>
              <p:nvSpPr>
                <p:cNvPr id="48481"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2"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6"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67" name="Group 969"/>
              <p:cNvGrpSpPr>
                <a:grpSpLocks/>
              </p:cNvGrpSpPr>
              <p:nvPr/>
            </p:nvGrpSpPr>
            <p:grpSpPr bwMode="auto">
              <a:xfrm>
                <a:off x="4739" y="1327"/>
                <a:ext cx="582" cy="139"/>
                <a:chOff x="614" y="2568"/>
                <a:chExt cx="725" cy="139"/>
              </a:xfrm>
            </p:grpSpPr>
            <p:sp>
              <p:nvSpPr>
                <p:cNvPr id="48479"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80"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68"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69"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0"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1"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2"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73"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4"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5"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6"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77"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78"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8422" name="Group 950"/>
            <p:cNvGrpSpPr>
              <a:grpSpLocks/>
            </p:cNvGrpSpPr>
            <p:nvPr/>
          </p:nvGrpSpPr>
          <p:grpSpPr bwMode="auto">
            <a:xfrm>
              <a:off x="7182479" y="2847655"/>
              <a:ext cx="338137" cy="653816"/>
              <a:chOff x="4140" y="429"/>
              <a:chExt cx="1425" cy="2396"/>
            </a:xfrm>
          </p:grpSpPr>
          <p:sp>
            <p:nvSpPr>
              <p:cNvPr id="48423" name="Freeform 951"/>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25" name="Freeform 953"/>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6" name="Freeform 954"/>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2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28" name="Group 956"/>
              <p:cNvGrpSpPr>
                <a:grpSpLocks/>
              </p:cNvGrpSpPr>
              <p:nvPr/>
            </p:nvGrpSpPr>
            <p:grpSpPr bwMode="auto">
              <a:xfrm>
                <a:off x="4749" y="668"/>
                <a:ext cx="581" cy="145"/>
                <a:chOff x="614" y="2568"/>
                <a:chExt cx="725" cy="139"/>
              </a:xfrm>
            </p:grpSpPr>
            <p:sp>
              <p:nvSpPr>
                <p:cNvPr id="4845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2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0" name="Group 960"/>
              <p:cNvGrpSpPr>
                <a:grpSpLocks/>
              </p:cNvGrpSpPr>
              <p:nvPr/>
            </p:nvGrpSpPr>
            <p:grpSpPr bwMode="auto">
              <a:xfrm>
                <a:off x="4747" y="994"/>
                <a:ext cx="581" cy="134"/>
                <a:chOff x="614" y="2568"/>
                <a:chExt cx="725" cy="139"/>
              </a:xfrm>
            </p:grpSpPr>
            <p:sp>
              <p:nvSpPr>
                <p:cNvPr id="4845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48433" name="Group 965"/>
              <p:cNvGrpSpPr>
                <a:grpSpLocks/>
              </p:cNvGrpSpPr>
              <p:nvPr/>
            </p:nvGrpSpPr>
            <p:grpSpPr bwMode="auto">
              <a:xfrm>
                <a:off x="4735" y="1627"/>
                <a:ext cx="582" cy="151"/>
                <a:chOff x="614" y="2568"/>
                <a:chExt cx="725" cy="139"/>
              </a:xfrm>
            </p:grpSpPr>
            <p:sp>
              <p:nvSpPr>
                <p:cNvPr id="4844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5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4" name="Freeform 968"/>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8435" name="Group 969"/>
              <p:cNvGrpSpPr>
                <a:grpSpLocks/>
              </p:cNvGrpSpPr>
              <p:nvPr/>
            </p:nvGrpSpPr>
            <p:grpSpPr bwMode="auto">
              <a:xfrm>
                <a:off x="4739" y="1327"/>
                <a:ext cx="582" cy="139"/>
                <a:chOff x="614" y="2568"/>
                <a:chExt cx="725" cy="139"/>
              </a:xfrm>
            </p:grpSpPr>
            <p:sp>
              <p:nvSpPr>
                <p:cNvPr id="4844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4843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37" name="Freeform 973"/>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8" name="Freeform 974"/>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3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0" name="Freeform 976"/>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44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endParaRPr>
              </a:p>
            </p:txBody>
          </p:sp>
          <p:sp>
            <p:nvSpPr>
              <p:cNvPr id="4844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4844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48130" name="Freeform 2"/>
          <p:cNvSpPr>
            <a:spLocks/>
          </p:cNvSpPr>
          <p:nvPr/>
        </p:nvSpPr>
        <p:spPr bwMode="auto">
          <a:xfrm>
            <a:off x="4116389" y="574992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4786314" y="5900738"/>
            <a:ext cx="1316037"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675188" y="6088063"/>
            <a:ext cx="2259012"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4687889" y="6192839"/>
            <a:ext cx="714375" cy="2762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5705476" y="6386513"/>
            <a:ext cx="1247775" cy="825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365876" y="5934076"/>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5649913" y="6088063"/>
            <a:ext cx="1790700" cy="2984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6977063" y="6116639"/>
            <a:ext cx="588962" cy="26987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6119814" y="5900739"/>
            <a:ext cx="814387" cy="401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8261" name="Group 48260"/>
          <p:cNvGrpSpPr>
            <a:grpSpLocks/>
          </p:cNvGrpSpPr>
          <p:nvPr/>
        </p:nvGrpSpPr>
        <p:grpSpPr bwMode="auto">
          <a:xfrm>
            <a:off x="3049588" y="3003550"/>
            <a:ext cx="6978650" cy="1102530"/>
            <a:chOff x="1526216" y="3003498"/>
            <a:chExt cx="6978041" cy="1102529"/>
          </a:xfrm>
        </p:grpSpPr>
        <p:sp>
          <p:nvSpPr>
            <p:cNvPr id="48415" name="TextBox 399"/>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99"/>
                  </a:solidFill>
                </a:rPr>
                <a:t>data</a:t>
              </a:r>
            </a:p>
            <a:p>
              <a:pPr algn="ctr">
                <a:lnSpc>
                  <a:spcPts val="1463"/>
                </a:lnSpc>
              </a:pPr>
              <a:r>
                <a:rPr lang="en-US" altLang="zh-CN" sz="1400" dirty="0">
                  <a:solidFill>
                    <a:srgbClr val="000099"/>
                  </a:solidFill>
                </a:rPr>
                <a:t>plane</a:t>
              </a:r>
            </a:p>
          </p:txBody>
        </p:sp>
        <p:sp>
          <p:nvSpPr>
            <p:cNvPr id="48416" name="TextBox 400"/>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99"/>
                  </a:solidFill>
                </a:rPr>
                <a:t>control</a:t>
              </a:r>
            </a:p>
            <a:p>
              <a:pPr algn="ctr">
                <a:lnSpc>
                  <a:spcPts val="1463"/>
                </a:lnSpc>
              </a:pPr>
              <a:r>
                <a:rPr lang="en-US" altLang="zh-CN" sz="1400">
                  <a:solidFill>
                    <a:srgbClr val="000099"/>
                  </a:solidFill>
                </a:rPr>
                <a:t>plane</a:t>
              </a:r>
            </a:p>
          </p:txBody>
        </p:sp>
        <p:cxnSp>
          <p:nvCxnSpPr>
            <p:cNvPr id="302" name="Straight Connector 301"/>
            <p:cNvCxnSpPr/>
            <p:nvPr/>
          </p:nvCxnSpPr>
          <p:spPr bwMode="auto">
            <a:xfrm flipV="1">
              <a:off x="1526216" y="3579760"/>
              <a:ext cx="6978041" cy="11112"/>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3960814" y="2735264"/>
            <a:ext cx="4295775" cy="320675"/>
            <a:chOff x="2433511" y="2792111"/>
            <a:chExt cx="4296530" cy="320561"/>
          </a:xfrm>
        </p:grpSpPr>
        <p:grpSp>
          <p:nvGrpSpPr>
            <p:cNvPr id="48390" name="Group 401"/>
            <p:cNvGrpSpPr>
              <a:grpSpLocks/>
            </p:cNvGrpSpPr>
            <p:nvPr/>
          </p:nvGrpSpPr>
          <p:grpSpPr bwMode="auto">
            <a:xfrm>
              <a:off x="2433511" y="2794083"/>
              <a:ext cx="349250" cy="317387"/>
              <a:chOff x="2931664" y="3912603"/>
              <a:chExt cx="430450" cy="329314"/>
            </a:xfrm>
          </p:grpSpPr>
          <p:sp>
            <p:nvSpPr>
              <p:cNvPr id="403" name="Rectangle 402"/>
              <p:cNvSpPr/>
              <p:nvPr/>
            </p:nvSpPr>
            <p:spPr>
              <a:xfrm>
                <a:off x="2937534" y="39122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4" name="Straight Connector 403"/>
              <p:cNvCxnSpPr/>
              <p:nvPr/>
            </p:nvCxnSpPr>
            <p:spPr>
              <a:xfrm>
                <a:off x="2931664" y="40044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931664" y="4066980"/>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a:stCxn id="403" idx="2"/>
              </p:cNvCxnSpPr>
              <p:nvPr/>
            </p:nvCxnSpPr>
            <p:spPr>
              <a:xfrm flipH="1" flipV="1">
                <a:off x="3148883" y="40044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1" name="Group 406"/>
            <p:cNvGrpSpPr>
              <a:grpSpLocks/>
            </p:cNvGrpSpPr>
            <p:nvPr/>
          </p:nvGrpSpPr>
          <p:grpSpPr bwMode="auto">
            <a:xfrm>
              <a:off x="3348666" y="2792111"/>
              <a:ext cx="350838" cy="317387"/>
              <a:chOff x="2931664" y="3912603"/>
              <a:chExt cx="430450" cy="329314"/>
            </a:xfrm>
          </p:grpSpPr>
          <p:sp>
            <p:nvSpPr>
              <p:cNvPr id="408" name="Rectangle 407"/>
              <p:cNvSpPr/>
              <p:nvPr/>
            </p:nvSpPr>
            <p:spPr>
              <a:xfrm>
                <a:off x="2936779" y="3912603"/>
                <a:ext cx="424681"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09" name="Straight Connector 408"/>
              <p:cNvCxnSpPr/>
              <p:nvPr/>
            </p:nvCxnSpPr>
            <p:spPr>
              <a:xfrm>
                <a:off x="2930935" y="400481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2930935" y="4067381"/>
                <a:ext cx="42468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a:stCxn id="408" idx="2"/>
              </p:cNvCxnSpPr>
              <p:nvPr/>
            </p:nvCxnSpPr>
            <p:spPr>
              <a:xfrm flipH="1" flipV="1">
                <a:off x="3147171" y="4004811"/>
                <a:ext cx="1949"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2" name="Group 411"/>
            <p:cNvGrpSpPr>
              <a:grpSpLocks/>
            </p:cNvGrpSpPr>
            <p:nvPr/>
          </p:nvGrpSpPr>
          <p:grpSpPr bwMode="auto">
            <a:xfrm>
              <a:off x="4182104" y="2792111"/>
              <a:ext cx="350837" cy="317387"/>
              <a:chOff x="2931664" y="3912603"/>
              <a:chExt cx="430450" cy="329314"/>
            </a:xfrm>
          </p:grpSpPr>
          <p:sp>
            <p:nvSpPr>
              <p:cNvPr id="413" name="Rectangle 412"/>
              <p:cNvSpPr/>
              <p:nvPr/>
            </p:nvSpPr>
            <p:spPr>
              <a:xfrm>
                <a:off x="2936958"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4" name="Straight Connector 413"/>
              <p:cNvCxnSpPr/>
              <p:nvPr/>
            </p:nvCxnSpPr>
            <p:spPr>
              <a:xfrm>
                <a:off x="2931113"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2931113"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a:stCxn id="413" idx="2"/>
              </p:cNvCxnSpPr>
              <p:nvPr/>
            </p:nvCxnSpPr>
            <p:spPr>
              <a:xfrm flipH="1" flipV="1">
                <a:off x="3147351"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3" name="Group 416"/>
            <p:cNvGrpSpPr>
              <a:grpSpLocks/>
            </p:cNvGrpSpPr>
            <p:nvPr/>
          </p:nvGrpSpPr>
          <p:grpSpPr bwMode="auto">
            <a:xfrm>
              <a:off x="5374316" y="2795285"/>
              <a:ext cx="349250" cy="317387"/>
              <a:chOff x="2931664" y="3912603"/>
              <a:chExt cx="430450" cy="329314"/>
            </a:xfrm>
          </p:grpSpPr>
          <p:sp>
            <p:nvSpPr>
              <p:cNvPr id="418" name="Rectangle 417"/>
              <p:cNvSpPr/>
              <p:nvPr/>
            </p:nvSpPr>
            <p:spPr>
              <a:xfrm>
                <a:off x="2937241" y="3912603"/>
                <a:ext cx="424655"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19" name="Straight Connector 418"/>
              <p:cNvCxnSpPr/>
              <p:nvPr/>
            </p:nvCxnSpPr>
            <p:spPr>
              <a:xfrm>
                <a:off x="2931371" y="400481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931371" y="4067381"/>
                <a:ext cx="424654"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a:stCxn id="418" idx="2"/>
              </p:cNvCxnSpPr>
              <p:nvPr/>
            </p:nvCxnSpPr>
            <p:spPr>
              <a:xfrm flipH="1" flipV="1">
                <a:off x="3148590" y="4004811"/>
                <a:ext cx="0"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394" name="Group 421"/>
            <p:cNvGrpSpPr>
              <a:grpSpLocks/>
            </p:cNvGrpSpPr>
            <p:nvPr/>
          </p:nvGrpSpPr>
          <p:grpSpPr bwMode="auto">
            <a:xfrm>
              <a:off x="6379204" y="2792111"/>
              <a:ext cx="350837" cy="317387"/>
              <a:chOff x="2931664" y="3912603"/>
              <a:chExt cx="430450" cy="329314"/>
            </a:xfrm>
          </p:grpSpPr>
          <p:sp>
            <p:nvSpPr>
              <p:cNvPr id="423" name="Rectangle 422"/>
              <p:cNvSpPr/>
              <p:nvPr/>
            </p:nvSpPr>
            <p:spPr>
              <a:xfrm>
                <a:off x="2937432" y="3912603"/>
                <a:ext cx="424682" cy="329314"/>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24" name="Straight Connector 423"/>
              <p:cNvCxnSpPr/>
              <p:nvPr/>
            </p:nvCxnSpPr>
            <p:spPr>
              <a:xfrm>
                <a:off x="2931587" y="400481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2931587" y="4067381"/>
                <a:ext cx="424682"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a:stCxn id="423" idx="2"/>
              </p:cNvCxnSpPr>
              <p:nvPr/>
            </p:nvCxnSpPr>
            <p:spPr>
              <a:xfrm flipH="1" flipV="1">
                <a:off x="3147825" y="4004811"/>
                <a:ext cx="1947" cy="237106"/>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260" name="Group 48259"/>
          <p:cNvGrpSpPr>
            <a:grpSpLocks/>
          </p:cNvGrpSpPr>
          <p:nvPr/>
        </p:nvGrpSpPr>
        <p:grpSpPr bwMode="auto">
          <a:xfrm>
            <a:off x="3379788" y="3709989"/>
            <a:ext cx="5211762" cy="2740025"/>
            <a:chOff x="1856416" y="3709935"/>
            <a:chExt cx="5211763" cy="2739614"/>
          </a:xfrm>
        </p:grpSpPr>
        <p:sp>
          <p:nvSpPr>
            <p:cNvPr id="268" name="Freeform 267"/>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277" name="Group 28"/>
            <p:cNvGrpSpPr>
              <a:grpSpLocks/>
            </p:cNvGrpSpPr>
            <p:nvPr/>
          </p:nvGrpSpPr>
          <p:grpSpPr bwMode="auto">
            <a:xfrm>
              <a:off x="1856416" y="3709935"/>
              <a:ext cx="1049338" cy="1739900"/>
              <a:chOff x="1856416" y="3709935"/>
              <a:chExt cx="1049338" cy="1739900"/>
            </a:xfrm>
          </p:grpSpPr>
          <p:sp>
            <p:nvSpPr>
              <p:cNvPr id="496" name="Rectangle 495"/>
              <p:cNvSpPr/>
              <p:nvPr/>
            </p:nvSpPr>
            <p:spPr bwMode="auto">
              <a:xfrm rot="10800000">
                <a:off x="1867528" y="3957548"/>
                <a:ext cx="1027113" cy="611095"/>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8371" name="Group 498"/>
              <p:cNvGrpSpPr>
                <a:grpSpLocks/>
              </p:cNvGrpSpPr>
              <p:nvPr/>
            </p:nvGrpSpPr>
            <p:grpSpPr bwMode="auto">
              <a:xfrm>
                <a:off x="1858805" y="5088863"/>
                <a:ext cx="1035373" cy="360972"/>
                <a:chOff x="4128636" y="3606589"/>
                <a:chExt cx="568145" cy="338667"/>
              </a:xfrm>
            </p:grpSpPr>
            <p:sp>
              <p:nvSpPr>
                <p:cNvPr id="515" name="Oval 514"/>
                <p:cNvSpPr/>
                <p:nvPr/>
              </p:nvSpPr>
              <p:spPr>
                <a:xfrm>
                  <a:off x="4129067" y="3720144"/>
                  <a:ext cx="567968" cy="22486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6" name="Rectangle 515"/>
                <p:cNvSpPr/>
                <p:nvPr/>
              </p:nvSpPr>
              <p:spPr>
                <a:xfrm>
                  <a:off x="4129067" y="3720144"/>
                  <a:ext cx="567968" cy="111689"/>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7" name="Oval 516"/>
                <p:cNvSpPr/>
                <p:nvPr/>
              </p:nvSpPr>
              <p:spPr>
                <a:xfrm>
                  <a:off x="4129067" y="3606966"/>
                  <a:ext cx="567968" cy="224867"/>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8" name="Straight Connector 517"/>
                <p:cNvCxnSpPr/>
                <p:nvPr/>
              </p:nvCxnSpPr>
              <p:spPr>
                <a:xfrm>
                  <a:off x="4697035"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4129067" y="3720144"/>
                  <a:ext cx="0" cy="111689"/>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0" name="Rectangle 499"/>
              <p:cNvSpPr/>
              <p:nvPr/>
            </p:nvSpPr>
            <p:spPr bwMode="auto">
              <a:xfrm>
                <a:off x="1877053" y="4705148"/>
                <a:ext cx="1028700" cy="522210"/>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2" name="Straight Connector 501"/>
              <p:cNvCxnSpPr/>
              <p:nvPr/>
            </p:nvCxnSpPr>
            <p:spPr bwMode="auto">
              <a:xfrm>
                <a:off x="1861178" y="3981356"/>
                <a:ext cx="17463" cy="130155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bwMode="auto">
              <a:xfrm flipH="1">
                <a:off x="2894641" y="3971833"/>
                <a:ext cx="6350" cy="1269810"/>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75" name="Group 504"/>
              <p:cNvGrpSpPr>
                <a:grpSpLocks/>
              </p:cNvGrpSpPr>
              <p:nvPr/>
            </p:nvGrpSpPr>
            <p:grpSpPr bwMode="auto">
              <a:xfrm>
                <a:off x="1856416" y="3709935"/>
                <a:ext cx="1044712" cy="399063"/>
                <a:chOff x="2183302" y="1574638"/>
                <a:chExt cx="1200154" cy="430218"/>
              </a:xfrm>
            </p:grpSpPr>
            <p:sp>
              <p:nvSpPr>
                <p:cNvPr id="506" name="Oval 505"/>
                <p:cNvSpPr/>
                <p:nvPr/>
              </p:nvSpPr>
              <p:spPr bwMode="auto">
                <a:xfrm flipV="1">
                  <a:off x="2185125" y="1689286"/>
                  <a:ext cx="1196349" cy="314857"/>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07" name="Rectangle 506"/>
                <p:cNvSpPr/>
                <p:nvPr/>
              </p:nvSpPr>
              <p:spPr bwMode="auto">
                <a:xfrm>
                  <a:off x="2183302" y="1735489"/>
                  <a:ext cx="1198172" cy="112938"/>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8" name="Oval 507"/>
                <p:cNvSpPr>
                  <a:spLocks noChangeArrowheads="1"/>
                </p:cNvSpPr>
                <p:nvPr/>
              </p:nvSpPr>
              <p:spPr bwMode="auto">
                <a:xfrm flipV="1">
                  <a:off x="2183302" y="1574638"/>
                  <a:ext cx="1196349" cy="3148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09" name="Freeform 508"/>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0" name="Freeform 509"/>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1" name="Freeform 510"/>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12" name="Freeform 511"/>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13" name="Straight Connector 512"/>
                <p:cNvCxnSpPr>
                  <a:cxnSpLocks noChangeShapeType="1"/>
                  <a:endCxn id="508" idx="2"/>
                </p:cNvCxnSpPr>
                <p:nvPr/>
              </p:nvCxnSpPr>
              <p:spPr bwMode="auto">
                <a:xfrm flipH="1" flipV="1">
                  <a:off x="2183302" y="1732067"/>
                  <a:ext cx="1823"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4" name="Straight Connector 513"/>
                <p:cNvCxnSpPr>
                  <a:cxnSpLocks noChangeShapeType="1"/>
                </p:cNvCxnSpPr>
                <p:nvPr/>
              </p:nvCxnSpPr>
              <p:spPr bwMode="auto">
                <a:xfrm flipH="1" flipV="1">
                  <a:off x="3381474" y="1728644"/>
                  <a:ext cx="1824" cy="1214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8" name="Group 29"/>
            <p:cNvGrpSpPr>
              <a:grpSpLocks/>
            </p:cNvGrpSpPr>
            <p:nvPr/>
          </p:nvGrpSpPr>
          <p:grpSpPr bwMode="auto">
            <a:xfrm>
              <a:off x="3566154" y="3862335"/>
              <a:ext cx="514350" cy="1670050"/>
              <a:chOff x="3566154" y="3862335"/>
              <a:chExt cx="514350" cy="1670050"/>
            </a:xfrm>
          </p:grpSpPr>
          <p:sp>
            <p:nvSpPr>
              <p:cNvPr id="549" name="Rectangle 548"/>
              <p:cNvSpPr/>
              <p:nvPr/>
            </p:nvSpPr>
            <p:spPr bwMode="auto">
              <a:xfrm rot="10800000">
                <a:off x="3569201" y="39460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0" name="Straight Connector 549"/>
              <p:cNvCxnSpPr/>
              <p:nvPr/>
            </p:nvCxnSpPr>
            <p:spPr bwMode="auto">
              <a:xfrm flipH="1">
                <a:off x="4078916" y="4019450"/>
                <a:ext cx="1587"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2" name="Group 552"/>
              <p:cNvGrpSpPr>
                <a:grpSpLocks/>
              </p:cNvGrpSpPr>
              <p:nvPr/>
            </p:nvGrpSpPr>
            <p:grpSpPr bwMode="auto">
              <a:xfrm>
                <a:off x="3571302" y="5310688"/>
                <a:ext cx="507588" cy="221697"/>
                <a:chOff x="4128636" y="3606589"/>
                <a:chExt cx="568145" cy="338667"/>
              </a:xfrm>
            </p:grpSpPr>
            <p:sp>
              <p:nvSpPr>
                <p:cNvPr id="562" name="Oval 561"/>
                <p:cNvSpPr/>
                <p:nvPr/>
              </p:nvSpPr>
              <p:spPr>
                <a:xfrm>
                  <a:off x="4128204" y="3719337"/>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3" name="Rectangle 562"/>
                <p:cNvSpPr/>
                <p:nvPr/>
              </p:nvSpPr>
              <p:spPr>
                <a:xfrm>
                  <a:off x="4128204" y="3719337"/>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4" name="Oval 563"/>
                <p:cNvSpPr/>
                <p:nvPr/>
              </p:nvSpPr>
              <p:spPr>
                <a:xfrm>
                  <a:off x="4128204" y="3600527"/>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65" name="Straight Connector 564"/>
                <p:cNvCxnSpPr/>
                <p:nvPr/>
              </p:nvCxnSpPr>
              <p:spPr>
                <a:xfrm>
                  <a:off x="4696810"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28204" y="3719337"/>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54" name="Rectangle 553"/>
              <p:cNvSpPr/>
              <p:nvPr/>
            </p:nvSpPr>
            <p:spPr bwMode="auto">
              <a:xfrm>
                <a:off x="3572503" y="4574992"/>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7" name="Straight Connector 556"/>
              <p:cNvCxnSpPr/>
              <p:nvPr/>
            </p:nvCxnSpPr>
            <p:spPr bwMode="auto">
              <a:xfrm flipH="1">
                <a:off x="3566153" y="4027387"/>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55" name="Group 538"/>
              <p:cNvGrpSpPr>
                <a:grpSpLocks/>
              </p:cNvGrpSpPr>
              <p:nvPr/>
            </p:nvGrpSpPr>
            <p:grpSpPr bwMode="auto">
              <a:xfrm>
                <a:off x="3568667" y="3862335"/>
                <a:ext cx="503828" cy="248249"/>
                <a:chOff x="2183302" y="1564542"/>
                <a:chExt cx="1200154" cy="440314"/>
              </a:xfrm>
            </p:grpSpPr>
            <p:sp>
              <p:nvSpPr>
                <p:cNvPr id="540" name="Oval 539"/>
                <p:cNvSpPr/>
                <p:nvPr/>
              </p:nvSpPr>
              <p:spPr bwMode="auto">
                <a:xfrm flipV="1">
                  <a:off x="2188659" y="1691189"/>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41" name="Rectangle 540"/>
                <p:cNvSpPr/>
                <p:nvPr/>
              </p:nvSpPr>
              <p:spPr bwMode="auto">
                <a:xfrm>
                  <a:off x="2184877" y="1736233"/>
                  <a:ext cx="1198749"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2" name="Oval 541"/>
                <p:cNvSpPr>
                  <a:spLocks noChangeArrowheads="1"/>
                </p:cNvSpPr>
                <p:nvPr/>
              </p:nvSpPr>
              <p:spPr bwMode="auto">
                <a:xfrm flipV="1">
                  <a:off x="2184877" y="1564501"/>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43" name="Freeform 542"/>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4" name="Freeform 543"/>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5" name="Freeform 544"/>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6" name="Freeform 545"/>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47" name="Straight Connector 546"/>
                <p:cNvCxnSpPr>
                  <a:cxnSpLocks noChangeShapeType="1"/>
                  <a:endCxn id="542" idx="2"/>
                </p:cNvCxnSpPr>
                <p:nvPr/>
              </p:nvCxnSpPr>
              <p:spPr bwMode="auto">
                <a:xfrm flipH="1" flipV="1">
                  <a:off x="2184877" y="172215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8" name="Straight Connector 547"/>
                <p:cNvCxnSpPr>
                  <a:cxnSpLocks noChangeShapeType="1"/>
                </p:cNvCxnSpPr>
                <p:nvPr/>
              </p:nvCxnSpPr>
              <p:spPr bwMode="auto">
                <a:xfrm flipH="1" flipV="1">
                  <a:off x="3379842" y="1727788"/>
                  <a:ext cx="3783"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79" name="Group 30"/>
            <p:cNvGrpSpPr>
              <a:grpSpLocks/>
            </p:cNvGrpSpPr>
            <p:nvPr/>
          </p:nvGrpSpPr>
          <p:grpSpPr bwMode="auto">
            <a:xfrm>
              <a:off x="4348791" y="3867098"/>
              <a:ext cx="514350" cy="1670050"/>
              <a:chOff x="4348791" y="3867098"/>
              <a:chExt cx="514350" cy="1670050"/>
            </a:xfrm>
          </p:grpSpPr>
          <p:sp>
            <p:nvSpPr>
              <p:cNvPr id="579" name="Rectangle 578"/>
              <p:cNvSpPr/>
              <p:nvPr/>
            </p:nvSpPr>
            <p:spPr bwMode="auto">
              <a:xfrm rot="10800000">
                <a:off x="4351838" y="3950855"/>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0" name="Straight Connector 579"/>
              <p:cNvCxnSpPr/>
              <p:nvPr/>
            </p:nvCxnSpPr>
            <p:spPr bwMode="auto">
              <a:xfrm flipH="1">
                <a:off x="4861553" y="402421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0" name="Group 580"/>
              <p:cNvGrpSpPr>
                <a:grpSpLocks/>
              </p:cNvGrpSpPr>
              <p:nvPr/>
            </p:nvGrpSpPr>
            <p:grpSpPr bwMode="auto">
              <a:xfrm>
                <a:off x="4353939" y="5315451"/>
                <a:ext cx="507588" cy="221697"/>
                <a:chOff x="4128636" y="3606589"/>
                <a:chExt cx="568145" cy="338667"/>
              </a:xfrm>
            </p:grpSpPr>
            <p:sp>
              <p:nvSpPr>
                <p:cNvPr id="589" name="Oval 588"/>
                <p:cNvSpPr/>
                <p:nvPr/>
              </p:nvSpPr>
              <p:spPr>
                <a:xfrm>
                  <a:off x="4128204" y="3719336"/>
                  <a:ext cx="568606" cy="22549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0" name="Rectangle 589"/>
                <p:cNvSpPr/>
                <p:nvPr/>
              </p:nvSpPr>
              <p:spPr>
                <a:xfrm>
                  <a:off x="4128204" y="3719336"/>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1" name="Oval 590"/>
                <p:cNvSpPr/>
                <p:nvPr/>
              </p:nvSpPr>
              <p:spPr>
                <a:xfrm>
                  <a:off x="4128204" y="3600524"/>
                  <a:ext cx="568606" cy="230349"/>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92" name="Straight Connector 591"/>
                <p:cNvCxnSpPr/>
                <p:nvPr/>
              </p:nvCxnSpPr>
              <p:spPr>
                <a:xfrm>
                  <a:off x="4696810"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3" name="Straight Connector 592"/>
                <p:cNvCxnSpPr/>
                <p:nvPr/>
              </p:nvCxnSpPr>
              <p:spPr>
                <a:xfrm>
                  <a:off x="4128204" y="3719336"/>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82" name="Rectangle 581"/>
              <p:cNvSpPr/>
              <p:nvPr/>
            </p:nvSpPr>
            <p:spPr bwMode="auto">
              <a:xfrm>
                <a:off x="4355141" y="457975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4" name="Straight Connector 583"/>
              <p:cNvCxnSpPr/>
              <p:nvPr/>
            </p:nvCxnSpPr>
            <p:spPr bwMode="auto">
              <a:xfrm flipH="1">
                <a:off x="4348791" y="4032148"/>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33" name="Group 568"/>
              <p:cNvGrpSpPr>
                <a:grpSpLocks/>
              </p:cNvGrpSpPr>
              <p:nvPr/>
            </p:nvGrpSpPr>
            <p:grpSpPr bwMode="auto">
              <a:xfrm>
                <a:off x="4351304" y="3867098"/>
                <a:ext cx="503828" cy="248249"/>
                <a:chOff x="2183302" y="1564542"/>
                <a:chExt cx="1200154" cy="440314"/>
              </a:xfrm>
            </p:grpSpPr>
            <p:sp>
              <p:nvSpPr>
                <p:cNvPr id="570" name="Oval 569"/>
                <p:cNvSpPr/>
                <p:nvPr/>
              </p:nvSpPr>
              <p:spPr bwMode="auto">
                <a:xfrm flipV="1">
                  <a:off x="2188659" y="1691187"/>
                  <a:ext cx="1194966" cy="312497"/>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71" name="Rectangle 570"/>
                <p:cNvSpPr/>
                <p:nvPr/>
              </p:nvSpPr>
              <p:spPr bwMode="auto">
                <a:xfrm>
                  <a:off x="2184879" y="1736232"/>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2" name="Oval 571"/>
                <p:cNvSpPr>
                  <a:spLocks noChangeArrowheads="1"/>
                </p:cNvSpPr>
                <p:nvPr/>
              </p:nvSpPr>
              <p:spPr bwMode="auto">
                <a:xfrm flipV="1">
                  <a:off x="2184879" y="1564498"/>
                  <a:ext cx="1194966" cy="3124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73" name="Freeform 572"/>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4" name="Freeform 573"/>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2184879" y="1722154"/>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3379845" y="1727785"/>
                  <a:ext cx="3780" cy="12105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0" name="Group 48257"/>
            <p:cNvGrpSpPr>
              <a:grpSpLocks/>
            </p:cNvGrpSpPr>
            <p:nvPr/>
          </p:nvGrpSpPr>
          <p:grpSpPr bwMode="auto">
            <a:xfrm>
              <a:off x="5552116" y="3849635"/>
              <a:ext cx="514350" cy="1670050"/>
              <a:chOff x="5552116" y="3849635"/>
              <a:chExt cx="514350" cy="1670050"/>
            </a:xfrm>
          </p:grpSpPr>
          <p:sp>
            <p:nvSpPr>
              <p:cNvPr id="606" name="Rectangle 605"/>
              <p:cNvSpPr/>
              <p:nvPr/>
            </p:nvSpPr>
            <p:spPr bwMode="auto">
              <a:xfrm rot="10800000">
                <a:off x="5555163" y="3933392"/>
                <a:ext cx="498084" cy="62864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07" name="Straight Connector 606"/>
              <p:cNvCxnSpPr/>
              <p:nvPr/>
            </p:nvCxnSpPr>
            <p:spPr bwMode="auto">
              <a:xfrm flipH="1">
                <a:off x="6064879" y="4006752"/>
                <a:ext cx="1588" cy="13650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08" name="Group 607"/>
              <p:cNvGrpSpPr>
                <a:grpSpLocks/>
              </p:cNvGrpSpPr>
              <p:nvPr/>
            </p:nvGrpSpPr>
            <p:grpSpPr bwMode="auto">
              <a:xfrm>
                <a:off x="5557264" y="5297988"/>
                <a:ext cx="507588" cy="221697"/>
                <a:chOff x="4128636" y="3606589"/>
                <a:chExt cx="568145" cy="338667"/>
              </a:xfrm>
            </p:grpSpPr>
            <p:sp>
              <p:nvSpPr>
                <p:cNvPr id="616" name="Oval 615"/>
                <p:cNvSpPr/>
                <p:nvPr/>
              </p:nvSpPr>
              <p:spPr>
                <a:xfrm>
                  <a:off x="4128205" y="3719341"/>
                  <a:ext cx="568606" cy="22550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7" name="Rectangle 616"/>
                <p:cNvSpPr/>
                <p:nvPr/>
              </p:nvSpPr>
              <p:spPr>
                <a:xfrm>
                  <a:off x="4128205" y="3719341"/>
                  <a:ext cx="568606" cy="111537"/>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8" name="Oval 617"/>
                <p:cNvSpPr/>
                <p:nvPr/>
              </p:nvSpPr>
              <p:spPr>
                <a:xfrm>
                  <a:off x="4128205" y="3600530"/>
                  <a:ext cx="568606" cy="230348"/>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9" name="Straight Connector 618"/>
                <p:cNvCxnSpPr/>
                <p:nvPr/>
              </p:nvCxnSpPr>
              <p:spPr>
                <a:xfrm>
                  <a:off x="4696811"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0" name="Straight Connector 619"/>
                <p:cNvCxnSpPr/>
                <p:nvPr/>
              </p:nvCxnSpPr>
              <p:spPr>
                <a:xfrm>
                  <a:off x="4128205" y="3719341"/>
                  <a:ext cx="0" cy="11153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09" name="Rectangle 608"/>
              <p:cNvSpPr/>
              <p:nvPr/>
            </p:nvSpPr>
            <p:spPr bwMode="auto">
              <a:xfrm>
                <a:off x="5558467" y="4562294"/>
                <a:ext cx="496887"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1" name="Straight Connector 610"/>
              <p:cNvCxnSpPr/>
              <p:nvPr/>
            </p:nvCxnSpPr>
            <p:spPr bwMode="auto">
              <a:xfrm flipH="1">
                <a:off x="5552117" y="4014689"/>
                <a:ext cx="3175" cy="145075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311" name="Group 595"/>
              <p:cNvGrpSpPr>
                <a:grpSpLocks/>
              </p:cNvGrpSpPr>
              <p:nvPr/>
            </p:nvGrpSpPr>
            <p:grpSpPr bwMode="auto">
              <a:xfrm>
                <a:off x="5554629" y="3849635"/>
                <a:ext cx="503828" cy="248249"/>
                <a:chOff x="2183302" y="1564542"/>
                <a:chExt cx="1200154" cy="440314"/>
              </a:xfrm>
            </p:grpSpPr>
            <p:sp>
              <p:nvSpPr>
                <p:cNvPr id="597" name="Oval 596"/>
                <p:cNvSpPr/>
                <p:nvPr/>
              </p:nvSpPr>
              <p:spPr bwMode="auto">
                <a:xfrm flipV="1">
                  <a:off x="2188662" y="1691192"/>
                  <a:ext cx="1194966" cy="3124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98" name="Rectangle 597"/>
                <p:cNvSpPr/>
                <p:nvPr/>
              </p:nvSpPr>
              <p:spPr bwMode="auto">
                <a:xfrm>
                  <a:off x="2184881" y="1736237"/>
                  <a:ext cx="1198746" cy="112612"/>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9" name="Oval 598"/>
                <p:cNvSpPr>
                  <a:spLocks noChangeArrowheads="1"/>
                </p:cNvSpPr>
                <p:nvPr/>
              </p:nvSpPr>
              <p:spPr bwMode="auto">
                <a:xfrm flipV="1">
                  <a:off x="2184881" y="1564505"/>
                  <a:ext cx="1194966" cy="31249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00" name="Freeform 599"/>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1" name="Freeform 600"/>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2" name="Freeform 601"/>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3" name="Freeform 602"/>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4" name="Straight Connector 603"/>
                <p:cNvCxnSpPr>
                  <a:cxnSpLocks noChangeShapeType="1"/>
                  <a:endCxn id="599" idx="2"/>
                </p:cNvCxnSpPr>
                <p:nvPr/>
              </p:nvCxnSpPr>
              <p:spPr bwMode="auto">
                <a:xfrm flipH="1" flipV="1">
                  <a:off x="2184881" y="1722161"/>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3379847" y="1727792"/>
                  <a:ext cx="3780" cy="1210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8281" name="Group 48258"/>
            <p:cNvGrpSpPr>
              <a:grpSpLocks/>
            </p:cNvGrpSpPr>
            <p:nvPr/>
          </p:nvGrpSpPr>
          <p:grpSpPr bwMode="auto">
            <a:xfrm>
              <a:off x="6547479" y="3836935"/>
              <a:ext cx="514350" cy="1671638"/>
              <a:chOff x="6547479" y="3836935"/>
              <a:chExt cx="514350" cy="1671638"/>
            </a:xfrm>
          </p:grpSpPr>
          <p:sp>
            <p:nvSpPr>
              <p:cNvPr id="633" name="Rectangle 632"/>
              <p:cNvSpPr/>
              <p:nvPr/>
            </p:nvSpPr>
            <p:spPr bwMode="auto">
              <a:xfrm rot="10800000">
                <a:off x="6550526" y="3920772"/>
                <a:ext cx="498084" cy="62924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4" name="Straight Connector 633"/>
              <p:cNvCxnSpPr/>
              <p:nvPr/>
            </p:nvCxnSpPr>
            <p:spPr bwMode="auto">
              <a:xfrm flipH="1">
                <a:off x="7060242" y="3994054"/>
                <a:ext cx="1587" cy="136663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6" name="Group 634"/>
              <p:cNvGrpSpPr>
                <a:grpSpLocks/>
              </p:cNvGrpSpPr>
              <p:nvPr/>
            </p:nvGrpSpPr>
            <p:grpSpPr bwMode="auto">
              <a:xfrm>
                <a:off x="6552627" y="5286665"/>
                <a:ext cx="507588" cy="221908"/>
                <a:chOff x="4128636" y="3606589"/>
                <a:chExt cx="568145" cy="338667"/>
              </a:xfrm>
            </p:grpSpPr>
            <p:sp>
              <p:nvSpPr>
                <p:cNvPr id="643" name="Oval 642"/>
                <p:cNvSpPr/>
                <p:nvPr/>
              </p:nvSpPr>
              <p:spPr>
                <a:xfrm>
                  <a:off x="4128205" y="3719558"/>
                  <a:ext cx="568606" cy="225284"/>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4" name="Rectangle 643"/>
                <p:cNvSpPr/>
                <p:nvPr/>
              </p:nvSpPr>
              <p:spPr>
                <a:xfrm>
                  <a:off x="4128205" y="3719558"/>
                  <a:ext cx="568606" cy="111431"/>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5" name="Oval 644"/>
                <p:cNvSpPr/>
                <p:nvPr/>
              </p:nvSpPr>
              <p:spPr>
                <a:xfrm>
                  <a:off x="4128205" y="3605704"/>
                  <a:ext cx="568606" cy="22528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6" name="Straight Connector 645"/>
                <p:cNvCxnSpPr/>
                <p:nvPr/>
              </p:nvCxnSpPr>
              <p:spPr>
                <a:xfrm>
                  <a:off x="4696811"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7" name="Straight Connector 646"/>
                <p:cNvCxnSpPr/>
                <p:nvPr/>
              </p:nvCxnSpPr>
              <p:spPr>
                <a:xfrm>
                  <a:off x="4128205" y="3719558"/>
                  <a:ext cx="0" cy="111431"/>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36" name="Rectangle 635"/>
              <p:cNvSpPr/>
              <p:nvPr/>
            </p:nvSpPr>
            <p:spPr bwMode="auto">
              <a:xfrm>
                <a:off x="6553829" y="4551184"/>
                <a:ext cx="496888" cy="812678"/>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38" name="Straight Connector 637"/>
              <p:cNvCxnSpPr/>
              <p:nvPr/>
            </p:nvCxnSpPr>
            <p:spPr bwMode="auto">
              <a:xfrm flipH="1">
                <a:off x="6547479" y="4001991"/>
                <a:ext cx="3175" cy="1452344"/>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8289" name="Group 622"/>
              <p:cNvGrpSpPr>
                <a:grpSpLocks/>
              </p:cNvGrpSpPr>
              <p:nvPr/>
            </p:nvGrpSpPr>
            <p:grpSpPr bwMode="auto">
              <a:xfrm>
                <a:off x="6549992" y="3836935"/>
                <a:ext cx="503828" cy="248485"/>
                <a:chOff x="2183302" y="1564542"/>
                <a:chExt cx="1200154" cy="440314"/>
              </a:xfrm>
            </p:grpSpPr>
            <p:sp>
              <p:nvSpPr>
                <p:cNvPr id="624" name="Oval 623"/>
                <p:cNvSpPr/>
                <p:nvPr/>
              </p:nvSpPr>
              <p:spPr bwMode="auto">
                <a:xfrm flipV="1">
                  <a:off x="2188662" y="1691075"/>
                  <a:ext cx="1194966" cy="315014"/>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625" name="Rectangle 624"/>
                <p:cNvSpPr/>
                <p:nvPr/>
              </p:nvSpPr>
              <p:spPr bwMode="auto">
                <a:xfrm>
                  <a:off x="2184879" y="1736077"/>
                  <a:ext cx="1198749" cy="11250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6" name="Oval 625"/>
                <p:cNvSpPr>
                  <a:spLocks noChangeArrowheads="1"/>
                </p:cNvSpPr>
                <p:nvPr/>
              </p:nvSpPr>
              <p:spPr bwMode="auto">
                <a:xfrm flipV="1">
                  <a:off x="2184879" y="1564508"/>
                  <a:ext cx="1194966" cy="315014"/>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627" name="Freeform 626"/>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8" name="Freeform 627"/>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9" name="Freeform 628"/>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0" name="Freeform 629"/>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1" name="Straight Connector 630"/>
                <p:cNvCxnSpPr>
                  <a:cxnSpLocks noChangeShapeType="1"/>
                  <a:endCxn id="626" idx="2"/>
                </p:cNvCxnSpPr>
                <p:nvPr/>
              </p:nvCxnSpPr>
              <p:spPr bwMode="auto">
                <a:xfrm flipH="1" flipV="1">
                  <a:off x="2184879" y="1722015"/>
                  <a:ext cx="3783" cy="12094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2" name="Straight Connector 631"/>
                <p:cNvCxnSpPr>
                  <a:cxnSpLocks noChangeShapeType="1"/>
                </p:cNvCxnSpPr>
                <p:nvPr/>
              </p:nvCxnSpPr>
              <p:spPr bwMode="auto">
                <a:xfrm flipH="1" flipV="1">
                  <a:off x="3379845" y="1730452"/>
                  <a:ext cx="3783" cy="12094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8" name="Group 27"/>
          <p:cNvGrpSpPr>
            <a:grpSpLocks/>
          </p:cNvGrpSpPr>
          <p:nvPr/>
        </p:nvGrpSpPr>
        <p:grpSpPr bwMode="auto">
          <a:xfrm>
            <a:off x="3905251" y="2476501"/>
            <a:ext cx="4416425" cy="2314575"/>
            <a:chOff x="2381956" y="2435173"/>
            <a:chExt cx="4415330" cy="2315048"/>
          </a:xfrm>
        </p:grpSpPr>
        <p:sp>
          <p:nvSpPr>
            <p:cNvPr id="391" name="Freeform 390"/>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solidFill>
                  <a:srgbClr val="CC0000"/>
                </a:solidFill>
              </a:endParaRPr>
            </a:p>
          </p:txBody>
        </p:sp>
        <p:sp>
          <p:nvSpPr>
            <p:cNvPr id="392" name="Freeform 391"/>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dirty="0"/>
            </a:p>
          </p:txBody>
        </p:sp>
        <p:cxnSp>
          <p:nvCxnSpPr>
            <p:cNvPr id="393" name="Straight Arrow Connector 392"/>
            <p:cNvCxnSpPr/>
            <p:nvPr/>
          </p:nvCxnSpPr>
          <p:spPr>
            <a:xfrm flipV="1">
              <a:off x="5791061" y="2687638"/>
              <a:ext cx="7936" cy="206258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4" name="Straight Arrow Connector 393"/>
            <p:cNvCxnSpPr/>
            <p:nvPr/>
          </p:nvCxnSpPr>
          <p:spPr>
            <a:xfrm flipV="1">
              <a:off x="4599144" y="2708279"/>
              <a:ext cx="17458" cy="2037179"/>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5" name="Straight Arrow Connector 394"/>
            <p:cNvCxnSpPr/>
            <p:nvPr/>
          </p:nvCxnSpPr>
          <p:spPr>
            <a:xfrm flipH="1" flipV="1">
              <a:off x="3807178" y="2762265"/>
              <a:ext cx="9523" cy="1983193"/>
            </a:xfrm>
            <a:prstGeom prst="straightConnector1">
              <a:avLst/>
            </a:prstGeom>
            <a:ln w="3175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8145" name="TextBox 335"/>
          <p:cNvSpPr txBox="1">
            <a:spLocks noChangeArrowheads="1"/>
          </p:cNvSpPr>
          <p:nvPr/>
        </p:nvSpPr>
        <p:spPr bwMode="auto">
          <a:xfrm>
            <a:off x="2154238" y="1063626"/>
            <a:ext cx="84566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A distinct (typically remote) controller interacts with local control agents (CAs)</a:t>
            </a:r>
          </a:p>
        </p:txBody>
      </p:sp>
      <p:grpSp>
        <p:nvGrpSpPr>
          <p:cNvPr id="24" name="Group 23"/>
          <p:cNvGrpSpPr>
            <a:grpSpLocks/>
          </p:cNvGrpSpPr>
          <p:nvPr/>
        </p:nvGrpSpPr>
        <p:grpSpPr bwMode="auto">
          <a:xfrm>
            <a:off x="3579813" y="4687889"/>
            <a:ext cx="4957762" cy="693737"/>
            <a:chOff x="2055070" y="4690247"/>
            <a:chExt cx="4956877" cy="694339"/>
          </a:xfrm>
        </p:grpSpPr>
        <p:grpSp>
          <p:nvGrpSpPr>
            <p:cNvPr id="48242" name="Group 554"/>
            <p:cNvGrpSpPr>
              <a:grpSpLocks/>
            </p:cNvGrpSpPr>
            <p:nvPr/>
          </p:nvGrpSpPr>
          <p:grpSpPr bwMode="auto">
            <a:xfrm>
              <a:off x="3605320" y="5055434"/>
              <a:ext cx="430131" cy="329152"/>
              <a:chOff x="2931664" y="3912603"/>
              <a:chExt cx="430450" cy="329314"/>
            </a:xfrm>
          </p:grpSpPr>
          <p:sp>
            <p:nvSpPr>
              <p:cNvPr id="558" name="Rectangle 557"/>
              <p:cNvSpPr/>
              <p:nvPr/>
            </p:nvSpPr>
            <p:spPr>
              <a:xfrm>
                <a:off x="2936890" y="3912858"/>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59" name="Straight Connector 558"/>
              <p:cNvCxnSpPr/>
              <p:nvPr/>
            </p:nvCxnSpPr>
            <p:spPr>
              <a:xfrm>
                <a:off x="2932124" y="4005058"/>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2932124" y="406864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558" idx="2"/>
              </p:cNvCxnSpPr>
              <p:nvPr/>
            </p:nvCxnSpPr>
            <p:spPr>
              <a:xfrm flipH="1" flipV="1">
                <a:off x="3148146" y="4005058"/>
                <a:ext cx="1589"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3" name="Group 582"/>
            <p:cNvGrpSpPr>
              <a:grpSpLocks/>
            </p:cNvGrpSpPr>
            <p:nvPr/>
          </p:nvGrpSpPr>
          <p:grpSpPr bwMode="auto">
            <a:xfrm>
              <a:off x="4387957" y="5055368"/>
              <a:ext cx="430131" cy="329152"/>
              <a:chOff x="2931664" y="3912603"/>
              <a:chExt cx="430450" cy="329314"/>
            </a:xfrm>
          </p:grpSpPr>
          <p:sp>
            <p:nvSpPr>
              <p:cNvPr id="585" name="Rectangle 584"/>
              <p:cNvSpPr/>
              <p:nvPr/>
            </p:nvSpPr>
            <p:spPr>
              <a:xfrm>
                <a:off x="2936750" y="3912924"/>
                <a:ext cx="425689" cy="32905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86" name="Straight Connector 585"/>
              <p:cNvCxnSpPr/>
              <p:nvPr/>
            </p:nvCxnSpPr>
            <p:spPr>
              <a:xfrm>
                <a:off x="2931985" y="400512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7" name="Straight Connector 586"/>
              <p:cNvCxnSpPr/>
              <p:nvPr/>
            </p:nvCxnSpPr>
            <p:spPr>
              <a:xfrm>
                <a:off x="2931985" y="4068711"/>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588" name="Straight Connector 587"/>
              <p:cNvCxnSpPr>
                <a:stCxn id="585" idx="2"/>
              </p:cNvCxnSpPr>
              <p:nvPr/>
            </p:nvCxnSpPr>
            <p:spPr>
              <a:xfrm flipH="1" flipV="1">
                <a:off x="3148007" y="4005125"/>
                <a:ext cx="1588" cy="236859"/>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4" name="Group 609"/>
            <p:cNvGrpSpPr>
              <a:grpSpLocks/>
            </p:cNvGrpSpPr>
            <p:nvPr/>
          </p:nvGrpSpPr>
          <p:grpSpPr bwMode="auto">
            <a:xfrm>
              <a:off x="5591804" y="5053093"/>
              <a:ext cx="430212" cy="328614"/>
              <a:chOff x="2932186" y="3913304"/>
              <a:chExt cx="430531" cy="328775"/>
            </a:xfrm>
          </p:grpSpPr>
          <p:sp>
            <p:nvSpPr>
              <p:cNvPr id="612" name="Rectangle 611"/>
              <p:cNvSpPr/>
              <p:nvPr/>
            </p:nvSpPr>
            <p:spPr>
              <a:xfrm>
                <a:off x="2936535" y="3912722"/>
                <a:ext cx="425689" cy="329058"/>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13" name="Straight Connector 612"/>
              <p:cNvCxnSpPr/>
              <p:nvPr/>
            </p:nvCxnSpPr>
            <p:spPr>
              <a:xfrm>
                <a:off x="2931771" y="400492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p:cNvCxnSpPr/>
              <p:nvPr/>
            </p:nvCxnSpPr>
            <p:spPr>
              <a:xfrm>
                <a:off x="2931771" y="4068509"/>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p:cNvCxnSpPr>
                <a:stCxn id="612" idx="2"/>
              </p:cNvCxnSpPr>
              <p:nvPr/>
            </p:nvCxnSpPr>
            <p:spPr>
              <a:xfrm flipH="1" flipV="1">
                <a:off x="3147792" y="4004922"/>
                <a:ext cx="1588" cy="236858"/>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5" name="Group 636"/>
            <p:cNvGrpSpPr>
              <a:grpSpLocks/>
            </p:cNvGrpSpPr>
            <p:nvPr/>
          </p:nvGrpSpPr>
          <p:grpSpPr bwMode="auto">
            <a:xfrm>
              <a:off x="6581816" y="5045656"/>
              <a:ext cx="430131" cy="329465"/>
              <a:chOff x="2931664" y="3912603"/>
              <a:chExt cx="430450" cy="329314"/>
            </a:xfrm>
          </p:grpSpPr>
          <p:sp>
            <p:nvSpPr>
              <p:cNvPr id="639" name="Rectangle 638"/>
              <p:cNvSpPr/>
              <p:nvPr/>
            </p:nvSpPr>
            <p:spPr>
              <a:xfrm>
                <a:off x="2936425" y="3913102"/>
                <a:ext cx="425689" cy="328747"/>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40" name="Straight Connector 639"/>
              <p:cNvCxnSpPr/>
              <p:nvPr/>
            </p:nvCxnSpPr>
            <p:spPr>
              <a:xfrm>
                <a:off x="2931660" y="4005215"/>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1" name="Straight Connector 640"/>
              <p:cNvCxnSpPr/>
              <p:nvPr/>
            </p:nvCxnSpPr>
            <p:spPr>
              <a:xfrm>
                <a:off x="2931660" y="4067152"/>
                <a:ext cx="425689"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642" name="Straight Connector 641"/>
              <p:cNvCxnSpPr>
                <a:stCxn id="639" idx="2"/>
              </p:cNvCxnSpPr>
              <p:nvPr/>
            </p:nvCxnSpPr>
            <p:spPr>
              <a:xfrm flipH="1" flipV="1">
                <a:off x="3147681" y="4005215"/>
                <a:ext cx="1588" cy="23663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nvGrpSpPr>
            <p:cNvPr id="48246" name="Group 554"/>
            <p:cNvGrpSpPr>
              <a:grpSpLocks/>
            </p:cNvGrpSpPr>
            <p:nvPr/>
          </p:nvGrpSpPr>
          <p:grpSpPr bwMode="auto">
            <a:xfrm>
              <a:off x="2055070" y="4690247"/>
              <a:ext cx="675320" cy="521222"/>
              <a:chOff x="2931664" y="3912603"/>
              <a:chExt cx="430450" cy="329314"/>
            </a:xfrm>
          </p:grpSpPr>
          <p:sp>
            <p:nvSpPr>
              <p:cNvPr id="358" name="Rectangle 357"/>
              <p:cNvSpPr/>
              <p:nvPr/>
            </p:nvSpPr>
            <p:spPr>
              <a:xfrm>
                <a:off x="2936722" y="3913607"/>
                <a:ext cx="425923" cy="32826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359" name="Straight Connector 358"/>
              <p:cNvCxnSpPr/>
              <p:nvPr/>
            </p:nvCxnSpPr>
            <p:spPr>
              <a:xfrm>
                <a:off x="2932675" y="4004959"/>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32675" y="4069207"/>
                <a:ext cx="424911" cy="0"/>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a:stCxn id="358" idx="2"/>
              </p:cNvCxnSpPr>
              <p:nvPr/>
            </p:nvCxnSpPr>
            <p:spPr>
              <a:xfrm flipH="1" flipV="1">
                <a:off x="3148166" y="4004959"/>
                <a:ext cx="1011" cy="236914"/>
              </a:xfrm>
              <a:prstGeom prst="line">
                <a:avLst/>
              </a:prstGeom>
              <a:ln w="3175">
                <a:solidFill>
                  <a:srgbClr val="CC0000"/>
                </a:solidFill>
              </a:ln>
              <a:effectLst/>
            </p:spPr>
            <p:style>
              <a:lnRef idx="2">
                <a:schemeClr val="accent1"/>
              </a:lnRef>
              <a:fillRef idx="0">
                <a:schemeClr val="accent1"/>
              </a:fillRef>
              <a:effectRef idx="1">
                <a:schemeClr val="accent1"/>
              </a:effectRef>
              <a:fontRef idx="minor">
                <a:schemeClr val="tx1"/>
              </a:fontRef>
            </p:style>
          </p:cxnSp>
        </p:grpSp>
      </p:grpSp>
      <p:grpSp>
        <p:nvGrpSpPr>
          <p:cNvPr id="48147" name="Group 347"/>
          <p:cNvGrpSpPr>
            <a:grpSpLocks/>
          </p:cNvGrpSpPr>
          <p:nvPr/>
        </p:nvGrpSpPr>
        <p:grpSpPr bwMode="auto">
          <a:xfrm>
            <a:off x="7380288" y="5943600"/>
            <a:ext cx="588962" cy="242888"/>
            <a:chOff x="1871277" y="1576300"/>
            <a:chExt cx="1128371" cy="437861"/>
          </a:xfrm>
        </p:grpSpPr>
        <p:sp>
          <p:nvSpPr>
            <p:cNvPr id="363" name="Oval 362"/>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4" name="Rectangle 363"/>
            <p:cNvSpPr/>
            <p:nvPr/>
          </p:nvSpPr>
          <p:spPr bwMode="auto">
            <a:xfrm>
              <a:off x="1871277" y="1739425"/>
              <a:ext cx="1128371" cy="1173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5" name="Oval 364"/>
            <p:cNvSpPr>
              <a:spLocks noChangeArrowheads="1"/>
            </p:cNvSpPr>
            <p:nvPr/>
          </p:nvSpPr>
          <p:spPr bwMode="auto">
            <a:xfrm flipV="1">
              <a:off x="1871277" y="1576300"/>
              <a:ext cx="1125331" cy="320525"/>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66" name="Freeform 365"/>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7" name="Freeform 366"/>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8" name="Freeform 367"/>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69" name="Freeform 368"/>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0" name="Straight Connector 369"/>
            <p:cNvCxnSpPr>
              <a:cxnSpLocks noChangeShapeType="1"/>
              <a:endCxn id="365" idx="2"/>
            </p:cNvCxnSpPr>
            <p:nvPr/>
          </p:nvCxnSpPr>
          <p:spPr bwMode="auto">
            <a:xfrm flipH="1" flipV="1">
              <a:off x="1871277" y="1736563"/>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1" name="Straight Connector 370"/>
            <p:cNvCxnSpPr>
              <a:cxnSpLocks noChangeShapeType="1"/>
            </p:cNvCxnSpPr>
            <p:nvPr/>
          </p:nvCxnSpPr>
          <p:spPr bwMode="auto">
            <a:xfrm flipH="1" flipV="1">
              <a:off x="2996608" y="1733702"/>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8" name="Group 347"/>
          <p:cNvGrpSpPr>
            <a:grpSpLocks/>
          </p:cNvGrpSpPr>
          <p:nvPr/>
        </p:nvGrpSpPr>
        <p:grpSpPr bwMode="auto">
          <a:xfrm>
            <a:off x="5899151" y="5802314"/>
            <a:ext cx="588963" cy="242887"/>
            <a:chOff x="1871277" y="1576300"/>
            <a:chExt cx="1128371" cy="437861"/>
          </a:xfrm>
        </p:grpSpPr>
        <p:sp>
          <p:nvSpPr>
            <p:cNvPr id="373" name="Oval 372"/>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4" name="Rectangle 373"/>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5" name="Oval 374"/>
            <p:cNvSpPr>
              <a:spLocks noChangeArrowheads="1"/>
            </p:cNvSpPr>
            <p:nvPr/>
          </p:nvSpPr>
          <p:spPr bwMode="auto">
            <a:xfrm flipV="1">
              <a:off x="1871277" y="1576300"/>
              <a:ext cx="1125329"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6" name="Freeform 375"/>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7" name="Freeform 376"/>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8" name="Freeform 377"/>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9" name="Freeform 378"/>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0" name="Straight Connector 379"/>
            <p:cNvCxnSpPr>
              <a:cxnSpLocks noChangeShapeType="1"/>
              <a:endCxn id="375" idx="2"/>
            </p:cNvCxnSpPr>
            <p:nvPr/>
          </p:nvCxnSpPr>
          <p:spPr bwMode="auto">
            <a:xfrm flipH="1" flipV="1">
              <a:off x="1871277" y="1736563"/>
              <a:ext cx="3042"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1" name="Straight Connector 380"/>
            <p:cNvCxnSpPr>
              <a:cxnSpLocks noChangeShapeType="1"/>
            </p:cNvCxnSpPr>
            <p:nvPr/>
          </p:nvCxnSpPr>
          <p:spPr bwMode="auto">
            <a:xfrm flipH="1" flipV="1">
              <a:off x="2996606" y="1733700"/>
              <a:ext cx="3042"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49" name="Group 347"/>
          <p:cNvGrpSpPr>
            <a:grpSpLocks/>
          </p:cNvGrpSpPr>
          <p:nvPr/>
        </p:nvGrpSpPr>
        <p:grpSpPr bwMode="auto">
          <a:xfrm>
            <a:off x="6691313" y="6262689"/>
            <a:ext cx="588962" cy="242887"/>
            <a:chOff x="1871277" y="1576300"/>
            <a:chExt cx="1128371" cy="437861"/>
          </a:xfrm>
        </p:grpSpPr>
        <p:sp>
          <p:nvSpPr>
            <p:cNvPr id="402" name="Oval 40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07" name="Rectangle 406"/>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2" name="Oval 411"/>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17" name="Freeform 416"/>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2" name="Freeform 421"/>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7" name="Freeform 42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28" name="Freeform 42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29" name="Straight Connector 428"/>
            <p:cNvCxnSpPr>
              <a:cxnSpLocks noChangeShapeType="1"/>
              <a:endCxn id="412"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30" name="Straight Connector 42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8150" name="Group 347"/>
          <p:cNvGrpSpPr>
            <a:grpSpLocks/>
          </p:cNvGrpSpPr>
          <p:nvPr/>
        </p:nvGrpSpPr>
        <p:grpSpPr bwMode="auto">
          <a:xfrm>
            <a:off x="5227638" y="6354764"/>
            <a:ext cx="588962" cy="242887"/>
            <a:chOff x="1871277" y="1576300"/>
            <a:chExt cx="1128371" cy="437861"/>
          </a:xfrm>
        </p:grpSpPr>
        <p:sp>
          <p:nvSpPr>
            <p:cNvPr id="432" name="Oval 431"/>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3" name="Rectangle 432"/>
            <p:cNvSpPr/>
            <p:nvPr/>
          </p:nvSpPr>
          <p:spPr bwMode="auto">
            <a:xfrm>
              <a:off x="1871277" y="1739424"/>
              <a:ext cx="1128371" cy="1173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4" name="Oval 433"/>
            <p:cNvSpPr>
              <a:spLocks noChangeArrowheads="1"/>
            </p:cNvSpPr>
            <p:nvPr/>
          </p:nvSpPr>
          <p:spPr bwMode="auto">
            <a:xfrm flipV="1">
              <a:off x="1871277" y="1576300"/>
              <a:ext cx="1125331" cy="320526"/>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35" name="Freeform 434"/>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6" name="Freeform 435"/>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7" name="Freeform 436"/>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38" name="Freeform 437"/>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39" name="Straight Connector 438"/>
            <p:cNvCxnSpPr>
              <a:cxnSpLocks noChangeShapeType="1"/>
              <a:endCxn id="434" idx="2"/>
            </p:cNvCxnSpPr>
            <p:nvPr/>
          </p:nvCxnSpPr>
          <p:spPr bwMode="auto">
            <a:xfrm flipH="1" flipV="1">
              <a:off x="1871277" y="1736563"/>
              <a:ext cx="3040" cy="123058"/>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0" name="Straight Connector 439"/>
            <p:cNvCxnSpPr>
              <a:cxnSpLocks noChangeShapeType="1"/>
            </p:cNvCxnSpPr>
            <p:nvPr/>
          </p:nvCxnSpPr>
          <p:spPr bwMode="auto">
            <a:xfrm flipH="1" flipV="1">
              <a:off x="2996608" y="1733700"/>
              <a:ext cx="3040" cy="12306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 name="Group 25"/>
          <p:cNvGrpSpPr>
            <a:grpSpLocks/>
          </p:cNvGrpSpPr>
          <p:nvPr/>
        </p:nvGrpSpPr>
        <p:grpSpPr bwMode="auto">
          <a:xfrm>
            <a:off x="3449639" y="2220913"/>
            <a:ext cx="5095875" cy="2832100"/>
            <a:chOff x="1925876" y="2212958"/>
            <a:chExt cx="5095391" cy="2833288"/>
          </a:xfrm>
        </p:grpSpPr>
        <p:grpSp>
          <p:nvGrpSpPr>
            <p:cNvPr id="48178" name="Group 11"/>
            <p:cNvGrpSpPr>
              <a:grpSpLocks/>
            </p:cNvGrpSpPr>
            <p:nvPr/>
          </p:nvGrpSpPr>
          <p:grpSpPr bwMode="auto">
            <a:xfrm>
              <a:off x="2745416" y="2212958"/>
              <a:ext cx="3597533" cy="493677"/>
              <a:chOff x="2705100" y="2011398"/>
              <a:chExt cx="3597533" cy="493677"/>
            </a:xfrm>
          </p:grpSpPr>
          <p:sp>
            <p:nvSpPr>
              <p:cNvPr id="342" name="Oval 341"/>
              <p:cNvSpPr/>
              <p:nvPr/>
            </p:nvSpPr>
            <p:spPr bwMode="auto">
              <a:xfrm>
                <a:off x="2722092" y="2011398"/>
                <a:ext cx="3581060" cy="492331"/>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9" name="Oval 388"/>
              <p:cNvSpPr/>
              <p:nvPr/>
            </p:nvSpPr>
            <p:spPr bwMode="auto">
              <a:xfrm>
                <a:off x="2704632" y="2012986"/>
                <a:ext cx="3581060" cy="49233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5" name="TextBox 389"/>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Remote Controller</a:t>
                </a:r>
              </a:p>
            </p:txBody>
          </p:sp>
        </p:grpSp>
        <p:grpSp>
          <p:nvGrpSpPr>
            <p:cNvPr id="48179" name="Group 441"/>
            <p:cNvGrpSpPr>
              <a:grpSpLocks/>
            </p:cNvGrpSpPr>
            <p:nvPr/>
          </p:nvGrpSpPr>
          <p:grpSpPr bwMode="auto">
            <a:xfrm>
              <a:off x="1925876" y="4223578"/>
              <a:ext cx="923837" cy="406570"/>
              <a:chOff x="2705100" y="2011480"/>
              <a:chExt cx="3598690" cy="494427"/>
            </a:xfrm>
          </p:grpSpPr>
          <p:sp>
            <p:nvSpPr>
              <p:cNvPr id="443" name="Oval 442"/>
              <p:cNvSpPr/>
              <p:nvPr/>
            </p:nvSpPr>
            <p:spPr bwMode="auto">
              <a:xfrm>
                <a:off x="2723648" y="2011480"/>
                <a:ext cx="3580142" cy="492496"/>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4" name="Oval 443"/>
              <p:cNvSpPr/>
              <p:nvPr/>
            </p:nvSpPr>
            <p:spPr bwMode="auto">
              <a:xfrm>
                <a:off x="2705100" y="2013410"/>
                <a:ext cx="3580138" cy="492497"/>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02" name="TextBox 389"/>
              <p:cNvSpPr txBox="1">
                <a:spLocks noChangeArrowheads="1"/>
              </p:cNvSpPr>
              <p:nvPr/>
            </p:nvSpPr>
            <p:spPr bwMode="auto">
              <a:xfrm>
                <a:off x="3497507" y="2127168"/>
                <a:ext cx="1968016" cy="3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800">
                    <a:solidFill>
                      <a:schemeClr val="bg1"/>
                    </a:solidFill>
                  </a:rPr>
                  <a:t>CA</a:t>
                </a:r>
              </a:p>
            </p:txBody>
          </p:sp>
        </p:grpSp>
        <p:grpSp>
          <p:nvGrpSpPr>
            <p:cNvPr id="48180" name="Group 16"/>
            <p:cNvGrpSpPr>
              <a:grpSpLocks/>
            </p:cNvGrpSpPr>
            <p:nvPr/>
          </p:nvGrpSpPr>
          <p:grpSpPr bwMode="auto">
            <a:xfrm>
              <a:off x="3589508" y="4760377"/>
              <a:ext cx="463568" cy="285869"/>
              <a:chOff x="3558850" y="4573304"/>
              <a:chExt cx="463568" cy="285869"/>
            </a:xfrm>
          </p:grpSpPr>
          <p:grpSp>
            <p:nvGrpSpPr>
              <p:cNvPr id="48196" name="Group 12"/>
              <p:cNvGrpSpPr>
                <a:grpSpLocks/>
              </p:cNvGrpSpPr>
              <p:nvPr/>
            </p:nvGrpSpPr>
            <p:grpSpPr bwMode="auto">
              <a:xfrm>
                <a:off x="3558850" y="4577634"/>
                <a:ext cx="463568" cy="262710"/>
                <a:chOff x="3558850" y="4577634"/>
                <a:chExt cx="463568" cy="262710"/>
              </a:xfrm>
            </p:grpSpPr>
            <p:sp>
              <p:nvSpPr>
                <p:cNvPr id="447" name="Oval 446"/>
                <p:cNvSpPr/>
                <p:nvPr/>
              </p:nvSpPr>
              <p:spPr bwMode="auto">
                <a:xfrm>
                  <a:off x="3573046" y="4578067"/>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8" name="Oval 447"/>
                <p:cNvSpPr/>
                <p:nvPr/>
              </p:nvSpPr>
              <p:spPr bwMode="auto">
                <a:xfrm>
                  <a:off x="3558760" y="4587596"/>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7"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1" name="Group 450"/>
            <p:cNvGrpSpPr>
              <a:grpSpLocks/>
            </p:cNvGrpSpPr>
            <p:nvPr/>
          </p:nvGrpSpPr>
          <p:grpSpPr bwMode="auto">
            <a:xfrm>
              <a:off x="4369656" y="4758258"/>
              <a:ext cx="463568" cy="285869"/>
              <a:chOff x="3558850" y="4573304"/>
              <a:chExt cx="463568" cy="285869"/>
            </a:xfrm>
          </p:grpSpPr>
          <p:grpSp>
            <p:nvGrpSpPr>
              <p:cNvPr id="48192" name="Group 451"/>
              <p:cNvGrpSpPr>
                <a:grpSpLocks/>
              </p:cNvGrpSpPr>
              <p:nvPr/>
            </p:nvGrpSpPr>
            <p:grpSpPr bwMode="auto">
              <a:xfrm>
                <a:off x="3558850" y="4577634"/>
                <a:ext cx="463568" cy="262710"/>
                <a:chOff x="3558850" y="4577634"/>
                <a:chExt cx="463568" cy="262710"/>
              </a:xfrm>
            </p:grpSpPr>
            <p:sp>
              <p:nvSpPr>
                <p:cNvPr id="454" name="Oval 453"/>
                <p:cNvSpPr/>
                <p:nvPr/>
              </p:nvSpPr>
              <p:spPr bwMode="auto">
                <a:xfrm>
                  <a:off x="3573874" y="4581775"/>
                  <a:ext cx="439696" cy="257283"/>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5" name="Oval 454"/>
                <p:cNvSpPr/>
                <p:nvPr/>
              </p:nvSpPr>
              <p:spPr bwMode="auto">
                <a:xfrm>
                  <a:off x="3559588" y="4591304"/>
                  <a:ext cx="463506" cy="249341"/>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93"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2" name="Group 455"/>
            <p:cNvGrpSpPr>
              <a:grpSpLocks/>
            </p:cNvGrpSpPr>
            <p:nvPr/>
          </p:nvGrpSpPr>
          <p:grpSpPr bwMode="auto">
            <a:xfrm>
              <a:off x="5569912" y="4756140"/>
              <a:ext cx="463568" cy="285869"/>
              <a:chOff x="3558850" y="4573304"/>
              <a:chExt cx="463568" cy="285869"/>
            </a:xfrm>
          </p:grpSpPr>
          <p:grpSp>
            <p:nvGrpSpPr>
              <p:cNvPr id="48188" name="Group 456"/>
              <p:cNvGrpSpPr>
                <a:grpSpLocks/>
              </p:cNvGrpSpPr>
              <p:nvPr/>
            </p:nvGrpSpPr>
            <p:grpSpPr bwMode="auto">
              <a:xfrm>
                <a:off x="3558850" y="4577634"/>
                <a:ext cx="463568" cy="262710"/>
                <a:chOff x="3558850" y="4577634"/>
                <a:chExt cx="463568" cy="262710"/>
              </a:xfrm>
            </p:grpSpPr>
            <p:sp>
              <p:nvSpPr>
                <p:cNvPr id="459" name="Oval 458"/>
                <p:cNvSpPr/>
                <p:nvPr/>
              </p:nvSpPr>
              <p:spPr bwMode="auto">
                <a:xfrm>
                  <a:off x="3573654" y="4577540"/>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p:nvPr/>
              </p:nvSpPr>
              <p:spPr bwMode="auto">
                <a:xfrm>
                  <a:off x="3559368" y="4587069"/>
                  <a:ext cx="463506" cy="252518"/>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9"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nvGrpSpPr>
            <p:cNvPr id="48183" name="Group 460"/>
            <p:cNvGrpSpPr>
              <a:grpSpLocks/>
            </p:cNvGrpSpPr>
            <p:nvPr/>
          </p:nvGrpSpPr>
          <p:grpSpPr bwMode="auto">
            <a:xfrm>
              <a:off x="6557699" y="4754022"/>
              <a:ext cx="463568" cy="285869"/>
              <a:chOff x="3558850" y="4573304"/>
              <a:chExt cx="463568" cy="285869"/>
            </a:xfrm>
          </p:grpSpPr>
          <p:grpSp>
            <p:nvGrpSpPr>
              <p:cNvPr id="48184" name="Group 461"/>
              <p:cNvGrpSpPr>
                <a:grpSpLocks/>
              </p:cNvGrpSpPr>
              <p:nvPr/>
            </p:nvGrpSpPr>
            <p:grpSpPr bwMode="auto">
              <a:xfrm>
                <a:off x="3558850" y="4577634"/>
                <a:ext cx="463568" cy="262710"/>
                <a:chOff x="3558850" y="4577634"/>
                <a:chExt cx="463568" cy="262710"/>
              </a:xfrm>
            </p:grpSpPr>
            <p:sp>
              <p:nvSpPr>
                <p:cNvPr id="464" name="Oval 463"/>
                <p:cNvSpPr/>
                <p:nvPr/>
              </p:nvSpPr>
              <p:spPr bwMode="auto">
                <a:xfrm>
                  <a:off x="3573198" y="4578069"/>
                  <a:ext cx="439696" cy="260459"/>
                </a:xfrm>
                <a:prstGeom prst="ellipse">
                  <a:avLst/>
                </a:prstGeom>
                <a:solidFill>
                  <a:schemeClr val="bg1">
                    <a:alpha val="42000"/>
                  </a:schemeClr>
                </a:solidFill>
                <a:ln w="3175">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5" name="Oval 464"/>
                <p:cNvSpPr/>
                <p:nvPr/>
              </p:nvSpPr>
              <p:spPr bwMode="auto">
                <a:xfrm>
                  <a:off x="3558912" y="4587598"/>
                  <a:ext cx="463506" cy="252519"/>
                </a:xfrm>
                <a:prstGeom prst="ellipse">
                  <a:avLst/>
                </a:prstGeom>
                <a:solidFill>
                  <a:srgbClr val="CC0000">
                    <a:alpha val="42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48185" name="TextBox 389"/>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a:solidFill>
                      <a:schemeClr val="bg1"/>
                    </a:solidFill>
                  </a:rPr>
                  <a:t>CA</a:t>
                </a:r>
                <a:endParaRPr lang="en-US" altLang="zh-CN" sz="1800">
                  <a:solidFill>
                    <a:schemeClr val="bg1"/>
                  </a:solidFill>
                </a:endParaRPr>
              </a:p>
            </p:txBody>
          </p:sp>
        </p:grpSp>
      </p:grpSp>
      <p:grpSp>
        <p:nvGrpSpPr>
          <p:cNvPr id="48154" name="Group 1"/>
          <p:cNvGrpSpPr>
            <a:grpSpLocks/>
          </p:cNvGrpSpPr>
          <p:nvPr/>
        </p:nvGrpSpPr>
        <p:grpSpPr bwMode="auto">
          <a:xfrm>
            <a:off x="2462214" y="5527676"/>
            <a:ext cx="2704851" cy="902475"/>
            <a:chOff x="938213" y="5237163"/>
            <a:chExt cx="2704851" cy="902474"/>
          </a:xfrm>
        </p:grpSpPr>
        <p:cxnSp>
          <p:nvCxnSpPr>
            <p:cNvPr id="339" name="Straight Connector 338"/>
            <p:cNvCxnSpPr/>
            <p:nvPr/>
          </p:nvCxnSpPr>
          <p:spPr>
            <a:xfrm flipH="1">
              <a:off x="1282700" y="5802312"/>
              <a:ext cx="1508125" cy="1588"/>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8157" name="TextBox 265"/>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1</a:t>
              </a:r>
            </a:p>
          </p:txBody>
        </p:sp>
        <p:sp>
          <p:nvSpPr>
            <p:cNvPr id="48158" name="TextBox 281"/>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2</a:t>
              </a:r>
            </a:p>
          </p:txBody>
        </p:sp>
        <p:grpSp>
          <p:nvGrpSpPr>
            <p:cNvPr id="48159" name="Group 5"/>
            <p:cNvGrpSpPr>
              <a:grpSpLocks/>
            </p:cNvGrpSpPr>
            <p:nvPr/>
          </p:nvGrpSpPr>
          <p:grpSpPr bwMode="auto">
            <a:xfrm>
              <a:off x="938213" y="5237163"/>
              <a:ext cx="1616075" cy="524150"/>
              <a:chOff x="-4079003" y="2717403"/>
              <a:chExt cx="1616718" cy="525347"/>
            </a:xfrm>
          </p:grpSpPr>
          <p:sp>
            <p:nvSpPr>
              <p:cNvPr id="48172"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3"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4"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chemeClr val="accent4"/>
                  </a:solidFill>
                </a:endParaRPr>
              </a:p>
            </p:txBody>
          </p:sp>
          <p:sp>
            <p:nvSpPr>
              <p:cNvPr id="48175"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48176" name="Text Box 105"/>
              <p:cNvSpPr txBox="1">
                <a:spLocks noChangeArrowheads="1"/>
              </p:cNvSpPr>
              <p:nvPr/>
            </p:nvSpPr>
            <p:spPr bwMode="auto">
              <a:xfrm>
                <a:off x="-3430189" y="2965119"/>
                <a:ext cx="501876"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8177"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chemeClr val="accent4"/>
                  </a:solidFill>
                </a:endParaRPr>
              </a:p>
            </p:txBody>
          </p:sp>
        </p:grpSp>
        <p:sp>
          <p:nvSpPr>
            <p:cNvPr id="48160"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accent4"/>
                </a:solidFill>
              </a:endParaRPr>
            </a:p>
          </p:txBody>
        </p:sp>
        <p:grpSp>
          <p:nvGrpSpPr>
            <p:cNvPr id="48161" name="Group 357"/>
            <p:cNvGrpSpPr>
              <a:grpSpLocks/>
            </p:cNvGrpSpPr>
            <p:nvPr/>
          </p:nvGrpSpPr>
          <p:grpSpPr bwMode="auto">
            <a:xfrm>
              <a:off x="2714625" y="5659438"/>
              <a:ext cx="565150" cy="293687"/>
              <a:chOff x="1871277" y="1576300"/>
              <a:chExt cx="1128371" cy="437861"/>
            </a:xfrm>
          </p:grpSpPr>
          <p:sp>
            <p:nvSpPr>
              <p:cNvPr id="352" name="Oval 351"/>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3" name="Rectangle 352"/>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4" name="Oval 353"/>
              <p:cNvSpPr>
                <a:spLocks noChangeArrowheads="1"/>
              </p:cNvSpPr>
              <p:nvPr/>
            </p:nvSpPr>
            <p:spPr bwMode="auto">
              <a:xfrm flipV="1">
                <a:off x="1871277" y="1576300"/>
                <a:ext cx="1125202" cy="31952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chemeClr val="accent4"/>
                  </a:solidFill>
                  <a:latin typeface="Gill Sans MT" panose="020B0502020104020203" pitchFamily="34" charset="0"/>
                </a:endParaRPr>
              </a:p>
            </p:txBody>
          </p:sp>
          <p:sp>
            <p:nvSpPr>
              <p:cNvPr id="355" name="Freeform 354"/>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chemeClr val="accent4"/>
                  </a:solidFill>
                </a:endParaRPr>
              </a:p>
            </p:txBody>
          </p:sp>
          <p:sp>
            <p:nvSpPr>
              <p:cNvPr id="356" name="Freeform 355"/>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1" name="Freeform 440"/>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sp>
            <p:nvSpPr>
              <p:cNvPr id="446" name="Freeform 445"/>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chemeClr val="accent4"/>
                  </a:solidFill>
                </a:endParaRPr>
              </a:p>
            </p:txBody>
          </p:sp>
          <p:cxnSp>
            <p:nvCxnSpPr>
              <p:cNvPr id="450" name="Straight Connector 449"/>
              <p:cNvCxnSpPr>
                <a:cxnSpLocks noChangeShapeType="1"/>
                <a:endCxn id="354"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9" y="1734878"/>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8162" name="TextBox 282"/>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chemeClr val="accent4"/>
                  </a:solidFill>
                </a:rPr>
                <a:t>3</a:t>
              </a:r>
            </a:p>
          </p:txBody>
        </p:sp>
      </p:grpSp>
      <p:sp>
        <p:nvSpPr>
          <p:cNvPr id="48155" name="TextBox 6"/>
          <p:cNvSpPr txBox="1">
            <a:spLocks noChangeArrowheads="1"/>
          </p:cNvSpPr>
          <p:nvPr/>
        </p:nvSpPr>
        <p:spPr bwMode="auto">
          <a:xfrm>
            <a:off x="1720851"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sp>
        <p:nvSpPr>
          <p:cNvPr id="35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 name="标题 1">
            <a:extLst>
              <a:ext uri="{FF2B5EF4-FFF2-40B4-BE49-F238E27FC236}">
                <a16:creationId xmlns:a16="http://schemas.microsoft.com/office/drawing/2014/main" id="{6A3AC676-E1AB-4D45-B585-9DD6CD38807D}"/>
              </a:ext>
            </a:extLst>
          </p:cNvPr>
          <p:cNvSpPr>
            <a:spLocks noGrp="1"/>
          </p:cNvSpPr>
          <p:nvPr>
            <p:ph type="title"/>
          </p:nvPr>
        </p:nvSpPr>
        <p:spPr/>
        <p:txBody>
          <a:bodyPr/>
          <a:lstStyle/>
          <a:p>
            <a:r>
              <a:rPr lang="en-US" altLang="zh-CN" dirty="0"/>
              <a:t>Logically centralized control plane</a:t>
            </a:r>
            <a:endParaRPr lang="zh-CN" altLang="en-US" dirty="0"/>
          </a:p>
        </p:txBody>
      </p:sp>
    </p:spTree>
    <p:extLst>
      <p:ext uri="{BB962C8B-B14F-4D97-AF65-F5344CB8AC3E}">
        <p14:creationId xmlns:p14="http://schemas.microsoft.com/office/powerpoint/2010/main" val="9093159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8260"/>
                                        </p:tgtEl>
                                        <p:attrNameLst>
                                          <p:attrName>style.visibility</p:attrName>
                                        </p:attrNameLst>
                                      </p:cBhvr>
                                      <p:to>
                                        <p:strVal val="visible"/>
                                      </p:to>
                                    </p:set>
                                    <p:animEffect transition="in" filter="wipe(down)">
                                      <p:cBhvr>
                                        <p:cTn id="7" dur="500"/>
                                        <p:tgtEl>
                                          <p:spTgt spid="482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dissolve">
                                      <p:cBhvr>
                                        <p:cTn id="27" dur="500"/>
                                        <p:tgtEl>
                                          <p:spTgt spid="2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dissolve">
                                      <p:cBhvr>
                                        <p:cTn id="32" dur="1000"/>
                                        <p:tgtEl>
                                          <p:spTgt spid="2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48261"/>
                                        </p:tgtEl>
                                        <p:attrNameLst>
                                          <p:attrName>style.visibility</p:attrName>
                                        </p:attrNameLst>
                                      </p:cBhvr>
                                      <p:to>
                                        <p:strVal val="visible"/>
                                      </p:to>
                                    </p:set>
                                    <p:animEffect transition="in" filter="dissolve">
                                      <p:cBhvr>
                                        <p:cTn id="37" dur="500"/>
                                        <p:tgtEl>
                                          <p:spTgt spid="48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p:txBody>
          <a:bodyPr>
            <a:normAutofit fontScale="90000"/>
          </a:bodyPr>
          <a:lstStyle/>
          <a:p>
            <a:r>
              <a:rPr lang="en-US" sz="4800" dirty="0"/>
              <a:t>Middleboxes</a:t>
            </a:r>
          </a:p>
        </p:txBody>
      </p:sp>
      <p:sp>
        <p:nvSpPr>
          <p:cNvPr id="2" name="内容占位符 1">
            <a:extLst>
              <a:ext uri="{FF2B5EF4-FFF2-40B4-BE49-F238E27FC236}">
                <a16:creationId xmlns:a16="http://schemas.microsoft.com/office/drawing/2014/main" id="{52D84185-6AE7-4345-BC5E-18DA5BACDB6C}"/>
              </a:ext>
            </a:extLst>
          </p:cNvPr>
          <p:cNvSpPr>
            <a:spLocks noGrp="1"/>
          </p:cNvSpPr>
          <p:nvPr>
            <p:ph idx="1"/>
          </p:nvPr>
        </p:nvSpPr>
        <p:spPr/>
        <p:txBody>
          <a:bodyPr/>
          <a:lstStyle/>
          <a:p>
            <a:r>
              <a:rPr lang="en-US" altLang="zh-CN" dirty="0"/>
              <a:t>initially: proprietary (closed) hardware solutions</a:t>
            </a:r>
          </a:p>
          <a:p>
            <a:r>
              <a:rPr lang="en-US" altLang="zh-CN" dirty="0"/>
              <a:t>move towards </a:t>
            </a:r>
            <a:r>
              <a:rPr lang="en-US" altLang="zh-CN" dirty="0">
                <a:solidFill>
                  <a:schemeClr val="accent6">
                    <a:lumMod val="50000"/>
                  </a:schemeClr>
                </a:solidFill>
              </a:rPr>
              <a:t>“</a:t>
            </a:r>
            <a:r>
              <a:rPr lang="en-US" altLang="zh-CN" dirty="0" err="1">
                <a:solidFill>
                  <a:schemeClr val="accent6">
                    <a:lumMod val="50000"/>
                  </a:schemeClr>
                </a:solidFill>
              </a:rPr>
              <a:t>whitebox</a:t>
            </a:r>
            <a:r>
              <a:rPr lang="en-US" altLang="zh-CN" dirty="0">
                <a:solidFill>
                  <a:schemeClr val="accent6">
                    <a:lumMod val="50000"/>
                  </a:schemeClr>
                </a:solidFill>
              </a:rPr>
              <a:t>” hardware </a:t>
            </a:r>
            <a:r>
              <a:rPr lang="en-US" altLang="zh-CN" dirty="0"/>
              <a:t>implementing open API</a:t>
            </a:r>
          </a:p>
          <a:p>
            <a:pPr lvl="1"/>
            <a:r>
              <a:rPr lang="en-US" altLang="zh-CN" dirty="0"/>
              <a:t>move away from proprietary hardware solutions</a:t>
            </a:r>
          </a:p>
          <a:p>
            <a:pPr lvl="1"/>
            <a:r>
              <a:rPr lang="en-US" altLang="zh-CN" dirty="0">
                <a:solidFill>
                  <a:schemeClr val="accent6">
                    <a:lumMod val="50000"/>
                  </a:schemeClr>
                </a:solidFill>
              </a:rPr>
              <a:t>programmable local actions </a:t>
            </a:r>
            <a:r>
              <a:rPr lang="en-US" altLang="zh-CN" dirty="0"/>
              <a:t>via match + action</a:t>
            </a:r>
          </a:p>
          <a:p>
            <a:pPr lvl="1"/>
            <a:r>
              <a:rPr lang="en-US" altLang="zh-CN" dirty="0"/>
              <a:t>move towards innovation/differentiation in software</a:t>
            </a:r>
          </a:p>
          <a:p>
            <a:r>
              <a:rPr lang="en-US" altLang="zh-CN" dirty="0">
                <a:solidFill>
                  <a:schemeClr val="accent6">
                    <a:lumMod val="50000"/>
                  </a:schemeClr>
                </a:solidFill>
              </a:rPr>
              <a:t>SDN</a:t>
            </a:r>
            <a:r>
              <a:rPr lang="en-US" altLang="zh-CN" dirty="0"/>
              <a:t>: (logically) centralized control and configuration management often in  private/public cloud</a:t>
            </a:r>
          </a:p>
          <a:p>
            <a:r>
              <a:rPr lang="en-US" altLang="zh-CN" dirty="0">
                <a:solidFill>
                  <a:schemeClr val="accent6">
                    <a:lumMod val="50000"/>
                  </a:schemeClr>
                </a:solidFill>
              </a:rPr>
              <a:t>network functions virtualization (NFV)</a:t>
            </a:r>
            <a:r>
              <a:rPr lang="en-US" altLang="zh-CN" dirty="0"/>
              <a:t>: programmable services over white box  networking, computation, storage</a:t>
            </a:r>
          </a:p>
        </p:txBody>
      </p:sp>
      <p:sp>
        <p:nvSpPr>
          <p:cNvPr id="5" name="Rectangle 7">
            <a:extLst>
              <a:ext uri="{FF2B5EF4-FFF2-40B4-BE49-F238E27FC236}">
                <a16:creationId xmlns:a16="http://schemas.microsoft.com/office/drawing/2014/main" id="{EF15ACFD-9276-46BD-9DE9-D26974AE1AF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207609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FF"/>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FF"/>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FF"/>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FF"/>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FF"/>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FF"/>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FF"/>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FF"/>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FF"/>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FF"/>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FF"/>
                  </a:solidFill>
                </a:rPr>
                <a:t>Ethernet</a:t>
              </a:r>
              <a:endParaRPr lang="en-US" sz="2000" dirty="0">
                <a:solidFill>
                  <a:srgbClr val="0000FF"/>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99"/>
                  </a:solidFill>
                </a:rPr>
                <a:t>WiFi</a:t>
              </a:r>
              <a:endParaRPr lang="en-US" sz="2000" dirty="0">
                <a:solidFill>
                  <a:srgbClr val="000099"/>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FF"/>
                  </a:solidFill>
                </a:rPr>
                <a:t>Bluetooth</a:t>
              </a:r>
              <a:endParaRPr lang="en-US" sz="2000" dirty="0">
                <a:solidFill>
                  <a:srgbClr val="0000FF"/>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508073" cy="297752"/>
            </a:xfrm>
            <a:prstGeom prst="rect">
              <a:avLst/>
            </a:prstGeom>
            <a:noFill/>
          </p:spPr>
          <p:txBody>
            <a:bodyPr wrap="square" rtlCol="0">
              <a:spAutoFit/>
            </a:bodyPr>
            <a:lstStyle/>
            <a:p>
              <a:r>
                <a:rPr lang="en-US" dirty="0">
                  <a:solidFill>
                    <a:srgbClr val="000099"/>
                  </a:solidFill>
                </a:rPr>
                <a:t>PPP</a:t>
              </a:r>
              <a:endParaRPr lang="en-US" sz="2000" dirty="0">
                <a:solidFill>
                  <a:srgbClr val="000099"/>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21820" y="5963701"/>
              <a:ext cx="569820" cy="297752"/>
            </a:xfrm>
            <a:prstGeom prst="rect">
              <a:avLst/>
            </a:prstGeom>
            <a:noFill/>
          </p:spPr>
          <p:txBody>
            <a:bodyPr wrap="square" rtlCol="0">
              <a:spAutoFit/>
            </a:bodyPr>
            <a:lstStyle/>
            <a:p>
              <a:r>
                <a:rPr lang="en-US" dirty="0">
                  <a:solidFill>
                    <a:srgbClr val="0000FF"/>
                  </a:solidFill>
                </a:rPr>
                <a:t>PDCP</a:t>
              </a:r>
              <a:endParaRPr lang="en-US" sz="2000" dirty="0">
                <a:solidFill>
                  <a:srgbClr val="0000FF"/>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FF"/>
                  </a:solidFill>
                </a:rPr>
                <a:t>…</a:t>
              </a:r>
              <a:endParaRPr lang="en-US" sz="2800" dirty="0">
                <a:solidFill>
                  <a:srgbClr val="0000FF"/>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FF"/>
                  </a:solidFill>
                </a:rPr>
                <a:t>copper   radio   fiber</a:t>
              </a:r>
              <a:endParaRPr lang="en-US" sz="2400" dirty="0">
                <a:solidFill>
                  <a:srgbClr val="0000FF"/>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14038" y="2315737"/>
            <a:ext cx="4705817" cy="3046988"/>
            <a:chOff x="814038" y="2315737"/>
            <a:chExt cx="4705817" cy="3046988"/>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3046988"/>
            </a:xfrm>
            <a:prstGeom prst="rect">
              <a:avLst/>
            </a:prstGeom>
            <a:noFill/>
          </p:spPr>
          <p:txBody>
            <a:bodyPr wrap="square" rtlCol="0">
              <a:spAutoFit/>
            </a:bodyPr>
            <a:lstStyle/>
            <a:p>
              <a:r>
                <a:rPr lang="en-US" sz="2400" dirty="0">
                  <a:solidFill>
                    <a:srgbClr val="C00000"/>
                  </a:solidFill>
                </a:rPr>
                <a:t>Internet’s “</a:t>
              </a:r>
              <a:r>
                <a:rPr lang="en-US" sz="2400" dirty="0">
                  <a:solidFill>
                    <a:srgbClr val="0000FF"/>
                  </a:solidFill>
                </a:rPr>
                <a:t>thin waist</a:t>
              </a:r>
              <a:r>
                <a:rPr lang="en-US" sz="2400" dirty="0">
                  <a:solidFill>
                    <a:srgbClr val="C00000"/>
                  </a:solidFill>
                </a:rPr>
                <a:t>”: </a:t>
              </a:r>
            </a:p>
            <a:p>
              <a:pPr marL="342900" indent="-342900">
                <a:buClr>
                  <a:srgbClr val="0000A8"/>
                </a:buClr>
                <a:buFont typeface="Wingdings" pitchFamily="2" charset="2"/>
                <a:buChar char="§"/>
              </a:pPr>
              <a:r>
                <a:rPr lang="en-US" sz="2400" i="1" dirty="0">
                  <a:solidFill>
                    <a:srgbClr val="000099"/>
                  </a:solidFill>
                </a:rPr>
                <a:t>one</a:t>
              </a:r>
              <a:r>
                <a:rPr lang="en-US" sz="2400" dirty="0">
                  <a:solidFill>
                    <a:srgbClr val="000099"/>
                  </a:solidFill>
                </a:rPr>
                <a:t> network layer protocol: IP </a:t>
              </a:r>
            </a:p>
            <a:p>
              <a:pPr marL="342900" indent="-342900">
                <a:buClr>
                  <a:srgbClr val="0000A8"/>
                </a:buClr>
                <a:buFont typeface="Wingdings" pitchFamily="2" charset="2"/>
                <a:buChar char="§"/>
              </a:pPr>
              <a:r>
                <a:rPr lang="en-US" sz="2400" i="1" dirty="0">
                  <a:solidFill>
                    <a:srgbClr val="000099"/>
                  </a:solidFill>
                </a:rPr>
                <a:t>must</a:t>
              </a:r>
              <a:r>
                <a:rPr lang="en-US" sz="2400" dirty="0">
                  <a:solidFill>
                    <a:srgbClr val="000099"/>
                  </a:solidFill>
                </a:rPr>
                <a:t> be implemented by every (billions) of Internet-connected devices</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4103650" y="3657601"/>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92" name="Group 491">
            <a:extLst>
              <a:ext uri="{FF2B5EF4-FFF2-40B4-BE49-F238E27FC236}">
                <a16:creationId xmlns:a16="http://schemas.microsoft.com/office/drawing/2014/main" id="{B39DAD73-A59C-844C-82D2-98B789AF87B4}"/>
              </a:ext>
            </a:extLst>
          </p:cNvPr>
          <p:cNvGrpSpPr/>
          <p:nvPr/>
        </p:nvGrpSpPr>
        <p:grpSpPr>
          <a:xfrm>
            <a:off x="6761019" y="2397851"/>
            <a:ext cx="5180585" cy="2520510"/>
            <a:chOff x="6761019" y="2397851"/>
            <a:chExt cx="5180585" cy="2520510"/>
          </a:xfrm>
        </p:grpSpPr>
        <p:sp>
          <p:nvSpPr>
            <p:cNvPr id="2" name="TextBox 1">
              <a:extLst>
                <a:ext uri="{FF2B5EF4-FFF2-40B4-BE49-F238E27FC236}">
                  <a16:creationId xmlns:a16="http://schemas.microsoft.com/office/drawing/2014/main" id="{00151133-0DCF-4F4E-9CDA-634434080F2F}"/>
                </a:ext>
              </a:extLst>
            </p:cNvPr>
            <p:cNvSpPr txBox="1"/>
            <p:nvPr/>
          </p:nvSpPr>
          <p:spPr>
            <a:xfrm>
              <a:off x="9309916" y="2397851"/>
              <a:ext cx="2631688" cy="2246769"/>
            </a:xfrm>
            <a:prstGeom prst="rect">
              <a:avLst/>
            </a:prstGeom>
            <a:noFill/>
          </p:spPr>
          <p:txBody>
            <a:bodyPr wrap="square" rtlCol="0">
              <a:spAutoFit/>
            </a:bodyPr>
            <a:lstStyle/>
            <a:p>
              <a:r>
                <a:rPr lang="en-US" sz="2800" dirty="0">
                  <a:solidFill>
                    <a:srgbClr val="0000FF"/>
                  </a:solidFill>
                </a:rPr>
                <a:t>many</a:t>
              </a:r>
              <a:r>
                <a:rPr lang="en-US" sz="2800" dirty="0">
                  <a:solidFill>
                    <a:srgbClr val="000099"/>
                  </a:solidFill>
                </a:rPr>
                <a:t> protocols in physical, link, transport, and application layers </a:t>
              </a:r>
            </a:p>
          </p:txBody>
        </p:sp>
        <p:grpSp>
          <p:nvGrpSpPr>
            <p:cNvPr id="490" name="Group 489">
              <a:extLst>
                <a:ext uri="{FF2B5EF4-FFF2-40B4-BE49-F238E27FC236}">
                  <a16:creationId xmlns:a16="http://schemas.microsoft.com/office/drawing/2014/main" id="{CCF9C436-9C11-1E43-8FA2-B49863655B5F}"/>
                </a:ext>
              </a:extLst>
            </p:cNvPr>
            <p:cNvGrpSpPr/>
            <p:nvPr/>
          </p:nvGrpSpPr>
          <p:grpSpPr>
            <a:xfrm>
              <a:off x="7232069" y="2410687"/>
              <a:ext cx="2036621" cy="2507674"/>
              <a:chOff x="7315200" y="2521527"/>
              <a:chExt cx="1427018" cy="2507674"/>
            </a:xfrm>
          </p:grpSpPr>
          <p:cxnSp>
            <p:nvCxnSpPr>
              <p:cNvPr id="53" name="Straight Connector 52">
                <a:extLst>
                  <a:ext uri="{FF2B5EF4-FFF2-40B4-BE49-F238E27FC236}">
                    <a16:creationId xmlns:a16="http://schemas.microsoft.com/office/drawing/2014/main" id="{19FCE1B0-FAA6-8244-BA7B-BB385915D88F}"/>
                  </a:ext>
                </a:extLst>
              </p:cNvPr>
              <p:cNvCxnSpPr>
                <a:cxnSpLocks/>
              </p:cNvCxnSpPr>
              <p:nvPr/>
            </p:nvCxnSpPr>
            <p:spPr>
              <a:xfrm flipV="1">
                <a:off x="7329055" y="3768436"/>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CE4850D0-E94C-F942-9234-36141A495421}"/>
                  </a:ext>
                </a:extLst>
              </p:cNvPr>
              <p:cNvCxnSpPr>
                <a:cxnSpLocks/>
              </p:cNvCxnSpPr>
              <p:nvPr/>
            </p:nvCxnSpPr>
            <p:spPr>
              <a:xfrm flipH="1" flipV="1">
                <a:off x="7315200" y="2521527"/>
                <a:ext cx="1413163" cy="1260765"/>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625" name="Straight Connector 624">
              <a:extLst>
                <a:ext uri="{FF2B5EF4-FFF2-40B4-BE49-F238E27FC236}">
                  <a16:creationId xmlns:a16="http://schemas.microsoft.com/office/drawing/2014/main" id="{6D445703-EA03-7643-9515-93FC3343159A}"/>
                </a:ext>
              </a:extLst>
            </p:cNvPr>
            <p:cNvCxnSpPr>
              <a:cxnSpLocks/>
            </p:cNvCxnSpPr>
            <p:nvPr/>
          </p:nvCxnSpPr>
          <p:spPr>
            <a:xfrm flipH="1" flipV="1">
              <a:off x="6788728" y="2978728"/>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26" name="Straight Connector 625">
              <a:extLst>
                <a:ext uri="{FF2B5EF4-FFF2-40B4-BE49-F238E27FC236}">
                  <a16:creationId xmlns:a16="http://schemas.microsoft.com/office/drawing/2014/main" id="{4809228A-E7A3-CC45-B53B-0D172086E2E0}"/>
                </a:ext>
              </a:extLst>
            </p:cNvPr>
            <p:cNvCxnSpPr>
              <a:cxnSpLocks/>
            </p:cNvCxnSpPr>
            <p:nvPr/>
          </p:nvCxnSpPr>
          <p:spPr>
            <a:xfrm flipH="1">
              <a:off x="6761019" y="3671455"/>
              <a:ext cx="2466108" cy="67887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52" name="Rectangle 7">
            <a:extLst>
              <a:ext uri="{FF2B5EF4-FFF2-40B4-BE49-F238E27FC236}">
                <a16:creationId xmlns:a16="http://schemas.microsoft.com/office/drawing/2014/main" id="{FDA7F997-9880-4099-B90A-696A5A137E8E}"/>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52105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2"/>
                                        </p:tgtEl>
                                        <p:attrNameLst>
                                          <p:attrName>style.visibility</p:attrName>
                                        </p:attrNameLst>
                                      </p:cBhvr>
                                      <p:to>
                                        <p:strVal val="visible"/>
                                      </p:to>
                                    </p:set>
                                    <p:animEffect transition="in" filter="dissolve">
                                      <p:cBhvr>
                                        <p:cTn id="12" dur="500"/>
                                        <p:tgtEl>
                                          <p:spTgt spid="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The IP hourglass, at middle age</a:t>
            </a:r>
          </a:p>
        </p:txBody>
      </p:sp>
      <p:grpSp>
        <p:nvGrpSpPr>
          <p:cNvPr id="513" name="Group 512">
            <a:extLst>
              <a:ext uri="{FF2B5EF4-FFF2-40B4-BE49-F238E27FC236}">
                <a16:creationId xmlns:a16="http://schemas.microsoft.com/office/drawing/2014/main" id="{4CACAAE2-F2BB-D743-9AA0-AC47A75FA461}"/>
              </a:ext>
            </a:extLst>
          </p:cNvPr>
          <p:cNvGrpSpPr/>
          <p:nvPr/>
        </p:nvGrpSpPr>
        <p:grpSpPr>
          <a:xfrm>
            <a:off x="4090857" y="1806499"/>
            <a:ext cx="3614635" cy="3698754"/>
            <a:chOff x="638638" y="3966449"/>
            <a:chExt cx="2486251" cy="2981899"/>
          </a:xfrm>
        </p:grpSpPr>
        <p:sp>
          <p:nvSpPr>
            <p:cNvPr id="514" name="Freeform 513">
              <a:extLst>
                <a:ext uri="{FF2B5EF4-FFF2-40B4-BE49-F238E27FC236}">
                  <a16:creationId xmlns:a16="http://schemas.microsoft.com/office/drawing/2014/main" id="{21ABD275-75EE-E74D-A25D-9B7784E4E8D5}"/>
                </a:ext>
              </a:extLst>
            </p:cNvPr>
            <p:cNvSpPr/>
            <p:nvPr/>
          </p:nvSpPr>
          <p:spPr>
            <a:xfrm>
              <a:off x="698244" y="3966449"/>
              <a:ext cx="850271" cy="2960494"/>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57662"/>
                <a:gd name="connsiteX1" fmla="*/ 7580 w 1460045"/>
                <a:gd name="connsiteY1" fmla="*/ 1036298 h 5757662"/>
                <a:gd name="connsiteX2" fmla="*/ 1459891 w 1460045"/>
                <a:gd name="connsiteY2" fmla="*/ 3010070 h 5757662"/>
                <a:gd name="connsiteX3" fmla="*/ 19301 w 1460045"/>
                <a:gd name="connsiteY3" fmla="*/ 5171310 h 5757662"/>
                <a:gd name="connsiteX4" fmla="*/ 18738 w 1460045"/>
                <a:gd name="connsiteY4" fmla="*/ 5757662 h 5757662"/>
                <a:gd name="connsiteX0" fmla="*/ 0 w 1460045"/>
                <a:gd name="connsiteY0" fmla="*/ 0 h 5211562"/>
                <a:gd name="connsiteX1" fmla="*/ 7580 w 1460045"/>
                <a:gd name="connsiteY1" fmla="*/ 490198 h 5211562"/>
                <a:gd name="connsiteX2" fmla="*/ 1459891 w 1460045"/>
                <a:gd name="connsiteY2" fmla="*/ 2463970 h 5211562"/>
                <a:gd name="connsiteX3" fmla="*/ 19301 w 1460045"/>
                <a:gd name="connsiteY3" fmla="*/ 4625210 h 5211562"/>
                <a:gd name="connsiteX4" fmla="*/ 18738 w 1460045"/>
                <a:gd name="connsiteY4" fmla="*/ 5211562 h 5211562"/>
                <a:gd name="connsiteX0" fmla="*/ 942 w 1460987"/>
                <a:gd name="connsiteY0" fmla="*/ 0 h 5211562"/>
                <a:gd name="connsiteX1" fmla="*/ 8522 w 1460987"/>
                <a:gd name="connsiteY1" fmla="*/ 490198 h 5211562"/>
                <a:gd name="connsiteX2" fmla="*/ 1460833 w 1460987"/>
                <a:gd name="connsiteY2" fmla="*/ 2463970 h 5211562"/>
                <a:gd name="connsiteX3" fmla="*/ 20243 w 1460987"/>
                <a:gd name="connsiteY3" fmla="*/ 4625210 h 5211562"/>
                <a:gd name="connsiteX4" fmla="*/ 19680 w 1460987"/>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9665 w 1469710"/>
                <a:gd name="connsiteY0" fmla="*/ 0 h 5211562"/>
                <a:gd name="connsiteX1" fmla="*/ 17245 w 1469710"/>
                <a:gd name="connsiteY1" fmla="*/ 490198 h 5211562"/>
                <a:gd name="connsiteX2" fmla="*/ 1469556 w 1469710"/>
                <a:gd name="connsiteY2" fmla="*/ 2463970 h 5211562"/>
                <a:gd name="connsiteX3" fmla="*/ 28966 w 1469710"/>
                <a:gd name="connsiteY3" fmla="*/ 4625210 h 5211562"/>
                <a:gd name="connsiteX4" fmla="*/ 28403 w 1469710"/>
                <a:gd name="connsiteY4" fmla="*/ 5211562 h 5211562"/>
                <a:gd name="connsiteX0" fmla="*/ 13012 w 1473057"/>
                <a:gd name="connsiteY0" fmla="*/ 0 h 5030587"/>
                <a:gd name="connsiteX1" fmla="*/ 20592 w 1473057"/>
                <a:gd name="connsiteY1" fmla="*/ 490198 h 5030587"/>
                <a:gd name="connsiteX2" fmla="*/ 1472903 w 1473057"/>
                <a:gd name="connsiteY2" fmla="*/ 2463970 h 5030587"/>
                <a:gd name="connsiteX3" fmla="*/ 32313 w 1473057"/>
                <a:gd name="connsiteY3" fmla="*/ 4625210 h 5030587"/>
                <a:gd name="connsiteX4" fmla="*/ 0 w 1473057"/>
                <a:gd name="connsiteY4" fmla="*/ 5030587 h 5030587"/>
                <a:gd name="connsiteX0" fmla="*/ 13672 w 1473717"/>
                <a:gd name="connsiteY0" fmla="*/ 0 h 5030587"/>
                <a:gd name="connsiteX1" fmla="*/ 21252 w 1473717"/>
                <a:gd name="connsiteY1" fmla="*/ 490198 h 5030587"/>
                <a:gd name="connsiteX2" fmla="*/ 1473563 w 1473717"/>
                <a:gd name="connsiteY2" fmla="*/ 2463970 h 5030587"/>
                <a:gd name="connsiteX3" fmla="*/ 32973 w 1473717"/>
                <a:gd name="connsiteY3" fmla="*/ 4625210 h 5030587"/>
                <a:gd name="connsiteX4" fmla="*/ 660 w 1473717"/>
                <a:gd name="connsiteY4" fmla="*/ 5030587 h 5030587"/>
                <a:gd name="connsiteX0" fmla="*/ 16711 w 1476756"/>
                <a:gd name="connsiteY0" fmla="*/ 0 h 5030587"/>
                <a:gd name="connsiteX1" fmla="*/ 24291 w 1476756"/>
                <a:gd name="connsiteY1" fmla="*/ 490198 h 5030587"/>
                <a:gd name="connsiteX2" fmla="*/ 1476602 w 1476756"/>
                <a:gd name="connsiteY2" fmla="*/ 2463970 h 5030587"/>
                <a:gd name="connsiteX3" fmla="*/ 36012 w 1476756"/>
                <a:gd name="connsiteY3" fmla="*/ 4625210 h 5030587"/>
                <a:gd name="connsiteX4" fmla="*/ 3699 w 1476756"/>
                <a:gd name="connsiteY4" fmla="*/ 5030587 h 5030587"/>
                <a:gd name="connsiteX0" fmla="*/ 15329 w 1475374"/>
                <a:gd name="connsiteY0" fmla="*/ 0 h 5030587"/>
                <a:gd name="connsiteX1" fmla="*/ 22909 w 1475374"/>
                <a:gd name="connsiteY1" fmla="*/ 490198 h 5030587"/>
                <a:gd name="connsiteX2" fmla="*/ 1475220 w 1475374"/>
                <a:gd name="connsiteY2" fmla="*/ 2463970 h 5030587"/>
                <a:gd name="connsiteX3" fmla="*/ 34630 w 1475374"/>
                <a:gd name="connsiteY3" fmla="*/ 4625210 h 5030587"/>
                <a:gd name="connsiteX4" fmla="*/ 2317 w 1475374"/>
                <a:gd name="connsiteY4" fmla="*/ 5030587 h 5030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374" h="5030587">
                  <a:moveTo>
                    <a:pt x="15329" y="0"/>
                  </a:moveTo>
                  <a:cubicBezTo>
                    <a:pt x="11506" y="126358"/>
                    <a:pt x="-8193" y="338440"/>
                    <a:pt x="22909" y="490198"/>
                  </a:cubicBezTo>
                  <a:cubicBezTo>
                    <a:pt x="582101" y="1884724"/>
                    <a:pt x="1488947" y="1931578"/>
                    <a:pt x="1475220" y="2463970"/>
                  </a:cubicBezTo>
                  <a:cubicBezTo>
                    <a:pt x="1461493" y="2996362"/>
                    <a:pt x="432418" y="3246650"/>
                    <a:pt x="34630" y="4625210"/>
                  </a:cubicBezTo>
                  <a:cubicBezTo>
                    <a:pt x="-13183" y="4820661"/>
                    <a:pt x="2505" y="4908161"/>
                    <a:pt x="2317" y="50305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sp>
          <p:nvSpPr>
            <p:cNvPr id="515" name="Freeform 514">
              <a:extLst>
                <a:ext uri="{FF2B5EF4-FFF2-40B4-BE49-F238E27FC236}">
                  <a16:creationId xmlns:a16="http://schemas.microsoft.com/office/drawing/2014/main" id="{F9D51435-8C20-F648-960E-650E734D4C44}"/>
                </a:ext>
              </a:extLst>
            </p:cNvPr>
            <p:cNvSpPr/>
            <p:nvPr/>
          </p:nvSpPr>
          <p:spPr>
            <a:xfrm flipH="1">
              <a:off x="2208181" y="3968317"/>
              <a:ext cx="848879" cy="2945546"/>
            </a:xfrm>
            <a:custGeom>
              <a:avLst/>
              <a:gdLst>
                <a:gd name="connsiteX0" fmla="*/ 0 w 1575849"/>
                <a:gd name="connsiteY0" fmla="*/ 0 h 6135527"/>
                <a:gd name="connsiteX1" fmla="*/ 76498 w 1575849"/>
                <a:gd name="connsiteY1" fmla="*/ 1086341 h 6135527"/>
                <a:gd name="connsiteX2" fmla="*/ 1575849 w 1575849"/>
                <a:gd name="connsiteY2" fmla="*/ 3060113 h 6135527"/>
                <a:gd name="connsiteX3" fmla="*/ 61198 w 1575849"/>
                <a:gd name="connsiteY3" fmla="*/ 5217493 h 6135527"/>
                <a:gd name="connsiteX4" fmla="*/ 91797 w 1575849"/>
                <a:gd name="connsiteY4" fmla="*/ 6135527 h 6135527"/>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952"/>
                <a:gd name="connsiteY0" fmla="*/ 0 h 6120226"/>
                <a:gd name="connsiteX1" fmla="*/ 15300 w 1514952"/>
                <a:gd name="connsiteY1" fmla="*/ 1071040 h 6120226"/>
                <a:gd name="connsiteX2" fmla="*/ 1514651 w 1514952"/>
                <a:gd name="connsiteY2" fmla="*/ 3044812 h 6120226"/>
                <a:gd name="connsiteX3" fmla="*/ 0 w 1514952"/>
                <a:gd name="connsiteY3" fmla="*/ 5202192 h 6120226"/>
                <a:gd name="connsiteX4" fmla="*/ 30599 w 1514952"/>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651"/>
                <a:gd name="connsiteY0" fmla="*/ 0 h 6120226"/>
                <a:gd name="connsiteX1" fmla="*/ 15300 w 1514651"/>
                <a:gd name="connsiteY1" fmla="*/ 1071040 h 6120226"/>
                <a:gd name="connsiteX2" fmla="*/ 1514651 w 1514651"/>
                <a:gd name="connsiteY2" fmla="*/ 3044812 h 6120226"/>
                <a:gd name="connsiteX3" fmla="*/ 0 w 1514651"/>
                <a:gd name="connsiteY3" fmla="*/ 5202192 h 6120226"/>
                <a:gd name="connsiteX4" fmla="*/ 30599 w 1514651"/>
                <a:gd name="connsiteY4" fmla="*/ 6120226 h 6120226"/>
                <a:gd name="connsiteX0" fmla="*/ 0 w 1514820"/>
                <a:gd name="connsiteY0" fmla="*/ 0 h 6120226"/>
                <a:gd name="connsiteX1" fmla="*/ 15300 w 1514820"/>
                <a:gd name="connsiteY1" fmla="*/ 1071040 h 6120226"/>
                <a:gd name="connsiteX2" fmla="*/ 1514651 w 1514820"/>
                <a:gd name="connsiteY2" fmla="*/ 3044812 h 6120226"/>
                <a:gd name="connsiteX3" fmla="*/ 0 w 1514820"/>
                <a:gd name="connsiteY3" fmla="*/ 5202192 h 6120226"/>
                <a:gd name="connsiteX4" fmla="*/ 30599 w 1514820"/>
                <a:gd name="connsiteY4" fmla="*/ 6120226 h 6120226"/>
                <a:gd name="connsiteX0" fmla="*/ 0 w 1514804"/>
                <a:gd name="connsiteY0" fmla="*/ 0 h 6120226"/>
                <a:gd name="connsiteX1" fmla="*/ 15300 w 1514804"/>
                <a:gd name="connsiteY1" fmla="*/ 1071040 h 6120226"/>
                <a:gd name="connsiteX2" fmla="*/ 1514651 w 1514804"/>
                <a:gd name="connsiteY2" fmla="*/ 3044812 h 6120226"/>
                <a:gd name="connsiteX3" fmla="*/ 0 w 1514804"/>
                <a:gd name="connsiteY3" fmla="*/ 5202192 h 6120226"/>
                <a:gd name="connsiteX4" fmla="*/ 30599 w 1514804"/>
                <a:gd name="connsiteY4" fmla="*/ 6120226 h 6120226"/>
                <a:gd name="connsiteX0" fmla="*/ 15299 w 1530103"/>
                <a:gd name="connsiteY0" fmla="*/ 0 h 6104925"/>
                <a:gd name="connsiteX1" fmla="*/ 30599 w 1530103"/>
                <a:gd name="connsiteY1" fmla="*/ 1071040 h 6104925"/>
                <a:gd name="connsiteX2" fmla="*/ 1529950 w 1530103"/>
                <a:gd name="connsiteY2" fmla="*/ 3044812 h 6104925"/>
                <a:gd name="connsiteX3" fmla="*/ 15299 w 1530103"/>
                <a:gd name="connsiteY3" fmla="*/ 5202192 h 6104925"/>
                <a:gd name="connsiteX4" fmla="*/ 0 w 1530103"/>
                <a:gd name="connsiteY4" fmla="*/ 6104925 h 6104925"/>
                <a:gd name="connsiteX0" fmla="*/ 0 w 1514804"/>
                <a:gd name="connsiteY0" fmla="*/ 0 h 6104925"/>
                <a:gd name="connsiteX1" fmla="*/ 15300 w 1514804"/>
                <a:gd name="connsiteY1" fmla="*/ 1071040 h 6104925"/>
                <a:gd name="connsiteX2" fmla="*/ 1514651 w 1514804"/>
                <a:gd name="connsiteY2" fmla="*/ 3044812 h 6104925"/>
                <a:gd name="connsiteX3" fmla="*/ 0 w 1514804"/>
                <a:gd name="connsiteY3" fmla="*/ 5202192 h 6104925"/>
                <a:gd name="connsiteX4" fmla="*/ 61199 w 1514804"/>
                <a:gd name="connsiteY4" fmla="*/ 6104925 h 6104925"/>
                <a:gd name="connsiteX0" fmla="*/ 0 w 1514653"/>
                <a:gd name="connsiteY0" fmla="*/ 0 h 6104925"/>
                <a:gd name="connsiteX1" fmla="*/ 15300 w 1514653"/>
                <a:gd name="connsiteY1" fmla="*/ 1071040 h 6104925"/>
                <a:gd name="connsiteX2" fmla="*/ 1514651 w 1514653"/>
                <a:gd name="connsiteY2" fmla="*/ 3044812 h 6104925"/>
                <a:gd name="connsiteX3" fmla="*/ 27021 w 1514653"/>
                <a:gd name="connsiteY3" fmla="*/ 5206052 h 6104925"/>
                <a:gd name="connsiteX4" fmla="*/ 61199 w 1514653"/>
                <a:gd name="connsiteY4" fmla="*/ 6104925 h 6104925"/>
                <a:gd name="connsiteX0" fmla="*/ 0 w 1514653"/>
                <a:gd name="connsiteY0" fmla="*/ 0 h 6101065"/>
                <a:gd name="connsiteX1" fmla="*/ 15300 w 1514653"/>
                <a:gd name="connsiteY1" fmla="*/ 1071040 h 6101065"/>
                <a:gd name="connsiteX2" fmla="*/ 1514651 w 1514653"/>
                <a:gd name="connsiteY2" fmla="*/ 3044812 h 6101065"/>
                <a:gd name="connsiteX3" fmla="*/ 27021 w 1514653"/>
                <a:gd name="connsiteY3" fmla="*/ 5206052 h 6101065"/>
                <a:gd name="connsiteX4" fmla="*/ 41898 w 1514653"/>
                <a:gd name="connsiteY4" fmla="*/ 6101065 h 6101065"/>
                <a:gd name="connsiteX0" fmla="*/ 0 w 1514653"/>
                <a:gd name="connsiteY0" fmla="*/ 0 h 6097204"/>
                <a:gd name="connsiteX1" fmla="*/ 15300 w 1514653"/>
                <a:gd name="connsiteY1" fmla="*/ 1071040 h 6097204"/>
                <a:gd name="connsiteX2" fmla="*/ 1514651 w 1514653"/>
                <a:gd name="connsiteY2" fmla="*/ 3044812 h 6097204"/>
                <a:gd name="connsiteX3" fmla="*/ 27021 w 1514653"/>
                <a:gd name="connsiteY3" fmla="*/ 5206052 h 6097204"/>
                <a:gd name="connsiteX4" fmla="*/ 26458 w 1514653"/>
                <a:gd name="connsiteY4" fmla="*/ 6097204 h 6097204"/>
                <a:gd name="connsiteX0" fmla="*/ 0 w 1506933"/>
                <a:gd name="connsiteY0" fmla="*/ 0 h 6062462"/>
                <a:gd name="connsiteX1" fmla="*/ 7580 w 1506933"/>
                <a:gd name="connsiteY1" fmla="*/ 1036298 h 6062462"/>
                <a:gd name="connsiteX2" fmla="*/ 1506931 w 1506933"/>
                <a:gd name="connsiteY2" fmla="*/ 3010070 h 6062462"/>
                <a:gd name="connsiteX3" fmla="*/ 19301 w 1506933"/>
                <a:gd name="connsiteY3" fmla="*/ 5171310 h 6062462"/>
                <a:gd name="connsiteX4" fmla="*/ 18738 w 1506933"/>
                <a:gd name="connsiteY4" fmla="*/ 6062462 h 6062462"/>
                <a:gd name="connsiteX0" fmla="*/ 0 w 1507072"/>
                <a:gd name="connsiteY0" fmla="*/ 0 h 6062462"/>
                <a:gd name="connsiteX1" fmla="*/ 7580 w 1507072"/>
                <a:gd name="connsiteY1" fmla="*/ 1036298 h 6062462"/>
                <a:gd name="connsiteX2" fmla="*/ 1506931 w 1507072"/>
                <a:gd name="connsiteY2" fmla="*/ 3010070 h 6062462"/>
                <a:gd name="connsiteX3" fmla="*/ 19301 w 1507072"/>
                <a:gd name="connsiteY3" fmla="*/ 5171310 h 6062462"/>
                <a:gd name="connsiteX4" fmla="*/ 18738 w 1507072"/>
                <a:gd name="connsiteY4" fmla="*/ 6062462 h 6062462"/>
                <a:gd name="connsiteX0" fmla="*/ 0 w 1460039"/>
                <a:gd name="connsiteY0" fmla="*/ 0 h 6062462"/>
                <a:gd name="connsiteX1" fmla="*/ 7580 w 1460039"/>
                <a:gd name="connsiteY1" fmla="*/ 1036298 h 6062462"/>
                <a:gd name="connsiteX2" fmla="*/ 1459891 w 1460039"/>
                <a:gd name="connsiteY2" fmla="*/ 3010070 h 6062462"/>
                <a:gd name="connsiteX3" fmla="*/ 19301 w 1460039"/>
                <a:gd name="connsiteY3" fmla="*/ 5171310 h 6062462"/>
                <a:gd name="connsiteX4" fmla="*/ 18738 w 1460039"/>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6062462"/>
                <a:gd name="connsiteX1" fmla="*/ 7580 w 1460045"/>
                <a:gd name="connsiteY1" fmla="*/ 1036298 h 6062462"/>
                <a:gd name="connsiteX2" fmla="*/ 1459891 w 1460045"/>
                <a:gd name="connsiteY2" fmla="*/ 3010070 h 6062462"/>
                <a:gd name="connsiteX3" fmla="*/ 19301 w 1460045"/>
                <a:gd name="connsiteY3" fmla="*/ 5171310 h 6062462"/>
                <a:gd name="connsiteX4" fmla="*/ 18738 w 1460045"/>
                <a:gd name="connsiteY4" fmla="*/ 6062462 h 6062462"/>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0045"/>
                <a:gd name="connsiteY0" fmla="*/ 0 h 5767187"/>
                <a:gd name="connsiteX1" fmla="*/ 7580 w 1460045"/>
                <a:gd name="connsiteY1" fmla="*/ 1036298 h 5767187"/>
                <a:gd name="connsiteX2" fmla="*/ 1459891 w 1460045"/>
                <a:gd name="connsiteY2" fmla="*/ 3010070 h 5767187"/>
                <a:gd name="connsiteX3" fmla="*/ 19301 w 1460045"/>
                <a:gd name="connsiteY3" fmla="*/ 5171310 h 5767187"/>
                <a:gd name="connsiteX4" fmla="*/ 21913 w 1460045"/>
                <a:gd name="connsiteY4" fmla="*/ 5767187 h 5767187"/>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0 w 1466395"/>
                <a:gd name="connsiteY0" fmla="*/ 0 h 5217912"/>
                <a:gd name="connsiteX1" fmla="*/ 13930 w 1466395"/>
                <a:gd name="connsiteY1" fmla="*/ 487023 h 5217912"/>
                <a:gd name="connsiteX2" fmla="*/ 1466241 w 1466395"/>
                <a:gd name="connsiteY2" fmla="*/ 2460795 h 5217912"/>
                <a:gd name="connsiteX3" fmla="*/ 25651 w 1466395"/>
                <a:gd name="connsiteY3" fmla="*/ 4622035 h 5217912"/>
                <a:gd name="connsiteX4" fmla="*/ 28263 w 1466395"/>
                <a:gd name="connsiteY4" fmla="*/ 5217912 h 5217912"/>
                <a:gd name="connsiteX0" fmla="*/ 6564 w 1472959"/>
                <a:gd name="connsiteY0" fmla="*/ 0 h 5217912"/>
                <a:gd name="connsiteX1" fmla="*/ 20494 w 1472959"/>
                <a:gd name="connsiteY1" fmla="*/ 487023 h 5217912"/>
                <a:gd name="connsiteX2" fmla="*/ 1472805 w 1472959"/>
                <a:gd name="connsiteY2" fmla="*/ 2460795 h 5217912"/>
                <a:gd name="connsiteX3" fmla="*/ 32215 w 1472959"/>
                <a:gd name="connsiteY3" fmla="*/ 4622035 h 5217912"/>
                <a:gd name="connsiteX4" fmla="*/ 34827 w 1472959"/>
                <a:gd name="connsiteY4" fmla="*/ 5217912 h 5217912"/>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28477 w 1472959"/>
                <a:gd name="connsiteY4" fmla="*/ 5005187 h 5005187"/>
                <a:gd name="connsiteX0" fmla="*/ 6564 w 1472959"/>
                <a:gd name="connsiteY0" fmla="*/ 0 h 5005187"/>
                <a:gd name="connsiteX1" fmla="*/ 20494 w 1472959"/>
                <a:gd name="connsiteY1" fmla="*/ 487023 h 5005187"/>
                <a:gd name="connsiteX2" fmla="*/ 1472805 w 1472959"/>
                <a:gd name="connsiteY2" fmla="*/ 2460795 h 5005187"/>
                <a:gd name="connsiteX3" fmla="*/ 32215 w 1472959"/>
                <a:gd name="connsiteY3" fmla="*/ 4622035 h 5005187"/>
                <a:gd name="connsiteX4" fmla="*/ 12602 w 1472959"/>
                <a:gd name="connsiteY4" fmla="*/ 5005187 h 5005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2959" h="5005187">
                  <a:moveTo>
                    <a:pt x="6564" y="0"/>
                  </a:moveTo>
                  <a:cubicBezTo>
                    <a:pt x="18616" y="167633"/>
                    <a:pt x="-23308" y="297165"/>
                    <a:pt x="20494" y="487023"/>
                  </a:cubicBezTo>
                  <a:cubicBezTo>
                    <a:pt x="579686" y="1881549"/>
                    <a:pt x="1486532" y="1928403"/>
                    <a:pt x="1472805" y="2460795"/>
                  </a:cubicBezTo>
                  <a:cubicBezTo>
                    <a:pt x="1459078" y="2993187"/>
                    <a:pt x="430003" y="3243475"/>
                    <a:pt x="32215" y="4622035"/>
                  </a:cubicBezTo>
                  <a:cubicBezTo>
                    <a:pt x="6627" y="4811136"/>
                    <a:pt x="-3085" y="4835136"/>
                    <a:pt x="12602" y="5005187"/>
                  </a:cubicBezTo>
                </a:path>
              </a:pathLst>
            </a:custGeom>
            <a:ln w="38100">
              <a:solidFill>
                <a:srgbClr val="00009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solidFill>
                  <a:srgbClr val="000099"/>
                </a:solidFill>
              </a:endParaRPr>
            </a:p>
          </p:txBody>
        </p:sp>
        <p:grpSp>
          <p:nvGrpSpPr>
            <p:cNvPr id="516" name="Group 515">
              <a:extLst>
                <a:ext uri="{FF2B5EF4-FFF2-40B4-BE49-F238E27FC236}">
                  <a16:creationId xmlns:a16="http://schemas.microsoft.com/office/drawing/2014/main" id="{4618F758-228E-2741-8282-112CF720DF6F}"/>
                </a:ext>
              </a:extLst>
            </p:cNvPr>
            <p:cNvGrpSpPr/>
            <p:nvPr/>
          </p:nvGrpSpPr>
          <p:grpSpPr>
            <a:xfrm>
              <a:off x="638638" y="3975358"/>
              <a:ext cx="2477214" cy="120420"/>
              <a:chOff x="551293" y="7597774"/>
              <a:chExt cx="4298417" cy="204622"/>
            </a:xfrm>
          </p:grpSpPr>
          <p:sp>
            <p:nvSpPr>
              <p:cNvPr id="553" name="Rectangle 552">
                <a:extLst>
                  <a:ext uri="{FF2B5EF4-FFF2-40B4-BE49-F238E27FC236}">
                    <a16:creationId xmlns:a16="http://schemas.microsoft.com/office/drawing/2014/main" id="{FE079350-79DF-9545-8BC8-D573FB34E144}"/>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54" name="Group 553">
                <a:extLst>
                  <a:ext uri="{FF2B5EF4-FFF2-40B4-BE49-F238E27FC236}">
                    <a16:creationId xmlns:a16="http://schemas.microsoft.com/office/drawing/2014/main" id="{27A25043-C1B0-BA4E-8A41-C215D47613AB}"/>
                  </a:ext>
                </a:extLst>
              </p:cNvPr>
              <p:cNvGrpSpPr/>
              <p:nvPr/>
            </p:nvGrpSpPr>
            <p:grpSpPr>
              <a:xfrm>
                <a:off x="551293" y="7597774"/>
                <a:ext cx="360960" cy="204621"/>
                <a:chOff x="551293" y="7597774"/>
                <a:chExt cx="360960" cy="204621"/>
              </a:xfrm>
            </p:grpSpPr>
            <p:sp>
              <p:nvSpPr>
                <p:cNvPr id="558" name="Oval 557">
                  <a:extLst>
                    <a:ext uri="{FF2B5EF4-FFF2-40B4-BE49-F238E27FC236}">
                      <a16:creationId xmlns:a16="http://schemas.microsoft.com/office/drawing/2014/main" id="{892E3702-DE56-784B-A5A5-45ABF1F09502}"/>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622" name="Rectangle 621">
                  <a:extLst>
                    <a:ext uri="{FF2B5EF4-FFF2-40B4-BE49-F238E27FC236}">
                      <a16:creationId xmlns:a16="http://schemas.microsoft.com/office/drawing/2014/main" id="{3808829B-74A8-AA41-BCD9-CC0F6799E23F}"/>
                    </a:ext>
                  </a:extLst>
                </p:cNvPr>
                <p:cNvSpPr/>
                <p:nvPr/>
              </p:nvSpPr>
              <p:spPr>
                <a:xfrm rot="5400000">
                  <a:off x="710751" y="7569338"/>
                  <a:ext cx="142860"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55" name="Group 554">
                <a:extLst>
                  <a:ext uri="{FF2B5EF4-FFF2-40B4-BE49-F238E27FC236}">
                    <a16:creationId xmlns:a16="http://schemas.microsoft.com/office/drawing/2014/main" id="{8232ED5D-69B7-D84C-82B4-ED4FFE2D6C9B}"/>
                  </a:ext>
                </a:extLst>
              </p:cNvPr>
              <p:cNvGrpSpPr/>
              <p:nvPr/>
            </p:nvGrpSpPr>
            <p:grpSpPr>
              <a:xfrm flipH="1">
                <a:off x="4488749" y="7597775"/>
                <a:ext cx="360961" cy="204621"/>
                <a:chOff x="551293" y="7597774"/>
                <a:chExt cx="360961" cy="204621"/>
              </a:xfrm>
            </p:grpSpPr>
            <p:sp>
              <p:nvSpPr>
                <p:cNvPr id="556" name="Oval 555">
                  <a:extLst>
                    <a:ext uri="{FF2B5EF4-FFF2-40B4-BE49-F238E27FC236}">
                      <a16:creationId xmlns:a16="http://schemas.microsoft.com/office/drawing/2014/main" id="{ED85578C-6C77-E642-8F29-A426B2B1821C}"/>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7" name="Rectangle 556">
                  <a:extLst>
                    <a:ext uri="{FF2B5EF4-FFF2-40B4-BE49-F238E27FC236}">
                      <a16:creationId xmlns:a16="http://schemas.microsoft.com/office/drawing/2014/main" id="{41EE87C3-1CC6-5841-8B41-175419F42F53}"/>
                    </a:ext>
                  </a:extLst>
                </p:cNvPr>
                <p:cNvSpPr/>
                <p:nvPr/>
              </p:nvSpPr>
              <p:spPr>
                <a:xfrm rot="5400000">
                  <a:off x="712127" y="7566745"/>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cxnSp>
          <p:nvCxnSpPr>
            <p:cNvPr id="517" name="Straight Connector 516">
              <a:extLst>
                <a:ext uri="{FF2B5EF4-FFF2-40B4-BE49-F238E27FC236}">
                  <a16:creationId xmlns:a16="http://schemas.microsoft.com/office/drawing/2014/main" id="{55DDB86F-87B7-7A4A-A260-9DA9C8D96586}"/>
                </a:ext>
              </a:extLst>
            </p:cNvPr>
            <p:cNvCxnSpPr/>
            <p:nvPr/>
          </p:nvCxnSpPr>
          <p:spPr>
            <a:xfrm>
              <a:off x="1363009" y="5119694"/>
              <a:ext cx="1037440"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a:extLst>
                <a:ext uri="{FF2B5EF4-FFF2-40B4-BE49-F238E27FC236}">
                  <a16:creationId xmlns:a16="http://schemas.microsoft.com/office/drawing/2014/main" id="{07151B3A-EF82-7746-8914-2FD2283B2534}"/>
                </a:ext>
              </a:extLst>
            </p:cNvPr>
            <p:cNvCxnSpPr/>
            <p:nvPr/>
          </p:nvCxnSpPr>
          <p:spPr>
            <a:xfrm>
              <a:off x="864736" y="4572767"/>
              <a:ext cx="2029754"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a:extLst>
                <a:ext uri="{FF2B5EF4-FFF2-40B4-BE49-F238E27FC236}">
                  <a16:creationId xmlns:a16="http://schemas.microsoft.com/office/drawing/2014/main" id="{60B278AA-4181-9746-A394-02946F4E7DCD}"/>
                </a:ext>
              </a:extLst>
            </p:cNvPr>
            <p:cNvCxnSpPr/>
            <p:nvPr/>
          </p:nvCxnSpPr>
          <p:spPr>
            <a:xfrm>
              <a:off x="904423" y="6258602"/>
              <a:ext cx="1951641"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a:extLst>
                <a:ext uri="{FF2B5EF4-FFF2-40B4-BE49-F238E27FC236}">
                  <a16:creationId xmlns:a16="http://schemas.microsoft.com/office/drawing/2014/main" id="{8229E90C-5F4A-A34C-9AE5-9932602E82E6}"/>
                </a:ext>
              </a:extLst>
            </p:cNvPr>
            <p:cNvCxnSpPr/>
            <p:nvPr/>
          </p:nvCxnSpPr>
          <p:spPr>
            <a:xfrm>
              <a:off x="1336990" y="5748580"/>
              <a:ext cx="1083587" cy="0"/>
            </a:xfrm>
            <a:prstGeom prst="line">
              <a:avLst/>
            </a:prstGeom>
            <a:ln w="38100">
              <a:solidFill>
                <a:srgbClr val="000090"/>
              </a:solidFill>
            </a:ln>
            <a:effectLst/>
          </p:spPr>
          <p:style>
            <a:lnRef idx="2">
              <a:schemeClr val="accent1"/>
            </a:lnRef>
            <a:fillRef idx="0">
              <a:schemeClr val="accent1"/>
            </a:fillRef>
            <a:effectRef idx="1">
              <a:schemeClr val="accent1"/>
            </a:effectRef>
            <a:fontRef idx="minor">
              <a:schemeClr val="tx1"/>
            </a:fontRef>
          </p:style>
        </p:cxnSp>
        <p:sp>
          <p:nvSpPr>
            <p:cNvPr id="521" name="TextBox 520">
              <a:extLst>
                <a:ext uri="{FF2B5EF4-FFF2-40B4-BE49-F238E27FC236}">
                  <a16:creationId xmlns:a16="http://schemas.microsoft.com/office/drawing/2014/main" id="{E346524D-36CA-B54A-B1F1-CBF85E8E7585}"/>
                </a:ext>
              </a:extLst>
            </p:cNvPr>
            <p:cNvSpPr txBox="1"/>
            <p:nvPr/>
          </p:nvSpPr>
          <p:spPr>
            <a:xfrm>
              <a:off x="1701671" y="5248774"/>
              <a:ext cx="359666" cy="421815"/>
            </a:xfrm>
            <a:prstGeom prst="rect">
              <a:avLst/>
            </a:prstGeom>
            <a:noFill/>
          </p:spPr>
          <p:txBody>
            <a:bodyPr wrap="none" rtlCol="0">
              <a:spAutoFit/>
            </a:bodyPr>
            <a:lstStyle/>
            <a:p>
              <a:r>
                <a:rPr lang="en-US" sz="2800" dirty="0">
                  <a:solidFill>
                    <a:srgbClr val="000099"/>
                  </a:solidFill>
                </a:rPr>
                <a:t>IP</a:t>
              </a:r>
            </a:p>
          </p:txBody>
        </p:sp>
        <p:sp>
          <p:nvSpPr>
            <p:cNvPr id="522" name="TextBox 521">
              <a:extLst>
                <a:ext uri="{FF2B5EF4-FFF2-40B4-BE49-F238E27FC236}">
                  <a16:creationId xmlns:a16="http://schemas.microsoft.com/office/drawing/2014/main" id="{15D34FD0-16F0-2D46-A82A-94BB0E07D136}"/>
                </a:ext>
              </a:extLst>
            </p:cNvPr>
            <p:cNvSpPr txBox="1"/>
            <p:nvPr/>
          </p:nvSpPr>
          <p:spPr>
            <a:xfrm>
              <a:off x="1317827" y="4665231"/>
              <a:ext cx="684887" cy="421815"/>
            </a:xfrm>
            <a:prstGeom prst="rect">
              <a:avLst/>
            </a:prstGeom>
            <a:noFill/>
          </p:spPr>
          <p:txBody>
            <a:bodyPr wrap="none" rtlCol="0">
              <a:spAutoFit/>
            </a:bodyPr>
            <a:lstStyle/>
            <a:p>
              <a:r>
                <a:rPr lang="en-US" sz="2800" dirty="0">
                  <a:solidFill>
                    <a:srgbClr val="000099"/>
                  </a:solidFill>
                </a:rPr>
                <a:t>TCP </a:t>
              </a:r>
            </a:p>
          </p:txBody>
        </p:sp>
        <p:sp>
          <p:nvSpPr>
            <p:cNvPr id="523" name="TextBox 522">
              <a:extLst>
                <a:ext uri="{FF2B5EF4-FFF2-40B4-BE49-F238E27FC236}">
                  <a16:creationId xmlns:a16="http://schemas.microsoft.com/office/drawing/2014/main" id="{B00C2EAF-2910-0747-B0FA-28870A4687FA}"/>
                </a:ext>
              </a:extLst>
            </p:cNvPr>
            <p:cNvSpPr txBox="1"/>
            <p:nvPr/>
          </p:nvSpPr>
          <p:spPr>
            <a:xfrm>
              <a:off x="1921463" y="4672273"/>
              <a:ext cx="648545" cy="421815"/>
            </a:xfrm>
            <a:prstGeom prst="rect">
              <a:avLst/>
            </a:prstGeom>
            <a:noFill/>
          </p:spPr>
          <p:txBody>
            <a:bodyPr wrap="none" rtlCol="0">
              <a:spAutoFit/>
            </a:bodyPr>
            <a:lstStyle/>
            <a:p>
              <a:r>
                <a:rPr lang="en-US" sz="2800" dirty="0">
                  <a:solidFill>
                    <a:srgbClr val="000099"/>
                  </a:solidFill>
                </a:rPr>
                <a:t>UDP</a:t>
              </a:r>
            </a:p>
          </p:txBody>
        </p:sp>
        <p:sp>
          <p:nvSpPr>
            <p:cNvPr id="524" name="TextBox 523">
              <a:extLst>
                <a:ext uri="{FF2B5EF4-FFF2-40B4-BE49-F238E27FC236}">
                  <a16:creationId xmlns:a16="http://schemas.microsoft.com/office/drawing/2014/main" id="{1B3784FE-76B9-AB43-B263-39AA6AE0EE5B}"/>
                </a:ext>
              </a:extLst>
            </p:cNvPr>
            <p:cNvSpPr txBox="1"/>
            <p:nvPr/>
          </p:nvSpPr>
          <p:spPr>
            <a:xfrm>
              <a:off x="929163" y="4095202"/>
              <a:ext cx="589005" cy="322565"/>
            </a:xfrm>
            <a:prstGeom prst="rect">
              <a:avLst/>
            </a:prstGeom>
            <a:noFill/>
          </p:spPr>
          <p:txBody>
            <a:bodyPr wrap="none" rtlCol="0">
              <a:spAutoFit/>
            </a:bodyPr>
            <a:lstStyle/>
            <a:p>
              <a:r>
                <a:rPr lang="en-US" sz="2000" dirty="0">
                  <a:solidFill>
                    <a:srgbClr val="000099"/>
                  </a:solidFill>
                </a:rPr>
                <a:t>HTTP</a:t>
              </a:r>
            </a:p>
          </p:txBody>
        </p:sp>
        <p:sp>
          <p:nvSpPr>
            <p:cNvPr id="525" name="TextBox 524">
              <a:extLst>
                <a:ext uri="{FF2B5EF4-FFF2-40B4-BE49-F238E27FC236}">
                  <a16:creationId xmlns:a16="http://schemas.microsoft.com/office/drawing/2014/main" id="{B1270F7A-4AB9-AB43-B1FE-233A52D8506B}"/>
                </a:ext>
              </a:extLst>
            </p:cNvPr>
            <p:cNvSpPr txBox="1"/>
            <p:nvPr/>
          </p:nvSpPr>
          <p:spPr>
            <a:xfrm>
              <a:off x="1538498" y="4104718"/>
              <a:ext cx="617673" cy="322565"/>
            </a:xfrm>
            <a:prstGeom prst="rect">
              <a:avLst/>
            </a:prstGeom>
            <a:noFill/>
          </p:spPr>
          <p:txBody>
            <a:bodyPr wrap="none" rtlCol="0">
              <a:spAutoFit/>
            </a:bodyPr>
            <a:lstStyle/>
            <a:p>
              <a:r>
                <a:rPr lang="en-US" sz="2000" dirty="0">
                  <a:solidFill>
                    <a:srgbClr val="000099"/>
                  </a:solidFill>
                </a:rPr>
                <a:t>SMTP</a:t>
              </a:r>
            </a:p>
          </p:txBody>
        </p:sp>
        <p:sp>
          <p:nvSpPr>
            <p:cNvPr id="526" name="TextBox 525">
              <a:extLst>
                <a:ext uri="{FF2B5EF4-FFF2-40B4-BE49-F238E27FC236}">
                  <a16:creationId xmlns:a16="http://schemas.microsoft.com/office/drawing/2014/main" id="{CBA60E0D-7559-2849-AFF6-223038FD300E}"/>
                </a:ext>
              </a:extLst>
            </p:cNvPr>
            <p:cNvSpPr txBox="1"/>
            <p:nvPr/>
          </p:nvSpPr>
          <p:spPr>
            <a:xfrm>
              <a:off x="1222850" y="4267665"/>
              <a:ext cx="568055" cy="322565"/>
            </a:xfrm>
            <a:prstGeom prst="rect">
              <a:avLst/>
            </a:prstGeom>
            <a:noFill/>
          </p:spPr>
          <p:txBody>
            <a:bodyPr wrap="none" rtlCol="0">
              <a:spAutoFit/>
            </a:bodyPr>
            <a:lstStyle/>
            <a:p>
              <a:r>
                <a:rPr lang="en-US" sz="2000" dirty="0">
                  <a:solidFill>
                    <a:srgbClr val="000099"/>
                  </a:solidFill>
                </a:rPr>
                <a:t>QUIC</a:t>
              </a:r>
            </a:p>
          </p:txBody>
        </p:sp>
        <p:sp>
          <p:nvSpPr>
            <p:cNvPr id="527" name="TextBox 526">
              <a:extLst>
                <a:ext uri="{FF2B5EF4-FFF2-40B4-BE49-F238E27FC236}">
                  <a16:creationId xmlns:a16="http://schemas.microsoft.com/office/drawing/2014/main" id="{035EAEB8-4603-6D4D-A447-AEB37E1A8C67}"/>
                </a:ext>
              </a:extLst>
            </p:cNvPr>
            <p:cNvSpPr txBox="1"/>
            <p:nvPr/>
          </p:nvSpPr>
          <p:spPr>
            <a:xfrm>
              <a:off x="1867426" y="4272536"/>
              <a:ext cx="618774" cy="322565"/>
            </a:xfrm>
            <a:prstGeom prst="rect">
              <a:avLst/>
            </a:prstGeom>
            <a:noFill/>
          </p:spPr>
          <p:txBody>
            <a:bodyPr wrap="none" rtlCol="0">
              <a:spAutoFit/>
            </a:bodyPr>
            <a:lstStyle/>
            <a:p>
              <a:r>
                <a:rPr lang="en-US" sz="2000" dirty="0">
                  <a:solidFill>
                    <a:srgbClr val="000099"/>
                  </a:solidFill>
                </a:rPr>
                <a:t>DASH</a:t>
              </a:r>
            </a:p>
          </p:txBody>
        </p:sp>
        <p:sp>
          <p:nvSpPr>
            <p:cNvPr id="536" name="TextBox 535">
              <a:extLst>
                <a:ext uri="{FF2B5EF4-FFF2-40B4-BE49-F238E27FC236}">
                  <a16:creationId xmlns:a16="http://schemas.microsoft.com/office/drawing/2014/main" id="{4B7AE12C-315E-EF4F-ADF9-11511AAC9ACD}"/>
                </a:ext>
              </a:extLst>
            </p:cNvPr>
            <p:cNvSpPr txBox="1"/>
            <p:nvPr/>
          </p:nvSpPr>
          <p:spPr>
            <a:xfrm>
              <a:off x="2165480" y="4095316"/>
              <a:ext cx="477776" cy="322565"/>
            </a:xfrm>
            <a:prstGeom prst="rect">
              <a:avLst/>
            </a:prstGeom>
            <a:noFill/>
          </p:spPr>
          <p:txBody>
            <a:bodyPr wrap="none" rtlCol="0">
              <a:spAutoFit/>
            </a:bodyPr>
            <a:lstStyle/>
            <a:p>
              <a:r>
                <a:rPr lang="en-US" sz="2000" dirty="0">
                  <a:solidFill>
                    <a:srgbClr val="000099"/>
                  </a:solidFill>
                </a:rPr>
                <a:t>RTP</a:t>
              </a:r>
            </a:p>
          </p:txBody>
        </p:sp>
        <p:sp>
          <p:nvSpPr>
            <p:cNvPr id="537" name="TextBox 536">
              <a:extLst>
                <a:ext uri="{FF2B5EF4-FFF2-40B4-BE49-F238E27FC236}">
                  <a16:creationId xmlns:a16="http://schemas.microsoft.com/office/drawing/2014/main" id="{96089DC1-674D-2840-A233-7BE30D8880D1}"/>
                </a:ext>
              </a:extLst>
            </p:cNvPr>
            <p:cNvSpPr txBox="1"/>
            <p:nvPr/>
          </p:nvSpPr>
          <p:spPr>
            <a:xfrm>
              <a:off x="2555094" y="4099819"/>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grpSp>
          <p:nvGrpSpPr>
            <p:cNvPr id="538" name="Group 537">
              <a:extLst>
                <a:ext uri="{FF2B5EF4-FFF2-40B4-BE49-F238E27FC236}">
                  <a16:creationId xmlns:a16="http://schemas.microsoft.com/office/drawing/2014/main" id="{005BD7F5-7061-104C-ADD5-55B48EBAD477}"/>
                </a:ext>
              </a:extLst>
            </p:cNvPr>
            <p:cNvGrpSpPr/>
            <p:nvPr/>
          </p:nvGrpSpPr>
          <p:grpSpPr>
            <a:xfrm>
              <a:off x="647675" y="6827928"/>
              <a:ext cx="2477214" cy="120420"/>
              <a:chOff x="551293" y="7597774"/>
              <a:chExt cx="4298417" cy="204622"/>
            </a:xfrm>
          </p:grpSpPr>
          <p:sp>
            <p:nvSpPr>
              <p:cNvPr id="546" name="Rectangle 545">
                <a:extLst>
                  <a:ext uri="{FF2B5EF4-FFF2-40B4-BE49-F238E27FC236}">
                    <a16:creationId xmlns:a16="http://schemas.microsoft.com/office/drawing/2014/main" id="{63C3EC8D-0E26-3D45-AD60-CDC3B0EED1B2}"/>
                  </a:ext>
                </a:extLst>
              </p:cNvPr>
              <p:cNvSpPr/>
              <p:nvPr/>
            </p:nvSpPr>
            <p:spPr>
              <a:xfrm>
                <a:off x="669925" y="7597775"/>
                <a:ext cx="4064730" cy="204621"/>
              </a:xfrm>
              <a:prstGeom prst="rect">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nvGrpSpPr>
              <p:cNvPr id="547" name="Group 546">
                <a:extLst>
                  <a:ext uri="{FF2B5EF4-FFF2-40B4-BE49-F238E27FC236}">
                    <a16:creationId xmlns:a16="http://schemas.microsoft.com/office/drawing/2014/main" id="{3697E0BA-9A4C-5F43-8783-A94D8BFA0CA1}"/>
                  </a:ext>
                </a:extLst>
              </p:cNvPr>
              <p:cNvGrpSpPr/>
              <p:nvPr/>
            </p:nvGrpSpPr>
            <p:grpSpPr>
              <a:xfrm>
                <a:off x="551293" y="7597774"/>
                <a:ext cx="360959" cy="204621"/>
                <a:chOff x="551293" y="7597774"/>
                <a:chExt cx="360959" cy="204621"/>
              </a:xfrm>
            </p:grpSpPr>
            <p:sp>
              <p:nvSpPr>
                <p:cNvPr id="551" name="Oval 550">
                  <a:extLst>
                    <a:ext uri="{FF2B5EF4-FFF2-40B4-BE49-F238E27FC236}">
                      <a16:creationId xmlns:a16="http://schemas.microsoft.com/office/drawing/2014/main" id="{861CDB1F-8277-DD4A-8737-85AC1BCE5D36}"/>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2" name="Rectangle 551">
                  <a:extLst>
                    <a:ext uri="{FF2B5EF4-FFF2-40B4-BE49-F238E27FC236}">
                      <a16:creationId xmlns:a16="http://schemas.microsoft.com/office/drawing/2014/main" id="{9B5B93A4-E79F-5D45-9C6C-8458DEDE50F7}"/>
                    </a:ext>
                  </a:extLst>
                </p:cNvPr>
                <p:cNvSpPr/>
                <p:nvPr/>
              </p:nvSpPr>
              <p:spPr>
                <a:xfrm rot="5400000">
                  <a:off x="712127" y="7567955"/>
                  <a:ext cx="140106" cy="260144"/>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nvGrpSpPr>
              <p:cNvPr id="548" name="Group 547">
                <a:extLst>
                  <a:ext uri="{FF2B5EF4-FFF2-40B4-BE49-F238E27FC236}">
                    <a16:creationId xmlns:a16="http://schemas.microsoft.com/office/drawing/2014/main" id="{F7DD7855-B81F-6249-980C-AB87A67F00E5}"/>
                  </a:ext>
                </a:extLst>
              </p:cNvPr>
              <p:cNvGrpSpPr/>
              <p:nvPr/>
            </p:nvGrpSpPr>
            <p:grpSpPr>
              <a:xfrm flipH="1">
                <a:off x="4488749" y="7597775"/>
                <a:ext cx="360961" cy="204621"/>
                <a:chOff x="551293" y="7597774"/>
                <a:chExt cx="360961" cy="204621"/>
              </a:xfrm>
            </p:grpSpPr>
            <p:sp>
              <p:nvSpPr>
                <p:cNvPr id="549" name="Oval 548">
                  <a:extLst>
                    <a:ext uri="{FF2B5EF4-FFF2-40B4-BE49-F238E27FC236}">
                      <a16:creationId xmlns:a16="http://schemas.microsoft.com/office/drawing/2014/main" id="{EB5E45D9-C107-6347-AB3F-87B7D9B861E3}"/>
                    </a:ext>
                  </a:extLst>
                </p:cNvPr>
                <p:cNvSpPr/>
                <p:nvPr/>
              </p:nvSpPr>
              <p:spPr>
                <a:xfrm>
                  <a:off x="551293" y="7597774"/>
                  <a:ext cx="201182" cy="204621"/>
                </a:xfrm>
                <a:prstGeom prst="ellipse">
                  <a:avLst/>
                </a:prstGeom>
                <a:solidFill>
                  <a:schemeClr val="bg1"/>
                </a:solidFill>
                <a:ln w="38100">
                  <a:solidFill>
                    <a:srgbClr val="00009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sp>
              <p:nvSpPr>
                <p:cNvPr id="550" name="Rectangle 549">
                  <a:extLst>
                    <a:ext uri="{FF2B5EF4-FFF2-40B4-BE49-F238E27FC236}">
                      <a16:creationId xmlns:a16="http://schemas.microsoft.com/office/drawing/2014/main" id="{56EA16C5-D2F9-1644-8DE7-6FA3E10C6CFA}"/>
                    </a:ext>
                  </a:extLst>
                </p:cNvPr>
                <p:cNvSpPr/>
                <p:nvPr/>
              </p:nvSpPr>
              <p:spPr>
                <a:xfrm rot="5400000">
                  <a:off x="712127" y="7572322"/>
                  <a:ext cx="140106" cy="260149"/>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rgbClr val="000099"/>
                    </a:solidFill>
                  </a:endParaRPr>
                </a:p>
              </p:txBody>
            </p:sp>
          </p:grpSp>
        </p:grpSp>
        <p:sp>
          <p:nvSpPr>
            <p:cNvPr id="539" name="TextBox 538">
              <a:extLst>
                <a:ext uri="{FF2B5EF4-FFF2-40B4-BE49-F238E27FC236}">
                  <a16:creationId xmlns:a16="http://schemas.microsoft.com/office/drawing/2014/main" id="{E50F34D6-33C8-6F41-8DFA-824070C0718B}"/>
                </a:ext>
              </a:extLst>
            </p:cNvPr>
            <p:cNvSpPr txBox="1"/>
            <p:nvPr/>
          </p:nvSpPr>
          <p:spPr>
            <a:xfrm>
              <a:off x="1260427" y="5749165"/>
              <a:ext cx="843878" cy="297752"/>
            </a:xfrm>
            <a:prstGeom prst="rect">
              <a:avLst/>
            </a:prstGeom>
            <a:noFill/>
          </p:spPr>
          <p:txBody>
            <a:bodyPr wrap="square" rtlCol="0">
              <a:spAutoFit/>
            </a:bodyPr>
            <a:lstStyle/>
            <a:p>
              <a:r>
                <a:rPr lang="en-US" dirty="0">
                  <a:solidFill>
                    <a:srgbClr val="000099"/>
                  </a:solidFill>
                </a:rPr>
                <a:t>Ethernet</a:t>
              </a:r>
              <a:endParaRPr lang="en-US" sz="2000" dirty="0">
                <a:solidFill>
                  <a:srgbClr val="000099"/>
                </a:solidFill>
              </a:endParaRPr>
            </a:p>
          </p:txBody>
        </p:sp>
        <p:sp>
          <p:nvSpPr>
            <p:cNvPr id="540" name="TextBox 539">
              <a:extLst>
                <a:ext uri="{FF2B5EF4-FFF2-40B4-BE49-F238E27FC236}">
                  <a16:creationId xmlns:a16="http://schemas.microsoft.com/office/drawing/2014/main" id="{59564D5C-A7B0-A444-AA5A-A33BA94B85D8}"/>
                </a:ext>
              </a:extLst>
            </p:cNvPr>
            <p:cNvSpPr txBox="1"/>
            <p:nvPr/>
          </p:nvSpPr>
          <p:spPr>
            <a:xfrm>
              <a:off x="1474067" y="5962529"/>
              <a:ext cx="556746" cy="297752"/>
            </a:xfrm>
            <a:prstGeom prst="rect">
              <a:avLst/>
            </a:prstGeom>
            <a:noFill/>
          </p:spPr>
          <p:txBody>
            <a:bodyPr wrap="square" rtlCol="0">
              <a:spAutoFit/>
            </a:bodyPr>
            <a:lstStyle/>
            <a:p>
              <a:r>
                <a:rPr lang="en-US" dirty="0">
                  <a:solidFill>
                    <a:srgbClr val="0000FF"/>
                  </a:solidFill>
                </a:rPr>
                <a:t>WiFi</a:t>
              </a:r>
              <a:endParaRPr lang="en-US" sz="2000" dirty="0">
                <a:solidFill>
                  <a:srgbClr val="0000FF"/>
                </a:solidFill>
              </a:endParaRPr>
            </a:p>
          </p:txBody>
        </p:sp>
        <p:sp>
          <p:nvSpPr>
            <p:cNvPr id="541" name="TextBox 540">
              <a:extLst>
                <a:ext uri="{FF2B5EF4-FFF2-40B4-BE49-F238E27FC236}">
                  <a16:creationId xmlns:a16="http://schemas.microsoft.com/office/drawing/2014/main" id="{5C6574EE-5134-914F-A01C-C627F127D2BF}"/>
                </a:ext>
              </a:extLst>
            </p:cNvPr>
            <p:cNvSpPr txBox="1"/>
            <p:nvPr/>
          </p:nvSpPr>
          <p:spPr>
            <a:xfrm>
              <a:off x="1841467" y="5962479"/>
              <a:ext cx="818760" cy="297752"/>
            </a:xfrm>
            <a:prstGeom prst="rect">
              <a:avLst/>
            </a:prstGeom>
            <a:noFill/>
          </p:spPr>
          <p:txBody>
            <a:bodyPr wrap="square" rtlCol="0">
              <a:spAutoFit/>
            </a:bodyPr>
            <a:lstStyle/>
            <a:p>
              <a:r>
                <a:rPr lang="en-US" dirty="0">
                  <a:solidFill>
                    <a:srgbClr val="000099"/>
                  </a:solidFill>
                </a:rPr>
                <a:t>Bluetooth</a:t>
              </a:r>
              <a:endParaRPr lang="en-US" sz="2000" dirty="0">
                <a:solidFill>
                  <a:srgbClr val="000099"/>
                </a:solidFill>
              </a:endParaRPr>
            </a:p>
          </p:txBody>
        </p:sp>
        <p:sp>
          <p:nvSpPr>
            <p:cNvPr id="542" name="TextBox 541">
              <a:extLst>
                <a:ext uri="{FF2B5EF4-FFF2-40B4-BE49-F238E27FC236}">
                  <a16:creationId xmlns:a16="http://schemas.microsoft.com/office/drawing/2014/main" id="{A3BE0808-5DDD-114E-ADDD-ECC9C438C7FA}"/>
                </a:ext>
              </a:extLst>
            </p:cNvPr>
            <p:cNvSpPr txBox="1"/>
            <p:nvPr/>
          </p:nvSpPr>
          <p:spPr>
            <a:xfrm>
              <a:off x="1889184" y="5749647"/>
              <a:ext cx="451111" cy="297752"/>
            </a:xfrm>
            <a:prstGeom prst="rect">
              <a:avLst/>
            </a:prstGeom>
            <a:noFill/>
          </p:spPr>
          <p:txBody>
            <a:bodyPr wrap="square" rtlCol="0">
              <a:spAutoFit/>
            </a:bodyPr>
            <a:lstStyle/>
            <a:p>
              <a:r>
                <a:rPr lang="en-US" dirty="0">
                  <a:solidFill>
                    <a:srgbClr val="0000FF"/>
                  </a:solidFill>
                </a:rPr>
                <a:t>PPP</a:t>
              </a:r>
              <a:endParaRPr lang="en-US" sz="2000" dirty="0">
                <a:solidFill>
                  <a:srgbClr val="0000FF"/>
                </a:solidFill>
              </a:endParaRPr>
            </a:p>
          </p:txBody>
        </p:sp>
        <p:sp>
          <p:nvSpPr>
            <p:cNvPr id="543" name="TextBox 542">
              <a:extLst>
                <a:ext uri="{FF2B5EF4-FFF2-40B4-BE49-F238E27FC236}">
                  <a16:creationId xmlns:a16="http://schemas.microsoft.com/office/drawing/2014/main" id="{B168751B-A687-D146-B2F2-E8BE2DC47C86}"/>
                </a:ext>
              </a:extLst>
            </p:cNvPr>
            <p:cNvSpPr txBox="1"/>
            <p:nvPr/>
          </p:nvSpPr>
          <p:spPr>
            <a:xfrm>
              <a:off x="1014834" y="5963701"/>
              <a:ext cx="576805" cy="297752"/>
            </a:xfrm>
            <a:prstGeom prst="rect">
              <a:avLst/>
            </a:prstGeom>
            <a:noFill/>
          </p:spPr>
          <p:txBody>
            <a:bodyPr wrap="square" rtlCol="0">
              <a:spAutoFit/>
            </a:bodyPr>
            <a:lstStyle/>
            <a:p>
              <a:r>
                <a:rPr lang="en-US" dirty="0">
                  <a:solidFill>
                    <a:srgbClr val="000099"/>
                  </a:solidFill>
                </a:rPr>
                <a:t>PDCP</a:t>
              </a:r>
              <a:endParaRPr lang="en-US" sz="2000" dirty="0">
                <a:solidFill>
                  <a:srgbClr val="000099"/>
                </a:solidFill>
              </a:endParaRPr>
            </a:p>
          </p:txBody>
        </p:sp>
        <p:sp>
          <p:nvSpPr>
            <p:cNvPr id="544" name="TextBox 543">
              <a:extLst>
                <a:ext uri="{FF2B5EF4-FFF2-40B4-BE49-F238E27FC236}">
                  <a16:creationId xmlns:a16="http://schemas.microsoft.com/office/drawing/2014/main" id="{CE391214-BA61-7440-9D7B-9D42CAA4613C}"/>
                </a:ext>
              </a:extLst>
            </p:cNvPr>
            <p:cNvSpPr txBox="1"/>
            <p:nvPr/>
          </p:nvSpPr>
          <p:spPr>
            <a:xfrm>
              <a:off x="2174516" y="5708035"/>
              <a:ext cx="352734" cy="421815"/>
            </a:xfrm>
            <a:prstGeom prst="rect">
              <a:avLst/>
            </a:prstGeom>
            <a:noFill/>
          </p:spPr>
          <p:txBody>
            <a:bodyPr wrap="square" rtlCol="0">
              <a:spAutoFit/>
            </a:bodyPr>
            <a:lstStyle/>
            <a:p>
              <a:r>
                <a:rPr lang="mr-IN" sz="2800" dirty="0">
                  <a:solidFill>
                    <a:srgbClr val="000099"/>
                  </a:solidFill>
                </a:rPr>
                <a:t>…</a:t>
              </a:r>
              <a:endParaRPr lang="en-US" sz="2800" dirty="0">
                <a:solidFill>
                  <a:srgbClr val="000099"/>
                </a:solidFill>
              </a:endParaRPr>
            </a:p>
          </p:txBody>
        </p:sp>
        <p:sp>
          <p:nvSpPr>
            <p:cNvPr id="545" name="TextBox 544">
              <a:extLst>
                <a:ext uri="{FF2B5EF4-FFF2-40B4-BE49-F238E27FC236}">
                  <a16:creationId xmlns:a16="http://schemas.microsoft.com/office/drawing/2014/main" id="{E68641D0-8F0C-8A4B-AAEC-7095E3CC39A2}"/>
                </a:ext>
              </a:extLst>
            </p:cNvPr>
            <p:cNvSpPr txBox="1"/>
            <p:nvPr/>
          </p:nvSpPr>
          <p:spPr>
            <a:xfrm>
              <a:off x="1050427" y="6388801"/>
              <a:ext cx="1818080" cy="322565"/>
            </a:xfrm>
            <a:prstGeom prst="rect">
              <a:avLst/>
            </a:prstGeom>
            <a:noFill/>
          </p:spPr>
          <p:txBody>
            <a:bodyPr wrap="square" rtlCol="0">
              <a:spAutoFit/>
            </a:bodyPr>
            <a:lstStyle/>
            <a:p>
              <a:r>
                <a:rPr lang="en-US" sz="2000" dirty="0">
                  <a:solidFill>
                    <a:srgbClr val="000099"/>
                  </a:solidFill>
                </a:rPr>
                <a:t>copper   radio   fiber</a:t>
              </a:r>
              <a:endParaRPr lang="en-US" sz="2400" dirty="0">
                <a:solidFill>
                  <a:srgbClr val="000099"/>
                </a:solidFill>
              </a:endParaRPr>
            </a:p>
          </p:txBody>
        </p:sp>
      </p:grpSp>
      <p:grpSp>
        <p:nvGrpSpPr>
          <p:cNvPr id="48" name="Group 47">
            <a:extLst>
              <a:ext uri="{FF2B5EF4-FFF2-40B4-BE49-F238E27FC236}">
                <a16:creationId xmlns:a16="http://schemas.microsoft.com/office/drawing/2014/main" id="{D1BD226E-A106-3E49-9255-FE126222ED3C}"/>
              </a:ext>
            </a:extLst>
          </p:cNvPr>
          <p:cNvGrpSpPr/>
          <p:nvPr/>
        </p:nvGrpSpPr>
        <p:grpSpPr>
          <a:xfrm>
            <a:off x="841747" y="2689811"/>
            <a:ext cx="3722144" cy="1938992"/>
            <a:chOff x="814038" y="2315737"/>
            <a:chExt cx="3722144" cy="1938992"/>
          </a:xfrm>
        </p:grpSpPr>
        <p:sp>
          <p:nvSpPr>
            <p:cNvPr id="623" name="TextBox 622">
              <a:extLst>
                <a:ext uri="{FF2B5EF4-FFF2-40B4-BE49-F238E27FC236}">
                  <a16:creationId xmlns:a16="http://schemas.microsoft.com/office/drawing/2014/main" id="{44104EE4-4A90-5E4A-B2A0-A1BD8BF943E4}"/>
                </a:ext>
              </a:extLst>
            </p:cNvPr>
            <p:cNvSpPr txBox="1"/>
            <p:nvPr/>
          </p:nvSpPr>
          <p:spPr>
            <a:xfrm>
              <a:off x="814038" y="2315737"/>
              <a:ext cx="3300761" cy="1938992"/>
            </a:xfrm>
            <a:prstGeom prst="rect">
              <a:avLst/>
            </a:prstGeom>
            <a:noFill/>
          </p:spPr>
          <p:txBody>
            <a:bodyPr wrap="square" rtlCol="0">
              <a:spAutoFit/>
            </a:bodyPr>
            <a:lstStyle/>
            <a:p>
              <a:r>
                <a:rPr lang="en-US" sz="2400" dirty="0">
                  <a:solidFill>
                    <a:srgbClr val="C00000"/>
                  </a:solidFill>
                </a:rPr>
                <a:t>Internet’s middle age “love handles”? </a:t>
              </a:r>
            </a:p>
            <a:p>
              <a:pPr marL="342900" indent="-342900">
                <a:buClr>
                  <a:srgbClr val="0000A8"/>
                </a:buClr>
                <a:buSzPct val="70000"/>
                <a:buFont typeface="Wingdings" panose="05000000000000000000" pitchFamily="2" charset="2"/>
                <a:buChar char="v"/>
              </a:pPr>
              <a:r>
                <a:rPr lang="en-US" sz="2400" dirty="0">
                  <a:solidFill>
                    <a:srgbClr val="000099"/>
                  </a:solidFill>
                </a:rPr>
                <a:t>middleboxes, operating inside the network</a:t>
              </a:r>
            </a:p>
          </p:txBody>
        </p:sp>
        <p:cxnSp>
          <p:nvCxnSpPr>
            <p:cNvPr id="12" name="Straight Connector 11">
              <a:extLst>
                <a:ext uri="{FF2B5EF4-FFF2-40B4-BE49-F238E27FC236}">
                  <a16:creationId xmlns:a16="http://schemas.microsoft.com/office/drawing/2014/main" id="{998282D7-C09C-8C4D-B993-73C11EA17479}"/>
                </a:ext>
              </a:extLst>
            </p:cNvPr>
            <p:cNvCxnSpPr/>
            <p:nvPr/>
          </p:nvCxnSpPr>
          <p:spPr>
            <a:xfrm>
              <a:off x="3119977" y="3283528"/>
              <a:ext cx="1416205"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A080BF89-711D-724F-AFB6-ECB6A25AFBFA}"/>
              </a:ext>
            </a:extLst>
          </p:cNvPr>
          <p:cNvSpPr/>
          <p:nvPr/>
        </p:nvSpPr>
        <p:spPr>
          <a:xfrm>
            <a:off x="5165725" y="3255382"/>
            <a:ext cx="1473200"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6DF106B-12CE-0C45-884E-A161B018E6F4}"/>
              </a:ext>
            </a:extLst>
          </p:cNvPr>
          <p:cNvSpPr/>
          <p:nvPr/>
        </p:nvSpPr>
        <p:spPr>
          <a:xfrm>
            <a:off x="5149849" y="3890382"/>
            <a:ext cx="1501775" cy="105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50397F3C-6DF9-D24B-B71C-9BFEEE0FFF39}"/>
              </a:ext>
            </a:extLst>
          </p:cNvPr>
          <p:cNvSpPr/>
          <p:nvPr/>
        </p:nvSpPr>
        <p:spPr>
          <a:xfrm flipH="1">
            <a:off x="6637380" y="3217837"/>
            <a:ext cx="369715" cy="828053"/>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4102"/>
              <a:gd name="connsiteX1" fmla="*/ 339976 w 366191"/>
              <a:gd name="connsiteY1" fmla="*/ 136770 h 794102"/>
              <a:gd name="connsiteX2" fmla="*/ 5 w 366191"/>
              <a:gd name="connsiteY2" fmla="*/ 402492 h 794102"/>
              <a:gd name="connsiteX3" fmla="*/ 324346 w 366191"/>
              <a:gd name="connsiteY3" fmla="*/ 668217 h 794102"/>
              <a:gd name="connsiteX4" fmla="*/ 314575 w 366191"/>
              <a:gd name="connsiteY4" fmla="*/ 794102 h 794102"/>
              <a:gd name="connsiteX0" fmla="*/ 344127 w 369715"/>
              <a:gd name="connsiteY0" fmla="*/ 0 h 800239"/>
              <a:gd name="connsiteX1" fmla="*/ 339976 w 369715"/>
              <a:gd name="connsiteY1" fmla="*/ 142907 h 800239"/>
              <a:gd name="connsiteX2" fmla="*/ 5 w 369715"/>
              <a:gd name="connsiteY2" fmla="*/ 408629 h 800239"/>
              <a:gd name="connsiteX3" fmla="*/ 324346 w 369715"/>
              <a:gd name="connsiteY3" fmla="*/ 674354 h 800239"/>
              <a:gd name="connsiteX4" fmla="*/ 314575 w 369715"/>
              <a:gd name="connsiteY4" fmla="*/ 800239 h 800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5" h="800239">
                <a:moveTo>
                  <a:pt x="344127" y="0"/>
                </a:moveTo>
                <a:cubicBezTo>
                  <a:pt x="336312" y="14328"/>
                  <a:pt x="408361" y="83641"/>
                  <a:pt x="339976" y="142907"/>
                </a:cubicBezTo>
                <a:cubicBezTo>
                  <a:pt x="271591" y="202174"/>
                  <a:pt x="-1297" y="210639"/>
                  <a:pt x="5" y="408629"/>
                </a:cubicBezTo>
                <a:cubicBezTo>
                  <a:pt x="1307" y="606619"/>
                  <a:pt x="257915" y="604667"/>
                  <a:pt x="324346" y="674354"/>
                </a:cubicBezTo>
                <a:cubicBezTo>
                  <a:pt x="390777" y="744041"/>
                  <a:pt x="308714" y="782003"/>
                  <a:pt x="314575" y="800239"/>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E438027A-AA45-614F-A5B1-3E85160CAF01}"/>
              </a:ext>
            </a:extLst>
          </p:cNvPr>
          <p:cNvSpPr/>
          <p:nvPr/>
        </p:nvSpPr>
        <p:spPr>
          <a:xfrm>
            <a:off x="4783916" y="3219154"/>
            <a:ext cx="366191" cy="818528"/>
          </a:xfrm>
          <a:custGeom>
            <a:avLst/>
            <a:gdLst>
              <a:gd name="connsiteX0" fmla="*/ 11723 w 11723"/>
              <a:gd name="connsiteY0" fmla="*/ 0 h 773723"/>
              <a:gd name="connsiteX1" fmla="*/ 0 w 11723"/>
              <a:gd name="connsiteY1" fmla="*/ 773723 h 773723"/>
              <a:gd name="connsiteX0" fmla="*/ 11723 w 11723"/>
              <a:gd name="connsiteY0" fmla="*/ 0 h 773723"/>
              <a:gd name="connsiteX1" fmla="*/ 0 w 11723"/>
              <a:gd name="connsiteY1" fmla="*/ 390769 h 773723"/>
              <a:gd name="connsiteX2" fmla="*/ 0 w 11723"/>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511908 w 511908"/>
              <a:gd name="connsiteY0" fmla="*/ 0 h 773723"/>
              <a:gd name="connsiteX1" fmla="*/ 0 w 511908"/>
              <a:gd name="connsiteY1" fmla="*/ 398584 h 773723"/>
              <a:gd name="connsiteX2" fmla="*/ 500185 w 511908"/>
              <a:gd name="connsiteY2" fmla="*/ 773723 h 773723"/>
              <a:gd name="connsiteX0" fmla="*/ 410308 w 410308"/>
              <a:gd name="connsiteY0" fmla="*/ 0 h 773723"/>
              <a:gd name="connsiteX1" fmla="*/ 0 w 410308"/>
              <a:gd name="connsiteY1" fmla="*/ 355599 h 773723"/>
              <a:gd name="connsiteX2" fmla="*/ 398585 w 410308"/>
              <a:gd name="connsiteY2" fmla="*/ 773723 h 773723"/>
              <a:gd name="connsiteX0" fmla="*/ 411351 w 411351"/>
              <a:gd name="connsiteY0" fmla="*/ 0 h 773723"/>
              <a:gd name="connsiteX1" fmla="*/ 1043 w 411351"/>
              <a:gd name="connsiteY1" fmla="*/ 355599 h 773723"/>
              <a:gd name="connsiteX2" fmla="*/ 399628 w 411351"/>
              <a:gd name="connsiteY2" fmla="*/ 773723 h 773723"/>
              <a:gd name="connsiteX0" fmla="*/ 410419 w 410419"/>
              <a:gd name="connsiteY0" fmla="*/ 0 h 773723"/>
              <a:gd name="connsiteX1" fmla="*/ 111 w 410419"/>
              <a:gd name="connsiteY1" fmla="*/ 355599 h 773723"/>
              <a:gd name="connsiteX2" fmla="*/ 398696 w 41041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121 w 410429"/>
              <a:gd name="connsiteY1" fmla="*/ 355599 h 773723"/>
              <a:gd name="connsiteX2" fmla="*/ 398706 w 410429"/>
              <a:gd name="connsiteY2" fmla="*/ 773723 h 773723"/>
              <a:gd name="connsiteX0" fmla="*/ 410429 w 410429"/>
              <a:gd name="connsiteY0" fmla="*/ 0 h 773723"/>
              <a:gd name="connsiteX1" fmla="*/ 363538 w 410429"/>
              <a:gd name="connsiteY1" fmla="*/ 85969 h 773723"/>
              <a:gd name="connsiteX2" fmla="*/ 121 w 410429"/>
              <a:gd name="connsiteY2" fmla="*/ 355599 h 773723"/>
              <a:gd name="connsiteX3" fmla="*/ 398706 w 410429"/>
              <a:gd name="connsiteY3" fmla="*/ 773723 h 773723"/>
              <a:gd name="connsiteX0" fmla="*/ 410308 w 430362"/>
              <a:gd name="connsiteY0" fmla="*/ 0 h 773723"/>
              <a:gd name="connsiteX1" fmla="*/ 398586 w 430362"/>
              <a:gd name="connsiteY1" fmla="*/ 113323 h 773723"/>
              <a:gd name="connsiteX2" fmla="*/ 0 w 430362"/>
              <a:gd name="connsiteY2" fmla="*/ 355599 h 773723"/>
              <a:gd name="connsiteX3" fmla="*/ 398585 w 430362"/>
              <a:gd name="connsiteY3" fmla="*/ 773723 h 773723"/>
              <a:gd name="connsiteX0" fmla="*/ 386862 w 424801"/>
              <a:gd name="connsiteY0" fmla="*/ 0 h 797170"/>
              <a:gd name="connsiteX1" fmla="*/ 398586 w 424801"/>
              <a:gd name="connsiteY1" fmla="*/ 136770 h 797170"/>
              <a:gd name="connsiteX2" fmla="*/ 0 w 424801"/>
              <a:gd name="connsiteY2" fmla="*/ 379046 h 797170"/>
              <a:gd name="connsiteX3" fmla="*/ 398585 w 424801"/>
              <a:gd name="connsiteY3" fmla="*/ 797170 h 797170"/>
              <a:gd name="connsiteX0" fmla="*/ 386945 w 424884"/>
              <a:gd name="connsiteY0" fmla="*/ 0 h 797170"/>
              <a:gd name="connsiteX1" fmla="*/ 398669 w 424884"/>
              <a:gd name="connsiteY1" fmla="*/ 136770 h 797170"/>
              <a:gd name="connsiteX2" fmla="*/ 83 w 424884"/>
              <a:gd name="connsiteY2" fmla="*/ 379046 h 797170"/>
              <a:gd name="connsiteX3" fmla="*/ 363500 w 424884"/>
              <a:gd name="connsiteY3" fmla="*/ 687755 h 797170"/>
              <a:gd name="connsiteX4" fmla="*/ 398668 w 424884"/>
              <a:gd name="connsiteY4" fmla="*/ 797170 h 797170"/>
              <a:gd name="connsiteX0" fmla="*/ 386878 w 424817"/>
              <a:gd name="connsiteY0" fmla="*/ 0 h 797170"/>
              <a:gd name="connsiteX1" fmla="*/ 398602 w 424817"/>
              <a:gd name="connsiteY1" fmla="*/ 136770 h 797170"/>
              <a:gd name="connsiteX2" fmla="*/ 16 w 424817"/>
              <a:gd name="connsiteY2" fmla="*/ 379046 h 797170"/>
              <a:gd name="connsiteX3" fmla="*/ 382972 w 424817"/>
              <a:gd name="connsiteY3" fmla="*/ 668217 h 797170"/>
              <a:gd name="connsiteX4" fmla="*/ 398601 w 424817"/>
              <a:gd name="connsiteY4" fmla="*/ 797170 h 797170"/>
              <a:gd name="connsiteX0" fmla="*/ 328267 w 366206"/>
              <a:gd name="connsiteY0" fmla="*/ 0 h 797170"/>
              <a:gd name="connsiteX1" fmla="*/ 339991 w 366206"/>
              <a:gd name="connsiteY1" fmla="*/ 136770 h 797170"/>
              <a:gd name="connsiteX2" fmla="*/ 20 w 366206"/>
              <a:gd name="connsiteY2" fmla="*/ 402492 h 797170"/>
              <a:gd name="connsiteX3" fmla="*/ 324361 w 366206"/>
              <a:gd name="connsiteY3" fmla="*/ 668217 h 797170"/>
              <a:gd name="connsiteX4" fmla="*/ 339990 w 366206"/>
              <a:gd name="connsiteY4" fmla="*/ 797170 h 797170"/>
              <a:gd name="connsiteX0" fmla="*/ 328252 w 366191"/>
              <a:gd name="connsiteY0" fmla="*/ 0 h 797170"/>
              <a:gd name="connsiteX1" fmla="*/ 339976 w 366191"/>
              <a:gd name="connsiteY1" fmla="*/ 136770 h 797170"/>
              <a:gd name="connsiteX2" fmla="*/ 5 w 366191"/>
              <a:gd name="connsiteY2" fmla="*/ 402492 h 797170"/>
              <a:gd name="connsiteX3" fmla="*/ 324346 w 366191"/>
              <a:gd name="connsiteY3" fmla="*/ 668217 h 797170"/>
              <a:gd name="connsiteX4" fmla="*/ 339975 w 366191"/>
              <a:gd name="connsiteY4" fmla="*/ 797170 h 797170"/>
              <a:gd name="connsiteX0" fmla="*/ 328252 w 366191"/>
              <a:gd name="connsiteY0" fmla="*/ 0 h 791033"/>
              <a:gd name="connsiteX1" fmla="*/ 339976 w 366191"/>
              <a:gd name="connsiteY1" fmla="*/ 136770 h 791033"/>
              <a:gd name="connsiteX2" fmla="*/ 5 w 366191"/>
              <a:gd name="connsiteY2" fmla="*/ 402492 h 791033"/>
              <a:gd name="connsiteX3" fmla="*/ 324346 w 366191"/>
              <a:gd name="connsiteY3" fmla="*/ 668217 h 791033"/>
              <a:gd name="connsiteX4" fmla="*/ 317750 w 366191"/>
              <a:gd name="connsiteY4" fmla="*/ 791033 h 791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191" h="791033">
                <a:moveTo>
                  <a:pt x="328252" y="0"/>
                </a:moveTo>
                <a:cubicBezTo>
                  <a:pt x="320437" y="14328"/>
                  <a:pt x="408361" y="77504"/>
                  <a:pt x="339976" y="136770"/>
                </a:cubicBezTo>
                <a:cubicBezTo>
                  <a:pt x="271591" y="196037"/>
                  <a:pt x="-1297" y="204502"/>
                  <a:pt x="5" y="402492"/>
                </a:cubicBezTo>
                <a:cubicBezTo>
                  <a:pt x="1307" y="600482"/>
                  <a:pt x="257915" y="598530"/>
                  <a:pt x="324346" y="668217"/>
                </a:cubicBezTo>
                <a:cubicBezTo>
                  <a:pt x="390777" y="737904"/>
                  <a:pt x="311889" y="772797"/>
                  <a:pt x="317750" y="791033"/>
                </a:cubicBezTo>
              </a:path>
            </a:pathLst>
          </a:custGeom>
          <a:noFill/>
          <a:ln w="34925">
            <a:solidFill>
              <a:srgbClr val="010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0C0A084-13AC-2A46-A0B6-01022C6CA53E}"/>
              </a:ext>
            </a:extLst>
          </p:cNvPr>
          <p:cNvSpPr/>
          <p:nvPr/>
        </p:nvSpPr>
        <p:spPr>
          <a:xfrm>
            <a:off x="6229349" y="3311525"/>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8931938-0846-1040-A356-FF6D9A0F0FCA}"/>
              </a:ext>
            </a:extLst>
          </p:cNvPr>
          <p:cNvSpPr/>
          <p:nvPr/>
        </p:nvSpPr>
        <p:spPr>
          <a:xfrm>
            <a:off x="5191123" y="3310518"/>
            <a:ext cx="371475" cy="634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893A1113-0724-F941-88A0-46691E1907F6}"/>
              </a:ext>
            </a:extLst>
          </p:cNvPr>
          <p:cNvGrpSpPr/>
          <p:nvPr/>
        </p:nvGrpSpPr>
        <p:grpSpPr>
          <a:xfrm>
            <a:off x="4804400" y="3158838"/>
            <a:ext cx="2215824" cy="926583"/>
            <a:chOff x="4804400" y="3158838"/>
            <a:chExt cx="2215824" cy="926583"/>
          </a:xfrm>
        </p:grpSpPr>
        <p:sp>
          <p:nvSpPr>
            <p:cNvPr id="7" name="TextBox 6">
              <a:extLst>
                <a:ext uri="{FF2B5EF4-FFF2-40B4-BE49-F238E27FC236}">
                  <a16:creationId xmlns:a16="http://schemas.microsoft.com/office/drawing/2014/main" id="{B06F7433-1CA5-0043-8769-8EC5DD1640BC}"/>
                </a:ext>
              </a:extLst>
            </p:cNvPr>
            <p:cNvSpPr txBox="1"/>
            <p:nvPr/>
          </p:nvSpPr>
          <p:spPr>
            <a:xfrm rot="20360941">
              <a:off x="4804400" y="3366655"/>
              <a:ext cx="777392" cy="461665"/>
            </a:xfrm>
            <a:prstGeom prst="rect">
              <a:avLst/>
            </a:prstGeom>
            <a:noFill/>
          </p:spPr>
          <p:txBody>
            <a:bodyPr wrap="none" rtlCol="0">
              <a:spAutoFit/>
            </a:bodyPr>
            <a:lstStyle/>
            <a:p>
              <a:r>
                <a:rPr lang="en-US" sz="2400" dirty="0">
                  <a:solidFill>
                    <a:srgbClr val="000099"/>
                  </a:solidFill>
                </a:rPr>
                <a:t>NAT</a:t>
              </a:r>
              <a:endParaRPr lang="en-US" dirty="0">
                <a:solidFill>
                  <a:srgbClr val="000099"/>
                </a:solidFill>
              </a:endParaRPr>
            </a:p>
          </p:txBody>
        </p:sp>
        <p:sp>
          <p:nvSpPr>
            <p:cNvPr id="60" name="TextBox 59">
              <a:extLst>
                <a:ext uri="{FF2B5EF4-FFF2-40B4-BE49-F238E27FC236}">
                  <a16:creationId xmlns:a16="http://schemas.microsoft.com/office/drawing/2014/main" id="{43E69EF4-A612-6246-A5CD-E7D69FA9004A}"/>
                </a:ext>
              </a:extLst>
            </p:cNvPr>
            <p:cNvSpPr txBox="1"/>
            <p:nvPr/>
          </p:nvSpPr>
          <p:spPr>
            <a:xfrm rot="2147458">
              <a:off x="6220005" y="3366656"/>
              <a:ext cx="800219" cy="461665"/>
            </a:xfrm>
            <a:prstGeom prst="rect">
              <a:avLst/>
            </a:prstGeom>
            <a:noFill/>
          </p:spPr>
          <p:txBody>
            <a:bodyPr wrap="none" rtlCol="0">
              <a:spAutoFit/>
            </a:bodyPr>
            <a:lstStyle/>
            <a:p>
              <a:r>
                <a:rPr lang="en-US" sz="2400" dirty="0">
                  <a:solidFill>
                    <a:srgbClr val="000099"/>
                  </a:solidFill>
                </a:rPr>
                <a:t>NFV</a:t>
              </a:r>
              <a:endParaRPr lang="en-US" dirty="0">
                <a:solidFill>
                  <a:srgbClr val="000099"/>
                </a:solidFill>
              </a:endParaRPr>
            </a:p>
          </p:txBody>
        </p:sp>
        <p:sp>
          <p:nvSpPr>
            <p:cNvPr id="61" name="TextBox 60">
              <a:extLst>
                <a:ext uri="{FF2B5EF4-FFF2-40B4-BE49-F238E27FC236}">
                  <a16:creationId xmlns:a16="http://schemas.microsoft.com/office/drawing/2014/main" id="{E1DEAF41-F52D-3C48-863F-69E493CC4B95}"/>
                </a:ext>
              </a:extLst>
            </p:cNvPr>
            <p:cNvSpPr txBox="1"/>
            <p:nvPr/>
          </p:nvSpPr>
          <p:spPr>
            <a:xfrm>
              <a:off x="5369952" y="3685311"/>
              <a:ext cx="1199367" cy="400110"/>
            </a:xfrm>
            <a:prstGeom prst="rect">
              <a:avLst/>
            </a:prstGeom>
            <a:noFill/>
          </p:spPr>
          <p:txBody>
            <a:bodyPr wrap="none" rtlCol="0">
              <a:spAutoFit/>
            </a:bodyPr>
            <a:lstStyle/>
            <a:p>
              <a:r>
                <a:rPr lang="en-US" sz="2000" dirty="0">
                  <a:solidFill>
                    <a:srgbClr val="000099"/>
                  </a:solidFill>
                </a:rPr>
                <a:t>Firewalls</a:t>
              </a:r>
              <a:endParaRPr lang="en-US" dirty="0">
                <a:solidFill>
                  <a:srgbClr val="000099"/>
                </a:solidFill>
              </a:endParaRPr>
            </a:p>
          </p:txBody>
        </p:sp>
        <p:sp>
          <p:nvSpPr>
            <p:cNvPr id="62" name="TextBox 61">
              <a:extLst>
                <a:ext uri="{FF2B5EF4-FFF2-40B4-BE49-F238E27FC236}">
                  <a16:creationId xmlns:a16="http://schemas.microsoft.com/office/drawing/2014/main" id="{8B68C2C0-31FD-8146-A03C-C3F53431D4EB}"/>
                </a:ext>
              </a:extLst>
            </p:cNvPr>
            <p:cNvSpPr txBox="1"/>
            <p:nvPr/>
          </p:nvSpPr>
          <p:spPr>
            <a:xfrm>
              <a:off x="5375920" y="3158838"/>
              <a:ext cx="1069524" cy="400110"/>
            </a:xfrm>
            <a:prstGeom prst="rect">
              <a:avLst/>
            </a:prstGeom>
            <a:noFill/>
          </p:spPr>
          <p:txBody>
            <a:bodyPr wrap="none" rtlCol="0">
              <a:spAutoFit/>
            </a:bodyPr>
            <a:lstStyle/>
            <a:p>
              <a:r>
                <a:rPr lang="en-US" sz="2000" dirty="0">
                  <a:solidFill>
                    <a:srgbClr val="000099"/>
                  </a:solidFill>
                </a:rPr>
                <a:t>caching</a:t>
              </a:r>
              <a:endParaRPr lang="en-US" dirty="0">
                <a:solidFill>
                  <a:srgbClr val="000099"/>
                </a:solidFill>
              </a:endParaRPr>
            </a:p>
          </p:txBody>
        </p:sp>
      </p:grpSp>
      <p:sp>
        <p:nvSpPr>
          <p:cNvPr id="59" name="Rectangle 7">
            <a:extLst>
              <a:ext uri="{FF2B5EF4-FFF2-40B4-BE49-F238E27FC236}">
                <a16:creationId xmlns:a16="http://schemas.microsoft.com/office/drawing/2014/main" id="{3A4D3C74-0600-45B9-A51C-1285ADC14B5F}"/>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27708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479376" y="291471"/>
            <a:ext cx="11233248" cy="894622"/>
          </a:xfrm>
        </p:spPr>
        <p:txBody>
          <a:bodyPr>
            <a:noAutofit/>
          </a:bodyPr>
          <a:lstStyle/>
          <a:p>
            <a:r>
              <a:rPr lang="en-US" sz="4000" dirty="0"/>
              <a:t>Architectural Principles of the Internet</a:t>
            </a:r>
          </a:p>
        </p:txBody>
      </p:sp>
      <p:sp>
        <p:nvSpPr>
          <p:cNvPr id="2" name="TextBox 1">
            <a:extLst>
              <a:ext uri="{FF2B5EF4-FFF2-40B4-BE49-F238E27FC236}">
                <a16:creationId xmlns:a16="http://schemas.microsoft.com/office/drawing/2014/main" id="{740B46FF-167B-3B48-B828-2F0F97E3A461}"/>
              </a:ext>
            </a:extLst>
          </p:cNvPr>
          <p:cNvSpPr txBox="1"/>
          <p:nvPr/>
        </p:nvSpPr>
        <p:spPr>
          <a:xfrm>
            <a:off x="1096918" y="1698689"/>
            <a:ext cx="10513191" cy="840230"/>
          </a:xfrm>
          <a:prstGeom prst="rect">
            <a:avLst/>
          </a:prstGeom>
          <a:noFill/>
        </p:spPr>
        <p:txBody>
          <a:bodyPr wrap="square" rtlCol="0">
            <a:spAutoFit/>
          </a:bodyPr>
          <a:lstStyle/>
          <a:p>
            <a:pPr>
              <a:lnSpc>
                <a:spcPct val="90000"/>
              </a:lnSpc>
            </a:pPr>
            <a:r>
              <a:rPr lang="en-US" dirty="0">
                <a:solidFill>
                  <a:srgbClr val="000099"/>
                </a:solidFill>
              </a:rPr>
              <a:t>“Many members of the Internet community would argue that there is no architecture, but only a tradition, which was not written down for the first 25 years (or at least not by the IAB).  However, in very general terms, the community believes that</a:t>
            </a:r>
          </a:p>
        </p:txBody>
      </p:sp>
      <p:sp>
        <p:nvSpPr>
          <p:cNvPr id="3" name="Rectangle 2">
            <a:extLst>
              <a:ext uri="{FF2B5EF4-FFF2-40B4-BE49-F238E27FC236}">
                <a16:creationId xmlns:a16="http://schemas.microsoft.com/office/drawing/2014/main" id="{032C2BAD-4F93-A747-8003-3DA947BC5F34}"/>
              </a:ext>
            </a:extLst>
          </p:cNvPr>
          <p:cNvSpPr/>
          <p:nvPr/>
        </p:nvSpPr>
        <p:spPr>
          <a:xfrm>
            <a:off x="927654" y="1537252"/>
            <a:ext cx="10917982" cy="19956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9C27DD0-812A-F84F-9067-974A55D4AACD}"/>
              </a:ext>
            </a:extLst>
          </p:cNvPr>
          <p:cNvSpPr txBox="1"/>
          <p:nvPr/>
        </p:nvSpPr>
        <p:spPr>
          <a:xfrm>
            <a:off x="1351721" y="1285462"/>
            <a:ext cx="1425390" cy="400110"/>
          </a:xfrm>
          <a:prstGeom prst="rect">
            <a:avLst/>
          </a:prstGeom>
          <a:solidFill>
            <a:schemeClr val="bg1"/>
          </a:solidFill>
        </p:spPr>
        <p:txBody>
          <a:bodyPr wrap="none" rtlCol="0">
            <a:spAutoFit/>
          </a:bodyPr>
          <a:lstStyle/>
          <a:p>
            <a:r>
              <a:rPr lang="en-US" sz="2000" dirty="0">
                <a:solidFill>
                  <a:srgbClr val="000099"/>
                </a:solidFill>
              </a:rPr>
              <a:t>RFC  1958</a:t>
            </a:r>
          </a:p>
        </p:txBody>
      </p:sp>
      <p:sp>
        <p:nvSpPr>
          <p:cNvPr id="8" name="TextBox 7">
            <a:extLst>
              <a:ext uri="{FF2B5EF4-FFF2-40B4-BE49-F238E27FC236}">
                <a16:creationId xmlns:a16="http://schemas.microsoft.com/office/drawing/2014/main" id="{EC054055-9C3C-EC4B-A4E1-9FB3F58F1A4B}"/>
              </a:ext>
            </a:extLst>
          </p:cNvPr>
          <p:cNvSpPr txBox="1"/>
          <p:nvPr/>
        </p:nvSpPr>
        <p:spPr>
          <a:xfrm>
            <a:off x="1199456" y="2204864"/>
            <a:ext cx="10513191" cy="1089529"/>
          </a:xfrm>
          <a:prstGeom prst="rect">
            <a:avLst/>
          </a:prstGeom>
          <a:noFill/>
        </p:spPr>
        <p:txBody>
          <a:bodyPr wrap="square" rtlCol="0">
            <a:spAutoFit/>
          </a:bodyPr>
          <a:lstStyle/>
          <a:p>
            <a:pPr>
              <a:lnSpc>
                <a:spcPct val="90000"/>
              </a:lnSpc>
            </a:pPr>
            <a:r>
              <a:rPr lang="en-US" sz="2400" dirty="0">
                <a:solidFill>
                  <a:srgbClr val="000099"/>
                </a:solidFill>
              </a:rPr>
              <a:t>                                                            the goal is connectivity, the tool is the Internet Protocol, and the intelligence is end to end rather than hidden in the network.”</a:t>
            </a:r>
          </a:p>
        </p:txBody>
      </p:sp>
      <p:sp>
        <p:nvSpPr>
          <p:cNvPr id="7" name="TextBox 6">
            <a:extLst>
              <a:ext uri="{FF2B5EF4-FFF2-40B4-BE49-F238E27FC236}">
                <a16:creationId xmlns:a16="http://schemas.microsoft.com/office/drawing/2014/main" id="{ADDAB9EC-7AA2-8B48-A30E-1B64A4D5E42D}"/>
              </a:ext>
            </a:extLst>
          </p:cNvPr>
          <p:cNvSpPr txBox="1"/>
          <p:nvPr/>
        </p:nvSpPr>
        <p:spPr>
          <a:xfrm>
            <a:off x="1745672" y="4045527"/>
            <a:ext cx="7401385" cy="2154436"/>
          </a:xfrm>
          <a:prstGeom prst="rect">
            <a:avLst/>
          </a:prstGeom>
          <a:noFill/>
        </p:spPr>
        <p:txBody>
          <a:bodyPr wrap="none" rtlCol="0">
            <a:spAutoFit/>
          </a:bodyPr>
          <a:lstStyle/>
          <a:p>
            <a:pPr>
              <a:buClr>
                <a:srgbClr val="010F90"/>
              </a:buClr>
            </a:pPr>
            <a:r>
              <a:rPr lang="en-US" sz="3200" dirty="0">
                <a:solidFill>
                  <a:srgbClr val="000099"/>
                </a:solidFill>
                <a:latin typeface="Comic Sans MS" panose="030F0702030302020204" pitchFamily="66" charset="0"/>
              </a:rPr>
              <a:t>Three cornerstone beliefs:</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simple connectivity</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IP protocol: that narrow waist</a:t>
            </a:r>
          </a:p>
          <a:p>
            <a:pPr marL="457200" indent="-457200">
              <a:buClr>
                <a:srgbClr val="010F90"/>
              </a:buClr>
              <a:buSzPct val="70000"/>
              <a:buFont typeface="Wingdings" panose="05000000000000000000" pitchFamily="2" charset="2"/>
              <a:buChar char="v"/>
            </a:pPr>
            <a:r>
              <a:rPr lang="en-US" sz="2800" dirty="0">
                <a:solidFill>
                  <a:srgbClr val="000099"/>
                </a:solidFill>
                <a:latin typeface="Comic Sans MS" panose="030F0702030302020204" pitchFamily="66" charset="0"/>
              </a:rPr>
              <a:t>intelligence, complexity at network edge</a:t>
            </a:r>
          </a:p>
          <a:p>
            <a:endParaRPr lang="en-US" dirty="0">
              <a:solidFill>
                <a:srgbClr val="000099"/>
              </a:solidFill>
              <a:latin typeface="Comic Sans MS" panose="030F0702030302020204" pitchFamily="66" charset="0"/>
            </a:endParaRPr>
          </a:p>
        </p:txBody>
      </p:sp>
      <p:sp>
        <p:nvSpPr>
          <p:cNvPr id="9" name="Rectangle 7">
            <a:extLst>
              <a:ext uri="{FF2B5EF4-FFF2-40B4-BE49-F238E27FC236}">
                <a16:creationId xmlns:a16="http://schemas.microsoft.com/office/drawing/2014/main" id="{25329E3A-B687-454A-AFBE-4A2DB5918C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6136724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7" name="TextBox 6">
            <a:extLst>
              <a:ext uri="{FF2B5EF4-FFF2-40B4-BE49-F238E27FC236}">
                <a16:creationId xmlns:a16="http://schemas.microsoft.com/office/drawing/2014/main" id="{ADDAB9EC-7AA2-8B48-A30E-1B64A4D5E42D}"/>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grpSp>
        <p:nvGrpSpPr>
          <p:cNvPr id="8" name="Group 7">
            <a:extLst>
              <a:ext uri="{FF2B5EF4-FFF2-40B4-BE49-F238E27FC236}">
                <a16:creationId xmlns:a16="http://schemas.microsoft.com/office/drawing/2014/main" id="{41F2A7BD-7CE6-E54A-AE7B-B812BC4568C9}"/>
              </a:ext>
            </a:extLst>
          </p:cNvPr>
          <p:cNvGrpSpPr/>
          <p:nvPr/>
        </p:nvGrpSpPr>
        <p:grpSpPr>
          <a:xfrm>
            <a:off x="1874509" y="2628915"/>
            <a:ext cx="7991761" cy="1770965"/>
            <a:chOff x="1218293" y="1951181"/>
            <a:chExt cx="7991761" cy="1770965"/>
          </a:xfrm>
        </p:grpSpPr>
        <p:cxnSp>
          <p:nvCxnSpPr>
            <p:cNvPr id="9" name="Straight Arrow Connector 8">
              <a:extLst>
                <a:ext uri="{FF2B5EF4-FFF2-40B4-BE49-F238E27FC236}">
                  <a16:creationId xmlns:a16="http://schemas.microsoft.com/office/drawing/2014/main" id="{EADB0202-8B56-B645-A2CA-DBA022E885AE}"/>
                </a:ext>
              </a:extLst>
            </p:cNvPr>
            <p:cNvCxnSpPr>
              <a:cxnSpLocks/>
            </p:cNvCxnSpPr>
            <p:nvPr/>
          </p:nvCxnSpPr>
          <p:spPr>
            <a:xfrm>
              <a:off x="2053652" y="2320066"/>
              <a:ext cx="6316843" cy="0"/>
            </a:xfrm>
            <a:prstGeom prst="straightConnector1">
              <a:avLst/>
            </a:prstGeom>
            <a:ln w="412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5C0D747-17A5-5F4A-8486-3F3C4186288D}"/>
                </a:ext>
              </a:extLst>
            </p:cNvPr>
            <p:cNvSpPr txBox="1"/>
            <p:nvPr/>
          </p:nvSpPr>
          <p:spPr>
            <a:xfrm>
              <a:off x="3228340" y="1951181"/>
              <a:ext cx="425719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end-end implementation of reliable data transfer</a:t>
              </a:r>
            </a:p>
          </p:txBody>
        </p:sp>
        <p:grpSp>
          <p:nvGrpSpPr>
            <p:cNvPr id="12" name="Group 11">
              <a:extLst>
                <a:ext uri="{FF2B5EF4-FFF2-40B4-BE49-F238E27FC236}">
                  <a16:creationId xmlns:a16="http://schemas.microsoft.com/office/drawing/2014/main" id="{169C1F51-F193-1B44-8DE7-7371234312A5}"/>
                </a:ext>
              </a:extLst>
            </p:cNvPr>
            <p:cNvGrpSpPr/>
            <p:nvPr/>
          </p:nvGrpSpPr>
          <p:grpSpPr>
            <a:xfrm>
              <a:off x="1218293" y="2035635"/>
              <a:ext cx="1045784" cy="954793"/>
              <a:chOff x="1334466" y="2020644"/>
              <a:chExt cx="1045784" cy="954793"/>
            </a:xfrm>
          </p:grpSpPr>
          <p:sp>
            <p:nvSpPr>
              <p:cNvPr id="155" name="Freeform 917">
                <a:extLst>
                  <a:ext uri="{FF2B5EF4-FFF2-40B4-BE49-F238E27FC236}">
                    <a16:creationId xmlns:a16="http://schemas.microsoft.com/office/drawing/2014/main" id="{D1457BED-D4FD-4944-96F6-D3C30FA7EB02}"/>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56" name="Rectangle 228">
                <a:extLst>
                  <a:ext uri="{FF2B5EF4-FFF2-40B4-BE49-F238E27FC236}">
                    <a16:creationId xmlns:a16="http://schemas.microsoft.com/office/drawing/2014/main" id="{A59A5118-D4A3-054A-81BC-45EF74C72273}"/>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229">
                <a:extLst>
                  <a:ext uri="{FF2B5EF4-FFF2-40B4-BE49-F238E27FC236}">
                    <a16:creationId xmlns:a16="http://schemas.microsoft.com/office/drawing/2014/main" id="{20145FC0-6D92-1549-8EE6-141E72D0A5DB}"/>
                  </a:ext>
                </a:extLst>
              </p:cNvPr>
              <p:cNvSpPr>
                <a:spLocks noChangeArrowheads="1"/>
              </p:cNvSpPr>
              <p:nvPr/>
            </p:nvSpPr>
            <p:spPr bwMode="auto">
              <a:xfrm>
                <a:off x="1442562" y="2215173"/>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8" name="Text Box 230">
                <a:extLst>
                  <a:ext uri="{FF2B5EF4-FFF2-40B4-BE49-F238E27FC236}">
                    <a16:creationId xmlns:a16="http://schemas.microsoft.com/office/drawing/2014/main" id="{0FE44FAC-9B44-7644-A4F2-A728FEF6D479}"/>
                  </a:ext>
                </a:extLst>
              </p:cNvPr>
              <p:cNvSpPr txBox="1">
                <a:spLocks noChangeArrowheads="1"/>
              </p:cNvSpPr>
              <p:nvPr/>
            </p:nvSpPr>
            <p:spPr bwMode="auto">
              <a:xfrm>
                <a:off x="1334466" y="2020644"/>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9" name="Straight Connector 158">
                <a:extLst>
                  <a:ext uri="{FF2B5EF4-FFF2-40B4-BE49-F238E27FC236}">
                    <a16:creationId xmlns:a16="http://schemas.microsoft.com/office/drawing/2014/main" id="{A3B7D2D5-F293-2245-8D86-0AD8D28FAB1D}"/>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8A644D1-87F7-E545-9087-E10C3E379198}"/>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822398B-9208-0046-9BC4-7C936509F95B}"/>
                  </a:ext>
                </a:extLst>
              </p:cNvPr>
              <p:cNvCxnSpPr>
                <a:cxnSpLocks/>
              </p:cNvCxnSpPr>
              <p:nvPr/>
            </p:nvCxnSpPr>
            <p:spPr>
              <a:xfrm>
                <a:off x="1441177"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F8A5509-574C-1447-AE02-4314F8008F4E}"/>
                  </a:ext>
                </a:extLst>
              </p:cNvPr>
              <p:cNvCxnSpPr>
                <a:cxnSpLocks/>
              </p:cNvCxnSpPr>
              <p:nvPr/>
            </p:nvCxnSpPr>
            <p:spPr>
              <a:xfrm>
                <a:off x="1444564"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04E327D-AAAB-A440-8B0F-07203FCA231B}"/>
                </a:ext>
              </a:extLst>
            </p:cNvPr>
            <p:cNvGrpSpPr/>
            <p:nvPr/>
          </p:nvGrpSpPr>
          <p:grpSpPr>
            <a:xfrm>
              <a:off x="8189615" y="2033344"/>
              <a:ext cx="1020439" cy="962288"/>
              <a:chOff x="1031745" y="1247139"/>
              <a:chExt cx="1020439" cy="962288"/>
            </a:xfrm>
          </p:grpSpPr>
          <p:sp>
            <p:nvSpPr>
              <p:cNvPr id="147" name="Freeform 917">
                <a:extLst>
                  <a:ext uri="{FF2B5EF4-FFF2-40B4-BE49-F238E27FC236}">
                    <a16:creationId xmlns:a16="http://schemas.microsoft.com/office/drawing/2014/main" id="{7B94F7E7-BD78-7D4F-ACB7-052232AD773C}"/>
                  </a:ext>
                </a:extLst>
              </p:cNvPr>
              <p:cNvSpPr>
                <a:spLocks/>
              </p:cNvSpPr>
              <p:nvPr/>
            </p:nvSpPr>
            <p:spPr bwMode="auto">
              <a:xfrm>
                <a:off x="1031745" y="126645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8" name="Rectangle 228">
                <a:extLst>
                  <a:ext uri="{FF2B5EF4-FFF2-40B4-BE49-F238E27FC236}">
                    <a16:creationId xmlns:a16="http://schemas.microsoft.com/office/drawing/2014/main" id="{89ED2054-57CC-544A-9079-0E7AB54914AF}"/>
                  </a:ext>
                </a:extLst>
              </p:cNvPr>
              <p:cNvSpPr>
                <a:spLocks noChangeArrowheads="1"/>
              </p:cNvSpPr>
              <p:nvPr/>
            </p:nvSpPr>
            <p:spPr bwMode="auto">
              <a:xfrm>
                <a:off x="1338749" y="1286745"/>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49" name="Rectangle 229">
                <a:extLst>
                  <a:ext uri="{FF2B5EF4-FFF2-40B4-BE49-F238E27FC236}">
                    <a16:creationId xmlns:a16="http://schemas.microsoft.com/office/drawing/2014/main" id="{E8777D69-0D3C-5049-AD75-F1D2EA56DE08}"/>
                  </a:ext>
                </a:extLst>
              </p:cNvPr>
              <p:cNvSpPr>
                <a:spLocks noChangeArrowheads="1"/>
              </p:cNvSpPr>
              <p:nvPr/>
            </p:nvSpPr>
            <p:spPr bwMode="auto">
              <a:xfrm>
                <a:off x="1345892" y="1441668"/>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50" name="Text Box 230">
                <a:extLst>
                  <a:ext uri="{FF2B5EF4-FFF2-40B4-BE49-F238E27FC236}">
                    <a16:creationId xmlns:a16="http://schemas.microsoft.com/office/drawing/2014/main" id="{C1738BB4-AA24-7448-8986-85C1DF046796}"/>
                  </a:ext>
                </a:extLst>
              </p:cNvPr>
              <p:cNvSpPr txBox="1">
                <a:spLocks noChangeArrowheads="1"/>
              </p:cNvSpPr>
              <p:nvPr/>
            </p:nvSpPr>
            <p:spPr bwMode="auto">
              <a:xfrm>
                <a:off x="1237796" y="1247139"/>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151" name="Straight Connector 150">
                <a:extLst>
                  <a:ext uri="{FF2B5EF4-FFF2-40B4-BE49-F238E27FC236}">
                    <a16:creationId xmlns:a16="http://schemas.microsoft.com/office/drawing/2014/main" id="{F7BFFA73-FBB7-5347-ABC0-2F14F4239285}"/>
                  </a:ext>
                </a:extLst>
              </p:cNvPr>
              <p:cNvCxnSpPr>
                <a:cxnSpLocks/>
              </p:cNvCxnSpPr>
              <p:nvPr/>
            </p:nvCxnSpPr>
            <p:spPr>
              <a:xfrm>
                <a:off x="1337733" y="14427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30EF5AE-ED18-B547-B677-46B336A05C1C}"/>
                  </a:ext>
                </a:extLst>
              </p:cNvPr>
              <p:cNvCxnSpPr>
                <a:cxnSpLocks/>
              </p:cNvCxnSpPr>
              <p:nvPr/>
            </p:nvCxnSpPr>
            <p:spPr>
              <a:xfrm>
                <a:off x="1337877" y="1598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38BF24D-35EE-5B4B-A8F2-1A67A9101E9D}"/>
                  </a:ext>
                </a:extLst>
              </p:cNvPr>
              <p:cNvCxnSpPr>
                <a:cxnSpLocks/>
              </p:cNvCxnSpPr>
              <p:nvPr/>
            </p:nvCxnSpPr>
            <p:spPr>
              <a:xfrm>
                <a:off x="1344507" y="17475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E45DFC9-4E22-8E40-A16B-AFE0C8D8DD5D}"/>
                  </a:ext>
                </a:extLst>
              </p:cNvPr>
              <p:cNvCxnSpPr>
                <a:cxnSpLocks/>
              </p:cNvCxnSpPr>
              <p:nvPr/>
            </p:nvCxnSpPr>
            <p:spPr>
              <a:xfrm>
                <a:off x="1347894" y="1899921"/>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EE533FBB-8680-EB43-8595-99685B4D4D4F}"/>
                </a:ext>
              </a:extLst>
            </p:cNvPr>
            <p:cNvGrpSpPr/>
            <p:nvPr/>
          </p:nvGrpSpPr>
          <p:grpSpPr>
            <a:xfrm>
              <a:off x="1749876" y="2642212"/>
              <a:ext cx="7135940" cy="1079934"/>
              <a:chOff x="1749876" y="2642212"/>
              <a:chExt cx="7135940" cy="1079934"/>
            </a:xfrm>
          </p:grpSpPr>
          <p:sp>
            <p:nvSpPr>
              <p:cNvPr id="15" name="Freeform 427">
                <a:extLst>
                  <a:ext uri="{FF2B5EF4-FFF2-40B4-BE49-F238E27FC236}">
                    <a16:creationId xmlns:a16="http://schemas.microsoft.com/office/drawing/2014/main" id="{19FB409B-F055-6440-8D61-0E5E15471658}"/>
                  </a:ext>
                </a:extLst>
              </p:cNvPr>
              <p:cNvSpPr>
                <a:spLocks/>
              </p:cNvSpPr>
              <p:nvPr/>
            </p:nvSpPr>
            <p:spPr bwMode="auto">
              <a:xfrm flipV="1">
                <a:off x="7164592" y="304121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3DA74AF8-511B-CC47-80B3-5E3C5049140C}"/>
                  </a:ext>
                </a:extLst>
              </p:cNvPr>
              <p:cNvSpPr/>
              <p:nvPr/>
            </p:nvSpPr>
            <p:spPr>
              <a:xfrm>
                <a:off x="3602816" y="296353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 name="Rectangle 419">
                <a:extLst>
                  <a:ext uri="{FF2B5EF4-FFF2-40B4-BE49-F238E27FC236}">
                    <a16:creationId xmlns:a16="http://schemas.microsoft.com/office/drawing/2014/main" id="{0052FA57-C11E-684B-8BAC-4FF48D320CDA}"/>
                  </a:ext>
                </a:extLst>
              </p:cNvPr>
              <p:cNvSpPr>
                <a:spLocks noChangeArrowheads="1"/>
              </p:cNvSpPr>
              <p:nvPr/>
            </p:nvSpPr>
            <p:spPr bwMode="auto">
              <a:xfrm>
                <a:off x="1983600" y="290604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 name="AutoShape 420">
                <a:extLst>
                  <a:ext uri="{FF2B5EF4-FFF2-40B4-BE49-F238E27FC236}">
                    <a16:creationId xmlns:a16="http://schemas.microsoft.com/office/drawing/2014/main" id="{F5D6CCDD-6FCD-8443-A06C-0D9C1D7F7406}"/>
                  </a:ext>
                </a:extLst>
              </p:cNvPr>
              <p:cNvSpPr>
                <a:spLocks noChangeArrowheads="1"/>
              </p:cNvSpPr>
              <p:nvPr/>
            </p:nvSpPr>
            <p:spPr bwMode="auto">
              <a:xfrm>
                <a:off x="1749876" y="264221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9" name="Picture 778" descr="antenna_radiation_stylized">
                <a:extLst>
                  <a:ext uri="{FF2B5EF4-FFF2-40B4-BE49-F238E27FC236}">
                    <a16:creationId xmlns:a16="http://schemas.microsoft.com/office/drawing/2014/main" id="{A0D8B8AC-738D-6149-BBEF-7552F01F7B6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6484" y="317718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443">
                <a:extLst>
                  <a:ext uri="{FF2B5EF4-FFF2-40B4-BE49-F238E27FC236}">
                    <a16:creationId xmlns:a16="http://schemas.microsoft.com/office/drawing/2014/main" id="{CC9B7A1F-DACD-E64F-BC16-90A715F8BAEF}"/>
                  </a:ext>
                </a:extLst>
              </p:cNvPr>
              <p:cNvSpPr>
                <a:spLocks noChangeShapeType="1"/>
              </p:cNvSpPr>
              <p:nvPr/>
            </p:nvSpPr>
            <p:spPr bwMode="auto">
              <a:xfrm>
                <a:off x="2807672" y="321679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 name="Line 449">
                <a:extLst>
                  <a:ext uri="{FF2B5EF4-FFF2-40B4-BE49-F238E27FC236}">
                    <a16:creationId xmlns:a16="http://schemas.microsoft.com/office/drawing/2014/main" id="{F6BCEC48-A107-634C-8B81-1C1781BDB8C0}"/>
                  </a:ext>
                </a:extLst>
              </p:cNvPr>
              <p:cNvSpPr>
                <a:spLocks noChangeShapeType="1"/>
              </p:cNvSpPr>
              <p:nvPr/>
            </p:nvSpPr>
            <p:spPr bwMode="auto">
              <a:xfrm flipV="1">
                <a:off x="2417147" y="342792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2" name="Group 1139">
                <a:extLst>
                  <a:ext uri="{FF2B5EF4-FFF2-40B4-BE49-F238E27FC236}">
                    <a16:creationId xmlns:a16="http://schemas.microsoft.com/office/drawing/2014/main" id="{019FBFEB-5E93-B146-9C5B-B38139A4C70B}"/>
                  </a:ext>
                </a:extLst>
              </p:cNvPr>
              <p:cNvGrpSpPr>
                <a:grpSpLocks/>
              </p:cNvGrpSpPr>
              <p:nvPr/>
            </p:nvGrpSpPr>
            <p:grpSpPr bwMode="auto">
              <a:xfrm flipH="1">
                <a:off x="2536522" y="2920104"/>
                <a:ext cx="359261" cy="342045"/>
                <a:chOff x="2839" y="3501"/>
                <a:chExt cx="755" cy="803"/>
              </a:xfrm>
            </p:grpSpPr>
            <p:pic>
              <p:nvPicPr>
                <p:cNvPr id="145" name="Picture 1140" descr="desktop_computer_stylized_medium">
                  <a:extLst>
                    <a:ext uri="{FF2B5EF4-FFF2-40B4-BE49-F238E27FC236}">
                      <a16:creationId xmlns:a16="http://schemas.microsoft.com/office/drawing/2014/main" id="{1BA52F6D-0FA8-F94B-8648-85D9FD166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Freeform 1141">
                  <a:extLst>
                    <a:ext uri="{FF2B5EF4-FFF2-40B4-BE49-F238E27FC236}">
                      <a16:creationId xmlns:a16="http://schemas.microsoft.com/office/drawing/2014/main" id="{A7B9262D-BC40-734A-9984-D555C4D305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004EE3FA-BF50-B84D-9EA0-1F36FD520554}"/>
                  </a:ext>
                </a:extLst>
              </p:cNvPr>
              <p:cNvGrpSpPr/>
              <p:nvPr/>
            </p:nvGrpSpPr>
            <p:grpSpPr>
              <a:xfrm>
                <a:off x="2347961" y="2678385"/>
                <a:ext cx="347997" cy="396620"/>
                <a:chOff x="7797061" y="3296104"/>
                <a:chExt cx="347997" cy="396620"/>
              </a:xfrm>
            </p:grpSpPr>
            <p:pic>
              <p:nvPicPr>
                <p:cNvPr id="143" name="Picture 571" descr="fridge2.png">
                  <a:extLst>
                    <a:ext uri="{FF2B5EF4-FFF2-40B4-BE49-F238E27FC236}">
                      <a16:creationId xmlns:a16="http://schemas.microsoft.com/office/drawing/2014/main" id="{659A1988-6D4F-9D4D-B93C-C5F9EE27915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 name="Picture 1115" descr="antenna_stylized">
                  <a:extLst>
                    <a:ext uri="{FF2B5EF4-FFF2-40B4-BE49-F238E27FC236}">
                      <a16:creationId xmlns:a16="http://schemas.microsoft.com/office/drawing/2014/main" id="{156F252D-5E81-E140-BA67-D8D9A055F2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3">
                <a:extLst>
                  <a:ext uri="{FF2B5EF4-FFF2-40B4-BE49-F238E27FC236}">
                    <a16:creationId xmlns:a16="http://schemas.microsoft.com/office/drawing/2014/main" id="{78D9FB7E-9EFB-404A-90C2-59F464E156F7}"/>
                  </a:ext>
                </a:extLst>
              </p:cNvPr>
              <p:cNvGrpSpPr/>
              <p:nvPr/>
            </p:nvGrpSpPr>
            <p:grpSpPr>
              <a:xfrm>
                <a:off x="2594596" y="3318955"/>
                <a:ext cx="354986" cy="175668"/>
                <a:chOff x="7493876" y="2774731"/>
                <a:chExt cx="1481958" cy="894622"/>
              </a:xfrm>
            </p:grpSpPr>
            <p:sp>
              <p:nvSpPr>
                <p:cNvPr id="136" name="Freeform 135">
                  <a:extLst>
                    <a:ext uri="{FF2B5EF4-FFF2-40B4-BE49-F238E27FC236}">
                      <a16:creationId xmlns:a16="http://schemas.microsoft.com/office/drawing/2014/main" id="{F8797C9E-DB38-834C-ADA5-B73DE59F53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7" name="Oval 136">
                  <a:extLst>
                    <a:ext uri="{FF2B5EF4-FFF2-40B4-BE49-F238E27FC236}">
                      <a16:creationId xmlns:a16="http://schemas.microsoft.com/office/drawing/2014/main" id="{1CEB881F-4F52-604E-9BE2-3F8A1E8266C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8" name="Group 137">
                  <a:extLst>
                    <a:ext uri="{FF2B5EF4-FFF2-40B4-BE49-F238E27FC236}">
                      <a16:creationId xmlns:a16="http://schemas.microsoft.com/office/drawing/2014/main" id="{206B050F-A178-1F49-8359-0DF80782AADF}"/>
                    </a:ext>
                  </a:extLst>
                </p:cNvPr>
                <p:cNvGrpSpPr/>
                <p:nvPr/>
              </p:nvGrpSpPr>
              <p:grpSpPr>
                <a:xfrm>
                  <a:off x="7713663" y="2848339"/>
                  <a:ext cx="1042107" cy="425543"/>
                  <a:chOff x="7786941" y="2884917"/>
                  <a:chExt cx="897649" cy="353919"/>
                </a:xfrm>
              </p:grpSpPr>
              <p:sp>
                <p:nvSpPr>
                  <p:cNvPr id="139" name="Freeform 138">
                    <a:extLst>
                      <a:ext uri="{FF2B5EF4-FFF2-40B4-BE49-F238E27FC236}">
                        <a16:creationId xmlns:a16="http://schemas.microsoft.com/office/drawing/2014/main" id="{9539CEB6-6539-C94E-84A7-0080976BDF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0" name="Freeform 139">
                    <a:extLst>
                      <a:ext uri="{FF2B5EF4-FFF2-40B4-BE49-F238E27FC236}">
                        <a16:creationId xmlns:a16="http://schemas.microsoft.com/office/drawing/2014/main" id="{16C773C5-00C6-E14A-92F9-9FDA15AA86A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1" name="Freeform 140">
                    <a:extLst>
                      <a:ext uri="{FF2B5EF4-FFF2-40B4-BE49-F238E27FC236}">
                        <a16:creationId xmlns:a16="http://schemas.microsoft.com/office/drawing/2014/main" id="{A0DE5A6A-DEB1-3046-9247-4646738C47F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F16EB223-3B3A-9B4C-AB64-BBEC85A514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25" name="Picture 777" descr="access_point_stylized_small">
                <a:extLst>
                  <a:ext uri="{FF2B5EF4-FFF2-40B4-BE49-F238E27FC236}">
                    <a16:creationId xmlns:a16="http://schemas.microsoft.com/office/drawing/2014/main" id="{92690D78-ADB5-ED49-9368-C709CDF48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8408" y="321486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a:extLst>
                  <a:ext uri="{FF2B5EF4-FFF2-40B4-BE49-F238E27FC236}">
                    <a16:creationId xmlns:a16="http://schemas.microsoft.com/office/drawing/2014/main" id="{D26D3487-34D5-3647-B443-10E2F7AFB14D}"/>
                  </a:ext>
                </a:extLst>
              </p:cNvPr>
              <p:cNvCxnSpPr/>
              <p:nvPr/>
            </p:nvCxnSpPr>
            <p:spPr>
              <a:xfrm>
                <a:off x="2942945" y="342972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8A5A9C9-FA6D-1D49-8519-9AF375B2436F}"/>
                  </a:ext>
                </a:extLst>
              </p:cNvPr>
              <p:cNvGrpSpPr/>
              <p:nvPr/>
            </p:nvGrpSpPr>
            <p:grpSpPr>
              <a:xfrm>
                <a:off x="5931972" y="3301911"/>
                <a:ext cx="397110" cy="220011"/>
                <a:chOff x="7493876" y="2774731"/>
                <a:chExt cx="1481958" cy="894622"/>
              </a:xfrm>
            </p:grpSpPr>
            <p:sp>
              <p:nvSpPr>
                <p:cNvPr id="129" name="Freeform 128">
                  <a:extLst>
                    <a:ext uri="{FF2B5EF4-FFF2-40B4-BE49-F238E27FC236}">
                      <a16:creationId xmlns:a16="http://schemas.microsoft.com/office/drawing/2014/main" id="{CEA93A43-A931-B54B-89F8-9BCD42470D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30" name="Oval 129">
                  <a:extLst>
                    <a:ext uri="{FF2B5EF4-FFF2-40B4-BE49-F238E27FC236}">
                      <a16:creationId xmlns:a16="http://schemas.microsoft.com/office/drawing/2014/main" id="{2AF0DA41-1A92-2D4D-8096-401037ED01C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31" name="Group 130">
                  <a:extLst>
                    <a:ext uri="{FF2B5EF4-FFF2-40B4-BE49-F238E27FC236}">
                      <a16:creationId xmlns:a16="http://schemas.microsoft.com/office/drawing/2014/main" id="{9C083DD1-0E3A-E54C-81EE-3FF2E63BC2D7}"/>
                    </a:ext>
                  </a:extLst>
                </p:cNvPr>
                <p:cNvGrpSpPr/>
                <p:nvPr/>
              </p:nvGrpSpPr>
              <p:grpSpPr>
                <a:xfrm>
                  <a:off x="7713663" y="2848339"/>
                  <a:ext cx="1042107" cy="425543"/>
                  <a:chOff x="7786941" y="2884917"/>
                  <a:chExt cx="897649" cy="353919"/>
                </a:xfrm>
              </p:grpSpPr>
              <p:sp>
                <p:nvSpPr>
                  <p:cNvPr id="132" name="Freeform 131">
                    <a:extLst>
                      <a:ext uri="{FF2B5EF4-FFF2-40B4-BE49-F238E27FC236}">
                        <a16:creationId xmlns:a16="http://schemas.microsoft.com/office/drawing/2014/main" id="{1E730274-3C57-B044-AE5A-C41A89F0843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3" name="Freeform 132">
                    <a:extLst>
                      <a:ext uri="{FF2B5EF4-FFF2-40B4-BE49-F238E27FC236}">
                        <a16:creationId xmlns:a16="http://schemas.microsoft.com/office/drawing/2014/main" id="{81CFF6EC-E960-ED42-AB3A-F683EAB69A6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927B5FD-7DD5-8E4D-A71D-6BE71386BAF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740516DE-0443-AD42-B335-8B84FD4FFE4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sp>
            <p:nvSpPr>
              <p:cNvPr id="28" name="Line 431">
                <a:extLst>
                  <a:ext uri="{FF2B5EF4-FFF2-40B4-BE49-F238E27FC236}">
                    <a16:creationId xmlns:a16="http://schemas.microsoft.com/office/drawing/2014/main" id="{76DAB1AB-6432-D349-A817-B3C6774FA644}"/>
                  </a:ext>
                </a:extLst>
              </p:cNvPr>
              <p:cNvSpPr>
                <a:spLocks noChangeShapeType="1"/>
              </p:cNvSpPr>
              <p:nvPr/>
            </p:nvSpPr>
            <p:spPr bwMode="auto">
              <a:xfrm>
                <a:off x="8002192" y="316032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 name="Line 432">
                <a:extLst>
                  <a:ext uri="{FF2B5EF4-FFF2-40B4-BE49-F238E27FC236}">
                    <a16:creationId xmlns:a16="http://schemas.microsoft.com/office/drawing/2014/main" id="{507FDF4C-C2BC-CB4D-B6DF-F5D0948D8120}"/>
                  </a:ext>
                </a:extLst>
              </p:cNvPr>
              <p:cNvSpPr>
                <a:spLocks noChangeShapeType="1"/>
              </p:cNvSpPr>
              <p:nvPr/>
            </p:nvSpPr>
            <p:spPr bwMode="auto">
              <a:xfrm flipV="1">
                <a:off x="7419299" y="316032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30" name="Line 433">
                <a:extLst>
                  <a:ext uri="{FF2B5EF4-FFF2-40B4-BE49-F238E27FC236}">
                    <a16:creationId xmlns:a16="http://schemas.microsoft.com/office/drawing/2014/main" id="{3F8DFE38-015F-2F4C-A69C-AEFFD5D808D5}"/>
                  </a:ext>
                </a:extLst>
              </p:cNvPr>
              <p:cNvSpPr>
                <a:spLocks noChangeShapeType="1"/>
              </p:cNvSpPr>
              <p:nvPr/>
            </p:nvSpPr>
            <p:spPr bwMode="auto">
              <a:xfrm flipV="1">
                <a:off x="7390977" y="343068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1" name="Group 30">
                <a:extLst>
                  <a:ext uri="{FF2B5EF4-FFF2-40B4-BE49-F238E27FC236}">
                    <a16:creationId xmlns:a16="http://schemas.microsoft.com/office/drawing/2014/main" id="{0C5BF858-D2CE-B845-911A-B56769F1F50C}"/>
                  </a:ext>
                </a:extLst>
              </p:cNvPr>
              <p:cNvGrpSpPr/>
              <p:nvPr/>
            </p:nvGrpSpPr>
            <p:grpSpPr>
              <a:xfrm>
                <a:off x="4827559" y="3298669"/>
                <a:ext cx="397110" cy="220011"/>
                <a:chOff x="7493876" y="2774731"/>
                <a:chExt cx="1481958" cy="894622"/>
              </a:xfrm>
            </p:grpSpPr>
            <p:sp>
              <p:nvSpPr>
                <p:cNvPr id="122" name="Freeform 121">
                  <a:extLst>
                    <a:ext uri="{FF2B5EF4-FFF2-40B4-BE49-F238E27FC236}">
                      <a16:creationId xmlns:a16="http://schemas.microsoft.com/office/drawing/2014/main" id="{7CD508DB-FC0A-2C4D-9258-5B69EECA91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1B03E73A-D5EB-2249-B0E3-6B1CC610C03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F5B4C7C4-37A1-B94F-BECF-12790CDAE323}"/>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B358114E-C9BA-184B-B35F-8C90E3A3304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599004BF-F409-CC4A-8D90-3833CBA0E52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E890E35D-6A1B-C740-9470-F74947D3BF1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32AFE13-7313-5742-9FAD-CB088A3521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BF68B053-FD40-3C46-AB46-EF5CED568AE2}"/>
                  </a:ext>
                </a:extLst>
              </p:cNvPr>
              <p:cNvGrpSpPr/>
              <p:nvPr/>
            </p:nvGrpSpPr>
            <p:grpSpPr>
              <a:xfrm>
                <a:off x="3863224" y="3299318"/>
                <a:ext cx="397110" cy="220011"/>
                <a:chOff x="7493876" y="2774731"/>
                <a:chExt cx="1481958" cy="894622"/>
              </a:xfrm>
            </p:grpSpPr>
            <p:sp>
              <p:nvSpPr>
                <p:cNvPr id="115" name="Freeform 114">
                  <a:extLst>
                    <a:ext uri="{FF2B5EF4-FFF2-40B4-BE49-F238E27FC236}">
                      <a16:creationId xmlns:a16="http://schemas.microsoft.com/office/drawing/2014/main" id="{40512DAC-05F6-5745-A2AF-5051197DD74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9F896FF1-0C7D-FE46-B5C4-1BDC5EBCA14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53D539C3-67FF-0D4D-A343-6E4209B16996}"/>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12AC1B66-1F79-F440-A89F-1A79E41698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0D8112A1-22AC-2244-972A-AD7A931AFB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6D4CDD03-953A-2145-9DC2-5CD576A39D0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59F4622D-D06C-AA4C-A978-0A462698D30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3" name="Group 32">
                <a:extLst>
                  <a:ext uri="{FF2B5EF4-FFF2-40B4-BE49-F238E27FC236}">
                    <a16:creationId xmlns:a16="http://schemas.microsoft.com/office/drawing/2014/main" id="{5B82A748-EC3B-594B-A1F8-DA68A1E09452}"/>
                  </a:ext>
                </a:extLst>
              </p:cNvPr>
              <p:cNvGrpSpPr/>
              <p:nvPr/>
            </p:nvGrpSpPr>
            <p:grpSpPr>
              <a:xfrm>
                <a:off x="7232235" y="3290887"/>
                <a:ext cx="397110" cy="220011"/>
                <a:chOff x="7493876" y="2774731"/>
                <a:chExt cx="1481958" cy="894622"/>
              </a:xfrm>
            </p:grpSpPr>
            <p:sp>
              <p:nvSpPr>
                <p:cNvPr id="108" name="Freeform 107">
                  <a:extLst>
                    <a:ext uri="{FF2B5EF4-FFF2-40B4-BE49-F238E27FC236}">
                      <a16:creationId xmlns:a16="http://schemas.microsoft.com/office/drawing/2014/main" id="{371F7BA9-171A-1A4C-8638-768B28BF8E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2A713B3C-7C37-6A42-8DE6-116362573A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46E5F99D-642D-5B4A-BF0D-4A14D061C361}"/>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9DCE9716-99DB-8744-B5F5-C24C6288880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5E278274-2BEF-FA44-B6CE-AE0E654ADA3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A8F61CD8-5693-AC4D-9425-6CC61731D78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11BB3703-EC14-FD41-B650-E84E6F66F1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4" name="Group 33">
                <a:extLst>
                  <a:ext uri="{FF2B5EF4-FFF2-40B4-BE49-F238E27FC236}">
                    <a16:creationId xmlns:a16="http://schemas.microsoft.com/office/drawing/2014/main" id="{5E22E459-CD7D-D74C-95C3-C3D18203E060}"/>
                  </a:ext>
                </a:extLst>
              </p:cNvPr>
              <p:cNvGrpSpPr/>
              <p:nvPr/>
            </p:nvGrpSpPr>
            <p:grpSpPr>
              <a:xfrm>
                <a:off x="8279579" y="3291536"/>
                <a:ext cx="397110" cy="220011"/>
                <a:chOff x="7493876" y="2774731"/>
                <a:chExt cx="1481958" cy="894622"/>
              </a:xfrm>
            </p:grpSpPr>
            <p:sp>
              <p:nvSpPr>
                <p:cNvPr id="101" name="Freeform 100">
                  <a:extLst>
                    <a:ext uri="{FF2B5EF4-FFF2-40B4-BE49-F238E27FC236}">
                      <a16:creationId xmlns:a16="http://schemas.microsoft.com/office/drawing/2014/main" id="{C84B118A-5132-0949-860D-C15BA7C44DF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02" name="Oval 101">
                  <a:extLst>
                    <a:ext uri="{FF2B5EF4-FFF2-40B4-BE49-F238E27FC236}">
                      <a16:creationId xmlns:a16="http://schemas.microsoft.com/office/drawing/2014/main" id="{113048DF-2A10-6947-BC9D-5F23C1AD6A2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03" name="Group 102">
                  <a:extLst>
                    <a:ext uri="{FF2B5EF4-FFF2-40B4-BE49-F238E27FC236}">
                      <a16:creationId xmlns:a16="http://schemas.microsoft.com/office/drawing/2014/main" id="{466B33BE-752E-DF4D-AE74-3AFF645756B6}"/>
                    </a:ext>
                  </a:extLst>
                </p:cNvPr>
                <p:cNvGrpSpPr/>
                <p:nvPr/>
              </p:nvGrpSpPr>
              <p:grpSpPr>
                <a:xfrm>
                  <a:off x="7713663" y="2848339"/>
                  <a:ext cx="1042107" cy="425543"/>
                  <a:chOff x="7786941" y="2884917"/>
                  <a:chExt cx="897649" cy="353919"/>
                </a:xfrm>
              </p:grpSpPr>
              <p:sp>
                <p:nvSpPr>
                  <p:cNvPr id="104" name="Freeform 103">
                    <a:extLst>
                      <a:ext uri="{FF2B5EF4-FFF2-40B4-BE49-F238E27FC236}">
                        <a16:creationId xmlns:a16="http://schemas.microsoft.com/office/drawing/2014/main" id="{786F15A2-C598-2D48-BC24-0004B763174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4C9847CE-CA84-444A-B2B2-552C8D117E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417023A-8301-F543-9E16-6886CC539B5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7" name="Freeform 106">
                    <a:extLst>
                      <a:ext uri="{FF2B5EF4-FFF2-40B4-BE49-F238E27FC236}">
                        <a16:creationId xmlns:a16="http://schemas.microsoft.com/office/drawing/2014/main" id="{3F721044-CB85-4745-A4DD-9ACE20D26A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5" name="Group 34">
                <a:extLst>
                  <a:ext uri="{FF2B5EF4-FFF2-40B4-BE49-F238E27FC236}">
                    <a16:creationId xmlns:a16="http://schemas.microsoft.com/office/drawing/2014/main" id="{F9AA787C-48D1-434F-8563-7E9AB3CBFA55}"/>
                  </a:ext>
                </a:extLst>
              </p:cNvPr>
              <p:cNvGrpSpPr/>
              <p:nvPr/>
            </p:nvGrpSpPr>
            <p:grpSpPr>
              <a:xfrm>
                <a:off x="7821081" y="3120979"/>
                <a:ext cx="397110" cy="220011"/>
                <a:chOff x="7493876" y="2774731"/>
                <a:chExt cx="1481958" cy="894622"/>
              </a:xfrm>
            </p:grpSpPr>
            <p:sp>
              <p:nvSpPr>
                <p:cNvPr id="94" name="Freeform 93">
                  <a:extLst>
                    <a:ext uri="{FF2B5EF4-FFF2-40B4-BE49-F238E27FC236}">
                      <a16:creationId xmlns:a16="http://schemas.microsoft.com/office/drawing/2014/main" id="{3DEE94A3-EE29-DB47-BCBF-2D192D437DC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95" name="Oval 94">
                  <a:extLst>
                    <a:ext uri="{FF2B5EF4-FFF2-40B4-BE49-F238E27FC236}">
                      <a16:creationId xmlns:a16="http://schemas.microsoft.com/office/drawing/2014/main" id="{364D9169-85F1-B742-A240-F092430245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96" name="Group 95">
                  <a:extLst>
                    <a:ext uri="{FF2B5EF4-FFF2-40B4-BE49-F238E27FC236}">
                      <a16:creationId xmlns:a16="http://schemas.microsoft.com/office/drawing/2014/main" id="{3909DDC7-34DF-EB43-9E9C-01615602DF3A}"/>
                    </a:ext>
                  </a:extLst>
                </p:cNvPr>
                <p:cNvGrpSpPr/>
                <p:nvPr/>
              </p:nvGrpSpPr>
              <p:grpSpPr>
                <a:xfrm>
                  <a:off x="7713663" y="2848339"/>
                  <a:ext cx="1042107" cy="425543"/>
                  <a:chOff x="7786941" y="2884917"/>
                  <a:chExt cx="897649" cy="353919"/>
                </a:xfrm>
              </p:grpSpPr>
              <p:sp>
                <p:nvSpPr>
                  <p:cNvPr id="97" name="Freeform 96">
                    <a:extLst>
                      <a:ext uri="{FF2B5EF4-FFF2-40B4-BE49-F238E27FC236}">
                        <a16:creationId xmlns:a16="http://schemas.microsoft.com/office/drawing/2014/main" id="{E91C0E4D-0DC1-004B-9D90-5D53BC1674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8" name="Freeform 97">
                    <a:extLst>
                      <a:ext uri="{FF2B5EF4-FFF2-40B4-BE49-F238E27FC236}">
                        <a16:creationId xmlns:a16="http://schemas.microsoft.com/office/drawing/2014/main" id="{E011D9B4-505A-BD4F-8506-90B9427950C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B7047A63-4050-B34E-B8E1-3D3BBF0DD4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F58ABA88-8FE5-554A-8D3D-941106975A5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36" name="Group 950">
                <a:extLst>
                  <a:ext uri="{FF2B5EF4-FFF2-40B4-BE49-F238E27FC236}">
                    <a16:creationId xmlns:a16="http://schemas.microsoft.com/office/drawing/2014/main" id="{654FD901-B1D5-F04A-92E4-CC14E299A59F}"/>
                  </a:ext>
                </a:extLst>
              </p:cNvPr>
              <p:cNvGrpSpPr>
                <a:grpSpLocks/>
              </p:cNvGrpSpPr>
              <p:nvPr/>
            </p:nvGrpSpPr>
            <p:grpSpPr bwMode="auto">
              <a:xfrm>
                <a:off x="8090784" y="2648336"/>
                <a:ext cx="214974" cy="403920"/>
                <a:chOff x="4140" y="429"/>
                <a:chExt cx="1425" cy="2396"/>
              </a:xfrm>
            </p:grpSpPr>
            <p:sp>
              <p:nvSpPr>
                <p:cNvPr id="62" name="Freeform 951">
                  <a:extLst>
                    <a:ext uri="{FF2B5EF4-FFF2-40B4-BE49-F238E27FC236}">
                      <a16:creationId xmlns:a16="http://schemas.microsoft.com/office/drawing/2014/main" id="{615A33A2-0F00-DD4D-8559-7C8ADA7C65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3" name="Rectangle 952">
                  <a:extLst>
                    <a:ext uri="{FF2B5EF4-FFF2-40B4-BE49-F238E27FC236}">
                      <a16:creationId xmlns:a16="http://schemas.microsoft.com/office/drawing/2014/main" id="{D28A1B55-C5C6-8A44-BA67-8F64800EF2B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4" name="Freeform 953">
                  <a:extLst>
                    <a:ext uri="{FF2B5EF4-FFF2-40B4-BE49-F238E27FC236}">
                      <a16:creationId xmlns:a16="http://schemas.microsoft.com/office/drawing/2014/main" id="{356A6884-4860-1F44-9DEF-3C167C24933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5" name="Freeform 954">
                  <a:extLst>
                    <a:ext uri="{FF2B5EF4-FFF2-40B4-BE49-F238E27FC236}">
                      <a16:creationId xmlns:a16="http://schemas.microsoft.com/office/drawing/2014/main" id="{956F75D7-BAC0-DC46-8A03-6DBA08962C0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6" name="Rectangle 955">
                  <a:extLst>
                    <a:ext uri="{FF2B5EF4-FFF2-40B4-BE49-F238E27FC236}">
                      <a16:creationId xmlns:a16="http://schemas.microsoft.com/office/drawing/2014/main" id="{6670EB01-594D-784F-8DA5-F96C20A81F9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 name="Group 956">
                  <a:extLst>
                    <a:ext uri="{FF2B5EF4-FFF2-40B4-BE49-F238E27FC236}">
                      <a16:creationId xmlns:a16="http://schemas.microsoft.com/office/drawing/2014/main" id="{ED55C112-1191-7848-935D-2B9C089DD988}"/>
                    </a:ext>
                  </a:extLst>
                </p:cNvPr>
                <p:cNvGrpSpPr>
                  <a:grpSpLocks/>
                </p:cNvGrpSpPr>
                <p:nvPr/>
              </p:nvGrpSpPr>
              <p:grpSpPr bwMode="auto">
                <a:xfrm>
                  <a:off x="4749" y="668"/>
                  <a:ext cx="581" cy="145"/>
                  <a:chOff x="614" y="2568"/>
                  <a:chExt cx="725" cy="139"/>
                </a:xfrm>
              </p:grpSpPr>
              <p:sp>
                <p:nvSpPr>
                  <p:cNvPr id="92" name="AutoShape 957">
                    <a:extLst>
                      <a:ext uri="{FF2B5EF4-FFF2-40B4-BE49-F238E27FC236}">
                        <a16:creationId xmlns:a16="http://schemas.microsoft.com/office/drawing/2014/main" id="{1DBAA78E-13CD-DF4F-B911-0FE56C50FE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 name="AutoShape 958">
                    <a:extLst>
                      <a:ext uri="{FF2B5EF4-FFF2-40B4-BE49-F238E27FC236}">
                        <a16:creationId xmlns:a16="http://schemas.microsoft.com/office/drawing/2014/main" id="{F42190D9-3A47-AE40-8D96-5783E98A459F}"/>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8" name="Rectangle 959">
                  <a:extLst>
                    <a:ext uri="{FF2B5EF4-FFF2-40B4-BE49-F238E27FC236}">
                      <a16:creationId xmlns:a16="http://schemas.microsoft.com/office/drawing/2014/main" id="{A0EE816C-981E-A245-8BEA-9B2A082CECF9}"/>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9" name="Group 960">
                  <a:extLst>
                    <a:ext uri="{FF2B5EF4-FFF2-40B4-BE49-F238E27FC236}">
                      <a16:creationId xmlns:a16="http://schemas.microsoft.com/office/drawing/2014/main" id="{0FF5932B-32E7-184C-8365-0DB8C93FC5CA}"/>
                    </a:ext>
                  </a:extLst>
                </p:cNvPr>
                <p:cNvGrpSpPr>
                  <a:grpSpLocks/>
                </p:cNvGrpSpPr>
                <p:nvPr/>
              </p:nvGrpSpPr>
              <p:grpSpPr bwMode="auto">
                <a:xfrm>
                  <a:off x="4747" y="994"/>
                  <a:ext cx="581" cy="134"/>
                  <a:chOff x="614" y="2568"/>
                  <a:chExt cx="725" cy="139"/>
                </a:xfrm>
              </p:grpSpPr>
              <p:sp>
                <p:nvSpPr>
                  <p:cNvPr id="90" name="AutoShape 961">
                    <a:extLst>
                      <a:ext uri="{FF2B5EF4-FFF2-40B4-BE49-F238E27FC236}">
                        <a16:creationId xmlns:a16="http://schemas.microsoft.com/office/drawing/2014/main" id="{D5735CCB-B198-FF41-B82F-C267E7FC29A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1" name="AutoShape 962">
                    <a:extLst>
                      <a:ext uri="{FF2B5EF4-FFF2-40B4-BE49-F238E27FC236}">
                        <a16:creationId xmlns:a16="http://schemas.microsoft.com/office/drawing/2014/main" id="{3B60A7C2-0373-394A-83E3-1D12165A994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0" name="Rectangle 963">
                  <a:extLst>
                    <a:ext uri="{FF2B5EF4-FFF2-40B4-BE49-F238E27FC236}">
                      <a16:creationId xmlns:a16="http://schemas.microsoft.com/office/drawing/2014/main" id="{4CFC3A38-3BC2-5B47-AD0D-CDFDD40F2FF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1" name="Rectangle 964">
                  <a:extLst>
                    <a:ext uri="{FF2B5EF4-FFF2-40B4-BE49-F238E27FC236}">
                      <a16:creationId xmlns:a16="http://schemas.microsoft.com/office/drawing/2014/main" id="{BB11FE1A-1552-BB41-B2E7-390C0C13741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2" name="Group 965">
                  <a:extLst>
                    <a:ext uri="{FF2B5EF4-FFF2-40B4-BE49-F238E27FC236}">
                      <a16:creationId xmlns:a16="http://schemas.microsoft.com/office/drawing/2014/main" id="{2AD89119-922E-B648-B9BA-C14BA30C6223}"/>
                    </a:ext>
                  </a:extLst>
                </p:cNvPr>
                <p:cNvGrpSpPr>
                  <a:grpSpLocks/>
                </p:cNvGrpSpPr>
                <p:nvPr/>
              </p:nvGrpSpPr>
              <p:grpSpPr bwMode="auto">
                <a:xfrm>
                  <a:off x="4735" y="1627"/>
                  <a:ext cx="582" cy="151"/>
                  <a:chOff x="614" y="2568"/>
                  <a:chExt cx="725" cy="139"/>
                </a:xfrm>
              </p:grpSpPr>
              <p:sp>
                <p:nvSpPr>
                  <p:cNvPr id="88" name="AutoShape 966">
                    <a:extLst>
                      <a:ext uri="{FF2B5EF4-FFF2-40B4-BE49-F238E27FC236}">
                        <a16:creationId xmlns:a16="http://schemas.microsoft.com/office/drawing/2014/main" id="{BCCDD581-D51E-9D43-9FA6-B945E614737B}"/>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9" name="AutoShape 967">
                    <a:extLst>
                      <a:ext uri="{FF2B5EF4-FFF2-40B4-BE49-F238E27FC236}">
                        <a16:creationId xmlns:a16="http://schemas.microsoft.com/office/drawing/2014/main" id="{3336C256-1F5F-5C43-BC13-100E97279E6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3" name="Freeform 968">
                  <a:extLst>
                    <a:ext uri="{FF2B5EF4-FFF2-40B4-BE49-F238E27FC236}">
                      <a16:creationId xmlns:a16="http://schemas.microsoft.com/office/drawing/2014/main" id="{2B46C6E3-7B8D-1E49-9DD1-E8FBE1F02527}"/>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74" name="Group 969">
                  <a:extLst>
                    <a:ext uri="{FF2B5EF4-FFF2-40B4-BE49-F238E27FC236}">
                      <a16:creationId xmlns:a16="http://schemas.microsoft.com/office/drawing/2014/main" id="{42845C39-EB1C-A74A-9602-629E2C483F07}"/>
                    </a:ext>
                  </a:extLst>
                </p:cNvPr>
                <p:cNvGrpSpPr>
                  <a:grpSpLocks/>
                </p:cNvGrpSpPr>
                <p:nvPr/>
              </p:nvGrpSpPr>
              <p:grpSpPr bwMode="auto">
                <a:xfrm>
                  <a:off x="4739" y="1327"/>
                  <a:ext cx="582" cy="139"/>
                  <a:chOff x="614" y="2568"/>
                  <a:chExt cx="725" cy="139"/>
                </a:xfrm>
              </p:grpSpPr>
              <p:sp>
                <p:nvSpPr>
                  <p:cNvPr id="86" name="AutoShape 970">
                    <a:extLst>
                      <a:ext uri="{FF2B5EF4-FFF2-40B4-BE49-F238E27FC236}">
                        <a16:creationId xmlns:a16="http://schemas.microsoft.com/office/drawing/2014/main" id="{E9EC26BC-536B-9A4D-A5D1-B80E3A5831F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AutoShape 971">
                    <a:extLst>
                      <a:ext uri="{FF2B5EF4-FFF2-40B4-BE49-F238E27FC236}">
                        <a16:creationId xmlns:a16="http://schemas.microsoft.com/office/drawing/2014/main" id="{4346F8C3-E225-504C-B7D1-F0E7284E5D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 name="Rectangle 972">
                  <a:extLst>
                    <a:ext uri="{FF2B5EF4-FFF2-40B4-BE49-F238E27FC236}">
                      <a16:creationId xmlns:a16="http://schemas.microsoft.com/office/drawing/2014/main" id="{9EF76C87-9673-A140-9B90-B1C747F2E74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 name="Freeform 973">
                  <a:extLst>
                    <a:ext uri="{FF2B5EF4-FFF2-40B4-BE49-F238E27FC236}">
                      <a16:creationId xmlns:a16="http://schemas.microsoft.com/office/drawing/2014/main" id="{9F54E205-B3D7-C741-9DAC-FC5630E1EDA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7" name="Freeform 974">
                  <a:extLst>
                    <a:ext uri="{FF2B5EF4-FFF2-40B4-BE49-F238E27FC236}">
                      <a16:creationId xmlns:a16="http://schemas.microsoft.com/office/drawing/2014/main" id="{A2A73941-8A62-564D-9E1F-1E97F5D0B53C}"/>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78" name="Oval 975">
                  <a:extLst>
                    <a:ext uri="{FF2B5EF4-FFF2-40B4-BE49-F238E27FC236}">
                      <a16:creationId xmlns:a16="http://schemas.microsoft.com/office/drawing/2014/main" id="{B10921DE-D355-E148-BC74-C852F750BF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 name="Freeform 976">
                  <a:extLst>
                    <a:ext uri="{FF2B5EF4-FFF2-40B4-BE49-F238E27FC236}">
                      <a16:creationId xmlns:a16="http://schemas.microsoft.com/office/drawing/2014/main" id="{CAA9296B-3FD5-1443-8A6E-78AA057357CC}"/>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80" name="AutoShape 977">
                  <a:extLst>
                    <a:ext uri="{FF2B5EF4-FFF2-40B4-BE49-F238E27FC236}">
                      <a16:creationId xmlns:a16="http://schemas.microsoft.com/office/drawing/2014/main" id="{73403798-E605-1843-9637-456125B7781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 name="AutoShape 978">
                  <a:extLst>
                    <a:ext uri="{FF2B5EF4-FFF2-40B4-BE49-F238E27FC236}">
                      <a16:creationId xmlns:a16="http://schemas.microsoft.com/office/drawing/2014/main" id="{51CB9CC4-29A4-CB47-98FF-5035BBB12FD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 name="Oval 979">
                  <a:extLst>
                    <a:ext uri="{FF2B5EF4-FFF2-40B4-BE49-F238E27FC236}">
                      <a16:creationId xmlns:a16="http://schemas.microsoft.com/office/drawing/2014/main" id="{25C3ECED-65EE-BB4C-B7E7-EEDFF1B1FD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 name="Oval 980">
                  <a:extLst>
                    <a:ext uri="{FF2B5EF4-FFF2-40B4-BE49-F238E27FC236}">
                      <a16:creationId xmlns:a16="http://schemas.microsoft.com/office/drawing/2014/main" id="{7D28427C-5A38-3247-A844-7AA4D1E9AAE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 name="Oval 981">
                  <a:extLst>
                    <a:ext uri="{FF2B5EF4-FFF2-40B4-BE49-F238E27FC236}">
                      <a16:creationId xmlns:a16="http://schemas.microsoft.com/office/drawing/2014/main" id="{6A737BF6-ED80-D84C-93F5-14C21CFFA51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982">
                  <a:extLst>
                    <a:ext uri="{FF2B5EF4-FFF2-40B4-BE49-F238E27FC236}">
                      <a16:creationId xmlns:a16="http://schemas.microsoft.com/office/drawing/2014/main" id="{31D4B4C7-470B-8146-BA62-581C37DC88E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37" name="Group 36">
                <a:extLst>
                  <a:ext uri="{FF2B5EF4-FFF2-40B4-BE49-F238E27FC236}">
                    <a16:creationId xmlns:a16="http://schemas.microsoft.com/office/drawing/2014/main" id="{78A4440B-A0ED-3045-99D1-DB490A23DA6D}"/>
                  </a:ext>
                </a:extLst>
              </p:cNvPr>
              <p:cNvGrpSpPr/>
              <p:nvPr/>
            </p:nvGrpSpPr>
            <p:grpSpPr>
              <a:xfrm>
                <a:off x="2038044" y="2772101"/>
                <a:ext cx="350807" cy="305517"/>
                <a:chOff x="7487144" y="3389820"/>
                <a:chExt cx="350807" cy="305517"/>
              </a:xfrm>
            </p:grpSpPr>
            <p:pic>
              <p:nvPicPr>
                <p:cNvPr id="39" name="Picture 1115" descr="antenna_stylized">
                  <a:extLst>
                    <a:ext uri="{FF2B5EF4-FFF2-40B4-BE49-F238E27FC236}">
                      <a16:creationId xmlns:a16="http://schemas.microsoft.com/office/drawing/2014/main" id="{E0098A97-529C-D24A-BED3-797E4C3B3A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116" descr="laptop_keyboard">
                  <a:extLst>
                    <a:ext uri="{FF2B5EF4-FFF2-40B4-BE49-F238E27FC236}">
                      <a16:creationId xmlns:a16="http://schemas.microsoft.com/office/drawing/2014/main" id="{4841D43C-DCF1-184A-8A26-82784A893BE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17">
                  <a:extLst>
                    <a:ext uri="{FF2B5EF4-FFF2-40B4-BE49-F238E27FC236}">
                      <a16:creationId xmlns:a16="http://schemas.microsoft.com/office/drawing/2014/main" id="{78415C76-0CD1-174A-98AB-90355225D43D}"/>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2" name="Freeform 1119">
                  <a:extLst>
                    <a:ext uri="{FF2B5EF4-FFF2-40B4-BE49-F238E27FC236}">
                      <a16:creationId xmlns:a16="http://schemas.microsoft.com/office/drawing/2014/main" id="{9C43B93F-3132-E64A-AD23-C4C6AFEF0B20}"/>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3" name="Freeform 1120">
                  <a:extLst>
                    <a:ext uri="{FF2B5EF4-FFF2-40B4-BE49-F238E27FC236}">
                      <a16:creationId xmlns:a16="http://schemas.microsoft.com/office/drawing/2014/main" id="{D06121B8-94B8-B14C-9B06-9D135D0D3B19}"/>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4" name="Freeform 1121">
                  <a:extLst>
                    <a:ext uri="{FF2B5EF4-FFF2-40B4-BE49-F238E27FC236}">
                      <a16:creationId xmlns:a16="http://schemas.microsoft.com/office/drawing/2014/main" id="{C7306951-AFE2-C44B-A4FB-173C4956C84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5" name="Freeform 1122">
                  <a:extLst>
                    <a:ext uri="{FF2B5EF4-FFF2-40B4-BE49-F238E27FC236}">
                      <a16:creationId xmlns:a16="http://schemas.microsoft.com/office/drawing/2014/main" id="{526FBB8D-9924-B84E-8899-32BDA3B67E04}"/>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6" name="Freeform 1123">
                  <a:extLst>
                    <a:ext uri="{FF2B5EF4-FFF2-40B4-BE49-F238E27FC236}">
                      <a16:creationId xmlns:a16="http://schemas.microsoft.com/office/drawing/2014/main" id="{0A4F0445-742A-8042-ABF2-7B6566A0B88F}"/>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47" name="Freeform 1124">
                  <a:extLst>
                    <a:ext uri="{FF2B5EF4-FFF2-40B4-BE49-F238E27FC236}">
                      <a16:creationId xmlns:a16="http://schemas.microsoft.com/office/drawing/2014/main" id="{C41D78EF-00D6-A246-953F-0103B4DBFD1D}"/>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48" name="Group 1125">
                  <a:extLst>
                    <a:ext uri="{FF2B5EF4-FFF2-40B4-BE49-F238E27FC236}">
                      <a16:creationId xmlns:a16="http://schemas.microsoft.com/office/drawing/2014/main" id="{170CCD7D-4DFB-ED4C-A769-33B5A27F799C}"/>
                    </a:ext>
                  </a:extLst>
                </p:cNvPr>
                <p:cNvGrpSpPr>
                  <a:grpSpLocks/>
                </p:cNvGrpSpPr>
                <p:nvPr/>
              </p:nvGrpSpPr>
              <p:grpSpPr bwMode="auto">
                <a:xfrm>
                  <a:off x="7593395" y="3625649"/>
                  <a:ext cx="64747" cy="27592"/>
                  <a:chOff x="1740" y="2642"/>
                  <a:chExt cx="752" cy="327"/>
                </a:xfrm>
              </p:grpSpPr>
              <p:sp>
                <p:nvSpPr>
                  <p:cNvPr id="56" name="Freeform 1126">
                    <a:extLst>
                      <a:ext uri="{FF2B5EF4-FFF2-40B4-BE49-F238E27FC236}">
                        <a16:creationId xmlns:a16="http://schemas.microsoft.com/office/drawing/2014/main" id="{05F35971-1782-5749-9342-B012D5C40B5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7" name="Freeform 1127">
                    <a:extLst>
                      <a:ext uri="{FF2B5EF4-FFF2-40B4-BE49-F238E27FC236}">
                        <a16:creationId xmlns:a16="http://schemas.microsoft.com/office/drawing/2014/main" id="{63B5942D-B5C8-0745-9794-C7DC3F9E581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8" name="Freeform 1128">
                    <a:extLst>
                      <a:ext uri="{FF2B5EF4-FFF2-40B4-BE49-F238E27FC236}">
                        <a16:creationId xmlns:a16="http://schemas.microsoft.com/office/drawing/2014/main" id="{A6F1A20F-E6D6-5E40-AB06-1C1BD24A92C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9" name="Freeform 1129">
                    <a:extLst>
                      <a:ext uri="{FF2B5EF4-FFF2-40B4-BE49-F238E27FC236}">
                        <a16:creationId xmlns:a16="http://schemas.microsoft.com/office/drawing/2014/main" id="{84E8035D-66C4-154E-BB85-5DAA7B7A1A3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0" name="Freeform 1130">
                    <a:extLst>
                      <a:ext uri="{FF2B5EF4-FFF2-40B4-BE49-F238E27FC236}">
                        <a16:creationId xmlns:a16="http://schemas.microsoft.com/office/drawing/2014/main" id="{285B43FE-F330-FF42-8492-FB82724AFD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61" name="Freeform 1131">
                    <a:extLst>
                      <a:ext uri="{FF2B5EF4-FFF2-40B4-BE49-F238E27FC236}">
                        <a16:creationId xmlns:a16="http://schemas.microsoft.com/office/drawing/2014/main" id="{844816C5-1748-2D45-83A7-195A8D135A9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49" name="Freeform 1132">
                  <a:extLst>
                    <a:ext uri="{FF2B5EF4-FFF2-40B4-BE49-F238E27FC236}">
                      <a16:creationId xmlns:a16="http://schemas.microsoft.com/office/drawing/2014/main" id="{08E0FC3C-93BA-074F-B1C2-DE0EFBFD742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0" name="Freeform 1133">
                  <a:extLst>
                    <a:ext uri="{FF2B5EF4-FFF2-40B4-BE49-F238E27FC236}">
                      <a16:creationId xmlns:a16="http://schemas.microsoft.com/office/drawing/2014/main" id="{8918D248-5581-4B43-A4D3-FB14F1FD40EB}"/>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1" name="Freeform 1134">
                  <a:extLst>
                    <a:ext uri="{FF2B5EF4-FFF2-40B4-BE49-F238E27FC236}">
                      <a16:creationId xmlns:a16="http://schemas.microsoft.com/office/drawing/2014/main" id="{AFE5BACB-C024-E04A-B73C-0D8CCF26791C}"/>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2" name="Freeform 1135">
                  <a:extLst>
                    <a:ext uri="{FF2B5EF4-FFF2-40B4-BE49-F238E27FC236}">
                      <a16:creationId xmlns:a16="http://schemas.microsoft.com/office/drawing/2014/main" id="{72F90EE8-19A3-E84B-83C8-D6F6140EC7E2}"/>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3" name="Freeform 1136">
                  <a:extLst>
                    <a:ext uri="{FF2B5EF4-FFF2-40B4-BE49-F238E27FC236}">
                      <a16:creationId xmlns:a16="http://schemas.microsoft.com/office/drawing/2014/main" id="{40C04A10-8538-3949-B3B2-89D22061578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54" name="Freeform 1137">
                  <a:extLst>
                    <a:ext uri="{FF2B5EF4-FFF2-40B4-BE49-F238E27FC236}">
                      <a16:creationId xmlns:a16="http://schemas.microsoft.com/office/drawing/2014/main" id="{3335BA6E-9032-6D4E-B5CD-0FB317F0F8A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55" name="Picture 1118" descr="screen">
                  <a:extLst>
                    <a:ext uri="{FF2B5EF4-FFF2-40B4-BE49-F238E27FC236}">
                      <a16:creationId xmlns:a16="http://schemas.microsoft.com/office/drawing/2014/main" id="{FA8C8063-0056-6F45-99A9-1A6B7745B5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Line 432">
                <a:extLst>
                  <a:ext uri="{FF2B5EF4-FFF2-40B4-BE49-F238E27FC236}">
                    <a16:creationId xmlns:a16="http://schemas.microsoft.com/office/drawing/2014/main" id="{2F8D58BD-73EE-F147-AB35-E4281425AE9A}"/>
                  </a:ext>
                </a:extLst>
              </p:cNvPr>
              <p:cNvSpPr>
                <a:spLocks noChangeShapeType="1"/>
              </p:cNvSpPr>
              <p:nvPr/>
            </p:nvSpPr>
            <p:spPr bwMode="auto">
              <a:xfrm flipV="1">
                <a:off x="8093653" y="3049307"/>
                <a:ext cx="69231" cy="779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6625F646-CB28-BF49-ADE3-ACF6103BA5A8}"/>
              </a:ext>
            </a:extLst>
          </p:cNvPr>
          <p:cNvGrpSpPr/>
          <p:nvPr/>
        </p:nvGrpSpPr>
        <p:grpSpPr>
          <a:xfrm>
            <a:off x="1893346" y="4744519"/>
            <a:ext cx="7964014" cy="1722627"/>
            <a:chOff x="1247888" y="3937689"/>
            <a:chExt cx="7964014" cy="1722627"/>
          </a:xfrm>
        </p:grpSpPr>
        <p:sp>
          <p:nvSpPr>
            <p:cNvPr id="164" name="Freeform 427">
              <a:extLst>
                <a:ext uri="{FF2B5EF4-FFF2-40B4-BE49-F238E27FC236}">
                  <a16:creationId xmlns:a16="http://schemas.microsoft.com/office/drawing/2014/main" id="{3E33203E-3289-D140-B967-745B62BFBEDB}"/>
                </a:ext>
              </a:extLst>
            </p:cNvPr>
            <p:cNvSpPr>
              <a:spLocks/>
            </p:cNvSpPr>
            <p:nvPr/>
          </p:nvSpPr>
          <p:spPr bwMode="auto">
            <a:xfrm flipV="1">
              <a:off x="7166385" y="4979380"/>
              <a:ext cx="1721224" cy="680936"/>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5" name="Freeform 164">
              <a:extLst>
                <a:ext uri="{FF2B5EF4-FFF2-40B4-BE49-F238E27FC236}">
                  <a16:creationId xmlns:a16="http://schemas.microsoft.com/office/drawing/2014/main" id="{0BCB11AB-B2F7-D948-B2EF-373393072000}"/>
                </a:ext>
              </a:extLst>
            </p:cNvPr>
            <p:cNvSpPr/>
            <p:nvPr/>
          </p:nvSpPr>
          <p:spPr>
            <a:xfrm>
              <a:off x="3604609" y="4901702"/>
              <a:ext cx="3498815" cy="627560"/>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 name="connsiteX0" fmla="*/ 343858 w 1539552"/>
                <a:gd name="connsiteY0" fmla="*/ 616342 h 1800235"/>
                <a:gd name="connsiteX1" fmla="*/ 71474 w 1539552"/>
                <a:gd name="connsiteY1" fmla="*/ 993617 h 1800235"/>
                <a:gd name="connsiteX2" fmla="*/ 115432 w 1539552"/>
                <a:gd name="connsiteY2" fmla="*/ 1704358 h 1800235"/>
                <a:gd name="connsiteX3" fmla="*/ 1389496 w 1539552"/>
                <a:gd name="connsiteY3" fmla="*/ 1724347 h 1800235"/>
                <a:gd name="connsiteX4" fmla="*/ 1514186 w 1539552"/>
                <a:gd name="connsiteY4" fmla="*/ 1190207 h 1800235"/>
                <a:gd name="connsiteX5" fmla="*/ 1386703 w 1539552"/>
                <a:gd name="connsiteY5" fmla="*/ 889068 h 1800235"/>
                <a:gd name="connsiteX6" fmla="*/ 1509771 w 1539552"/>
                <a:gd name="connsiteY6" fmla="*/ 523246 h 1800235"/>
                <a:gd name="connsiteX7" fmla="*/ 1297997 w 1539552"/>
                <a:gd name="connsiteY7" fmla="*/ 131808 h 1800235"/>
                <a:gd name="connsiteX8" fmla="*/ 820556 w 1539552"/>
                <a:gd name="connsiteY8" fmla="*/ 32194 h 1800235"/>
                <a:gd name="connsiteX9" fmla="*/ 343858 w 153955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955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14651" y="1329420"/>
                    <a:pt x="1514186" y="1190207"/>
                  </a:cubicBezTo>
                  <a:cubicBezTo>
                    <a:pt x="1513721" y="1050994"/>
                    <a:pt x="1395410" y="1107931"/>
                    <a:pt x="1386703" y="889068"/>
                  </a:cubicBezTo>
                  <a:cubicBezTo>
                    <a:pt x="1403366" y="652864"/>
                    <a:pt x="1524555" y="649456"/>
                    <a:pt x="1509771" y="523246"/>
                  </a:cubicBezTo>
                  <a:cubicBezTo>
                    <a:pt x="1494987" y="39703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6" name="Rectangle 419">
              <a:extLst>
                <a:ext uri="{FF2B5EF4-FFF2-40B4-BE49-F238E27FC236}">
                  <a16:creationId xmlns:a16="http://schemas.microsoft.com/office/drawing/2014/main" id="{B76948FB-AF5B-0541-8638-E5D52C8B99AA}"/>
                </a:ext>
              </a:extLst>
            </p:cNvPr>
            <p:cNvSpPr>
              <a:spLocks noChangeArrowheads="1"/>
            </p:cNvSpPr>
            <p:nvPr/>
          </p:nvSpPr>
          <p:spPr bwMode="auto">
            <a:xfrm>
              <a:off x="1985393" y="4844210"/>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1" i="0" u="none" strike="noStrike" kern="1200" cap="none" spc="0" normalizeH="0" baseline="0" noProof="0" dirty="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7" name="AutoShape 420">
              <a:extLst>
                <a:ext uri="{FF2B5EF4-FFF2-40B4-BE49-F238E27FC236}">
                  <a16:creationId xmlns:a16="http://schemas.microsoft.com/office/drawing/2014/main" id="{30719E9D-9099-A647-896E-AC74938CEE18}"/>
                </a:ext>
              </a:extLst>
            </p:cNvPr>
            <p:cNvSpPr>
              <a:spLocks noChangeArrowheads="1"/>
            </p:cNvSpPr>
            <p:nvPr/>
          </p:nvSpPr>
          <p:spPr bwMode="auto">
            <a:xfrm>
              <a:off x="1751669" y="4580382"/>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pic>
          <p:nvPicPr>
            <p:cNvPr id="168" name="Picture 778" descr="antenna_radiation_stylized">
              <a:extLst>
                <a:ext uri="{FF2B5EF4-FFF2-40B4-BE49-F238E27FC236}">
                  <a16:creationId xmlns:a16="http://schemas.microsoft.com/office/drawing/2014/main" id="{C91D4B18-43D5-EF4A-88EF-7E8FD3C8A1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8277" y="5115355"/>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Line 443">
              <a:extLst>
                <a:ext uri="{FF2B5EF4-FFF2-40B4-BE49-F238E27FC236}">
                  <a16:creationId xmlns:a16="http://schemas.microsoft.com/office/drawing/2014/main" id="{454B5947-4A8A-9D49-8DFE-6D3188BDEE3E}"/>
                </a:ext>
              </a:extLst>
            </p:cNvPr>
            <p:cNvSpPr>
              <a:spLocks noChangeShapeType="1"/>
            </p:cNvSpPr>
            <p:nvPr/>
          </p:nvSpPr>
          <p:spPr bwMode="auto">
            <a:xfrm>
              <a:off x="2809465" y="5154962"/>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0" name="Line 449">
              <a:extLst>
                <a:ext uri="{FF2B5EF4-FFF2-40B4-BE49-F238E27FC236}">
                  <a16:creationId xmlns:a16="http://schemas.microsoft.com/office/drawing/2014/main" id="{6058DF86-219F-1442-98BE-A84F4EA71646}"/>
                </a:ext>
              </a:extLst>
            </p:cNvPr>
            <p:cNvSpPr>
              <a:spLocks noChangeShapeType="1"/>
            </p:cNvSpPr>
            <p:nvPr/>
          </p:nvSpPr>
          <p:spPr bwMode="auto">
            <a:xfrm flipV="1">
              <a:off x="2418940" y="536609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1" name="Group 1139">
              <a:extLst>
                <a:ext uri="{FF2B5EF4-FFF2-40B4-BE49-F238E27FC236}">
                  <a16:creationId xmlns:a16="http://schemas.microsoft.com/office/drawing/2014/main" id="{B6F93619-8EBA-8047-B5AA-B67688928CAF}"/>
                </a:ext>
              </a:extLst>
            </p:cNvPr>
            <p:cNvGrpSpPr>
              <a:grpSpLocks/>
            </p:cNvGrpSpPr>
            <p:nvPr/>
          </p:nvGrpSpPr>
          <p:grpSpPr bwMode="auto">
            <a:xfrm flipH="1">
              <a:off x="2538315" y="4858274"/>
              <a:ext cx="359261" cy="342045"/>
              <a:chOff x="2839" y="3501"/>
              <a:chExt cx="755" cy="803"/>
            </a:xfrm>
          </p:grpSpPr>
          <p:pic>
            <p:nvPicPr>
              <p:cNvPr id="360" name="Picture 1140" descr="desktop_computer_stylized_medium">
                <a:extLst>
                  <a:ext uri="{FF2B5EF4-FFF2-40B4-BE49-F238E27FC236}">
                    <a16:creationId xmlns:a16="http://schemas.microsoft.com/office/drawing/2014/main" id="{9AA4C0EB-F2B9-5C40-9AAD-C964FC96B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1" name="Freeform 1141">
                <a:extLst>
                  <a:ext uri="{FF2B5EF4-FFF2-40B4-BE49-F238E27FC236}">
                    <a16:creationId xmlns:a16="http://schemas.microsoft.com/office/drawing/2014/main" id="{9FCC53DC-0637-C94C-BE0F-F02C827FE68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2FE198B9-7149-3748-83AB-A5F078F11963}"/>
                </a:ext>
              </a:extLst>
            </p:cNvPr>
            <p:cNvGrpSpPr/>
            <p:nvPr/>
          </p:nvGrpSpPr>
          <p:grpSpPr>
            <a:xfrm>
              <a:off x="2349754" y="4616555"/>
              <a:ext cx="347997" cy="396620"/>
              <a:chOff x="7797061" y="3296104"/>
              <a:chExt cx="347997" cy="396620"/>
            </a:xfrm>
          </p:grpSpPr>
          <p:pic>
            <p:nvPicPr>
              <p:cNvPr id="358" name="Picture 571" descr="fridge2.png">
                <a:extLst>
                  <a:ext uri="{FF2B5EF4-FFF2-40B4-BE49-F238E27FC236}">
                    <a16:creationId xmlns:a16="http://schemas.microsoft.com/office/drawing/2014/main" id="{55A686EF-B93A-2E49-983E-8D991DABA78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 name="Picture 1115" descr="antenna_stylized">
                <a:extLst>
                  <a:ext uri="{FF2B5EF4-FFF2-40B4-BE49-F238E27FC236}">
                    <a16:creationId xmlns:a16="http://schemas.microsoft.com/office/drawing/2014/main" id="{A80E5470-9869-3C43-90E4-127355F916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3" name="Group 172">
              <a:extLst>
                <a:ext uri="{FF2B5EF4-FFF2-40B4-BE49-F238E27FC236}">
                  <a16:creationId xmlns:a16="http://schemas.microsoft.com/office/drawing/2014/main" id="{60C54E11-67F5-4A4E-A2AF-8BE2E629DCB0}"/>
                </a:ext>
              </a:extLst>
            </p:cNvPr>
            <p:cNvGrpSpPr/>
            <p:nvPr/>
          </p:nvGrpSpPr>
          <p:grpSpPr>
            <a:xfrm>
              <a:off x="2596389" y="5257125"/>
              <a:ext cx="354986" cy="175668"/>
              <a:chOff x="7493876" y="2774731"/>
              <a:chExt cx="1481958" cy="894622"/>
            </a:xfrm>
          </p:grpSpPr>
          <p:sp>
            <p:nvSpPr>
              <p:cNvPr id="351" name="Freeform 350">
                <a:extLst>
                  <a:ext uri="{FF2B5EF4-FFF2-40B4-BE49-F238E27FC236}">
                    <a16:creationId xmlns:a16="http://schemas.microsoft.com/office/drawing/2014/main" id="{7F4AF260-652B-EF44-89D9-BD3260595B4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52" name="Oval 351">
                <a:extLst>
                  <a:ext uri="{FF2B5EF4-FFF2-40B4-BE49-F238E27FC236}">
                    <a16:creationId xmlns:a16="http://schemas.microsoft.com/office/drawing/2014/main" id="{1E6CCB26-EABC-114E-8B27-EEBB044709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53" name="Group 352">
                <a:extLst>
                  <a:ext uri="{FF2B5EF4-FFF2-40B4-BE49-F238E27FC236}">
                    <a16:creationId xmlns:a16="http://schemas.microsoft.com/office/drawing/2014/main" id="{74919072-B307-414C-8880-5C86357563F0}"/>
                  </a:ext>
                </a:extLst>
              </p:cNvPr>
              <p:cNvGrpSpPr/>
              <p:nvPr/>
            </p:nvGrpSpPr>
            <p:grpSpPr>
              <a:xfrm>
                <a:off x="7713663" y="2848339"/>
                <a:ext cx="1042107" cy="425543"/>
                <a:chOff x="7786941" y="2884917"/>
                <a:chExt cx="897649" cy="353919"/>
              </a:xfrm>
            </p:grpSpPr>
            <p:sp>
              <p:nvSpPr>
                <p:cNvPr id="354" name="Freeform 353">
                  <a:extLst>
                    <a:ext uri="{FF2B5EF4-FFF2-40B4-BE49-F238E27FC236}">
                      <a16:creationId xmlns:a16="http://schemas.microsoft.com/office/drawing/2014/main" id="{E0C5F965-29E7-514D-A4D3-C48DA6A2E3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EA78008F-6ED2-CD44-BB1D-0B85E9D449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6" name="Freeform 355">
                  <a:extLst>
                    <a:ext uri="{FF2B5EF4-FFF2-40B4-BE49-F238E27FC236}">
                      <a16:creationId xmlns:a16="http://schemas.microsoft.com/office/drawing/2014/main" id="{911A8F5C-968F-3744-A9A0-26F6710EC6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7BA388E5-41E6-4E45-978C-FB81AFF279A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pic>
          <p:nvPicPr>
            <p:cNvPr id="174" name="Picture 777" descr="access_point_stylized_small">
              <a:extLst>
                <a:ext uri="{FF2B5EF4-FFF2-40B4-BE49-F238E27FC236}">
                  <a16:creationId xmlns:a16="http://schemas.microsoft.com/office/drawing/2014/main" id="{77CD81F2-00F3-634F-9A0C-532DA2568C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201" y="5153030"/>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5" name="Straight Connector 174">
              <a:extLst>
                <a:ext uri="{FF2B5EF4-FFF2-40B4-BE49-F238E27FC236}">
                  <a16:creationId xmlns:a16="http://schemas.microsoft.com/office/drawing/2014/main" id="{B61B6E9C-199A-204A-899B-839085F3A270}"/>
                </a:ext>
              </a:extLst>
            </p:cNvPr>
            <p:cNvCxnSpPr/>
            <p:nvPr/>
          </p:nvCxnSpPr>
          <p:spPr>
            <a:xfrm>
              <a:off x="2944738" y="5367898"/>
              <a:ext cx="5562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76" name="Line 431">
              <a:extLst>
                <a:ext uri="{FF2B5EF4-FFF2-40B4-BE49-F238E27FC236}">
                  <a16:creationId xmlns:a16="http://schemas.microsoft.com/office/drawing/2014/main" id="{8A5506A1-D7E9-CD4B-9B28-DABF55DF7D47}"/>
                </a:ext>
              </a:extLst>
            </p:cNvPr>
            <p:cNvSpPr>
              <a:spLocks noChangeShapeType="1"/>
            </p:cNvSpPr>
            <p:nvPr/>
          </p:nvSpPr>
          <p:spPr bwMode="auto">
            <a:xfrm>
              <a:off x="8003985" y="5098494"/>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Line 432">
              <a:extLst>
                <a:ext uri="{FF2B5EF4-FFF2-40B4-BE49-F238E27FC236}">
                  <a16:creationId xmlns:a16="http://schemas.microsoft.com/office/drawing/2014/main" id="{1FC5159E-9BC7-1B42-9CB8-C841CCAA46B7}"/>
                </a:ext>
              </a:extLst>
            </p:cNvPr>
            <p:cNvSpPr>
              <a:spLocks noChangeShapeType="1"/>
            </p:cNvSpPr>
            <p:nvPr/>
          </p:nvSpPr>
          <p:spPr bwMode="auto">
            <a:xfrm flipV="1">
              <a:off x="7421092" y="5098494"/>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8" name="Line 433">
              <a:extLst>
                <a:ext uri="{FF2B5EF4-FFF2-40B4-BE49-F238E27FC236}">
                  <a16:creationId xmlns:a16="http://schemas.microsoft.com/office/drawing/2014/main" id="{83CF2A6F-2C6A-D14F-88DE-91B700133432}"/>
                </a:ext>
              </a:extLst>
            </p:cNvPr>
            <p:cNvSpPr>
              <a:spLocks noChangeShapeType="1"/>
            </p:cNvSpPr>
            <p:nvPr/>
          </p:nvSpPr>
          <p:spPr bwMode="auto">
            <a:xfrm flipV="1">
              <a:off x="7392770" y="5368853"/>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179" name="Group 178">
              <a:extLst>
                <a:ext uri="{FF2B5EF4-FFF2-40B4-BE49-F238E27FC236}">
                  <a16:creationId xmlns:a16="http://schemas.microsoft.com/office/drawing/2014/main" id="{C849A746-879E-EB49-87BB-C8227667FD36}"/>
                </a:ext>
              </a:extLst>
            </p:cNvPr>
            <p:cNvGrpSpPr/>
            <p:nvPr/>
          </p:nvGrpSpPr>
          <p:grpSpPr>
            <a:xfrm>
              <a:off x="8281372" y="5229706"/>
              <a:ext cx="397110" cy="220011"/>
              <a:chOff x="7493876" y="2774731"/>
              <a:chExt cx="1481958" cy="894622"/>
            </a:xfrm>
          </p:grpSpPr>
          <p:sp>
            <p:nvSpPr>
              <p:cNvPr id="344" name="Freeform 343">
                <a:extLst>
                  <a:ext uri="{FF2B5EF4-FFF2-40B4-BE49-F238E27FC236}">
                    <a16:creationId xmlns:a16="http://schemas.microsoft.com/office/drawing/2014/main" id="{D718053D-32C7-4A4B-8A4C-D2845A746CB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345" name="Oval 344">
                <a:extLst>
                  <a:ext uri="{FF2B5EF4-FFF2-40B4-BE49-F238E27FC236}">
                    <a16:creationId xmlns:a16="http://schemas.microsoft.com/office/drawing/2014/main" id="{CC76EF5B-57B6-674C-A9DE-E6C77041449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346" name="Group 345">
                <a:extLst>
                  <a:ext uri="{FF2B5EF4-FFF2-40B4-BE49-F238E27FC236}">
                    <a16:creationId xmlns:a16="http://schemas.microsoft.com/office/drawing/2014/main" id="{EDC2D173-0C93-E848-BEE8-6107873B115D}"/>
                  </a:ext>
                </a:extLst>
              </p:cNvPr>
              <p:cNvGrpSpPr/>
              <p:nvPr/>
            </p:nvGrpSpPr>
            <p:grpSpPr>
              <a:xfrm>
                <a:off x="7713663" y="2848339"/>
                <a:ext cx="1042107" cy="425543"/>
                <a:chOff x="7786941" y="2884917"/>
                <a:chExt cx="897649" cy="353919"/>
              </a:xfrm>
            </p:grpSpPr>
            <p:sp>
              <p:nvSpPr>
                <p:cNvPr id="347" name="Freeform 346">
                  <a:extLst>
                    <a:ext uri="{FF2B5EF4-FFF2-40B4-BE49-F238E27FC236}">
                      <a16:creationId xmlns:a16="http://schemas.microsoft.com/office/drawing/2014/main" id="{90B1BD09-F486-7E4C-86EB-9C668696D4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8" name="Freeform 347">
                  <a:extLst>
                    <a:ext uri="{FF2B5EF4-FFF2-40B4-BE49-F238E27FC236}">
                      <a16:creationId xmlns:a16="http://schemas.microsoft.com/office/drawing/2014/main" id="{73253F2A-8C71-2143-8D7D-9E0C6DBC7B5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F7002948-32DF-A749-8E69-69FD52EE8A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4F9EAB0D-6878-E94F-9345-4B645274C0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80" name="Group 179">
              <a:extLst>
                <a:ext uri="{FF2B5EF4-FFF2-40B4-BE49-F238E27FC236}">
                  <a16:creationId xmlns:a16="http://schemas.microsoft.com/office/drawing/2014/main" id="{3E703AE1-F964-8340-8DC8-D52FC0348ADA}"/>
                </a:ext>
              </a:extLst>
            </p:cNvPr>
            <p:cNvGrpSpPr/>
            <p:nvPr/>
          </p:nvGrpSpPr>
          <p:grpSpPr>
            <a:xfrm>
              <a:off x="1247888" y="3937689"/>
              <a:ext cx="1045784" cy="958635"/>
              <a:chOff x="1334466" y="2016802"/>
              <a:chExt cx="1045784" cy="958635"/>
            </a:xfrm>
          </p:grpSpPr>
          <p:sp>
            <p:nvSpPr>
              <p:cNvPr id="336" name="Freeform 917">
                <a:extLst>
                  <a:ext uri="{FF2B5EF4-FFF2-40B4-BE49-F238E27FC236}">
                    <a16:creationId xmlns:a16="http://schemas.microsoft.com/office/drawing/2014/main" id="{89995382-B255-B047-94E8-5FF8E99FB609}"/>
                  </a:ext>
                </a:extLst>
              </p:cNvPr>
              <p:cNvSpPr>
                <a:spLocks/>
              </p:cNvSpPr>
              <p:nvPr/>
            </p:nvSpPr>
            <p:spPr bwMode="auto">
              <a:xfrm flipH="1">
                <a:off x="2065300" y="2032462"/>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7" name="Rectangle 228">
                <a:extLst>
                  <a:ext uri="{FF2B5EF4-FFF2-40B4-BE49-F238E27FC236}">
                    <a16:creationId xmlns:a16="http://schemas.microsoft.com/office/drawing/2014/main" id="{EE077515-F58A-AD4A-8E0C-A162F3D4FFBA}"/>
                  </a:ext>
                </a:extLst>
              </p:cNvPr>
              <p:cNvSpPr>
                <a:spLocks noChangeArrowheads="1"/>
              </p:cNvSpPr>
              <p:nvPr/>
            </p:nvSpPr>
            <p:spPr bwMode="auto">
              <a:xfrm>
                <a:off x="1435419" y="2060250"/>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229">
                <a:extLst>
                  <a:ext uri="{FF2B5EF4-FFF2-40B4-BE49-F238E27FC236}">
                    <a16:creationId xmlns:a16="http://schemas.microsoft.com/office/drawing/2014/main" id="{4FE4EF05-383D-F745-817F-5BF2E7943833}"/>
                  </a:ext>
                </a:extLst>
              </p:cNvPr>
              <p:cNvSpPr>
                <a:spLocks noChangeArrowheads="1"/>
              </p:cNvSpPr>
              <p:nvPr/>
            </p:nvSpPr>
            <p:spPr bwMode="auto">
              <a:xfrm>
                <a:off x="1438720" y="2372695"/>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Text Box 230">
                <a:extLst>
                  <a:ext uri="{FF2B5EF4-FFF2-40B4-BE49-F238E27FC236}">
                    <a16:creationId xmlns:a16="http://schemas.microsoft.com/office/drawing/2014/main" id="{64273727-82B3-4B44-B510-20A843724DF0}"/>
                  </a:ext>
                </a:extLst>
              </p:cNvPr>
              <p:cNvSpPr txBox="1">
                <a:spLocks noChangeArrowheads="1"/>
              </p:cNvSpPr>
              <p:nvPr/>
            </p:nvSpPr>
            <p:spPr bwMode="auto">
              <a:xfrm>
                <a:off x="1334466" y="201680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40" name="Straight Connector 339">
                <a:extLst>
                  <a:ext uri="{FF2B5EF4-FFF2-40B4-BE49-F238E27FC236}">
                    <a16:creationId xmlns:a16="http://schemas.microsoft.com/office/drawing/2014/main" id="{D8F5444D-BEFA-884A-BBCF-D18DFE69A07B}"/>
                  </a:ext>
                </a:extLst>
              </p:cNvPr>
              <p:cNvCxnSpPr>
                <a:cxnSpLocks/>
              </p:cNvCxnSpPr>
              <p:nvPr/>
            </p:nvCxnSpPr>
            <p:spPr>
              <a:xfrm>
                <a:off x="1434403" y="22162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BCED9EA-0AF6-294A-ADEE-A9F3FF3C86CB}"/>
                  </a:ext>
                </a:extLst>
              </p:cNvPr>
              <p:cNvCxnSpPr>
                <a:cxnSpLocks/>
              </p:cNvCxnSpPr>
              <p:nvPr/>
            </p:nvCxnSpPr>
            <p:spPr>
              <a:xfrm>
                <a:off x="1434547" y="2372157"/>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39BD6144-55FD-AE4F-9307-2D52AD9E6DBA}"/>
                  </a:ext>
                </a:extLst>
              </p:cNvPr>
              <p:cNvCxnSpPr>
                <a:cxnSpLocks/>
              </p:cNvCxnSpPr>
              <p:nvPr/>
            </p:nvCxnSpPr>
            <p:spPr>
              <a:xfrm>
                <a:off x="1433493" y="25210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D98C95D5-25CB-294D-963A-D197CF1A4289}"/>
                  </a:ext>
                </a:extLst>
              </p:cNvPr>
              <p:cNvCxnSpPr>
                <a:cxnSpLocks/>
              </p:cNvCxnSpPr>
              <p:nvPr/>
            </p:nvCxnSpPr>
            <p:spPr>
              <a:xfrm>
                <a:off x="1433038" y="2673426"/>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07C48CC7-AAEB-0946-8063-C9E575A247A9}"/>
                </a:ext>
              </a:extLst>
            </p:cNvPr>
            <p:cNvGrpSpPr/>
            <p:nvPr/>
          </p:nvGrpSpPr>
          <p:grpSpPr>
            <a:xfrm>
              <a:off x="2039837" y="4710271"/>
              <a:ext cx="350807" cy="305517"/>
              <a:chOff x="7487144" y="3389820"/>
              <a:chExt cx="350807" cy="305517"/>
            </a:xfrm>
          </p:grpSpPr>
          <p:pic>
            <p:nvPicPr>
              <p:cNvPr id="313" name="Picture 1115" descr="antenna_stylized">
                <a:extLst>
                  <a:ext uri="{FF2B5EF4-FFF2-40B4-BE49-F238E27FC236}">
                    <a16:creationId xmlns:a16="http://schemas.microsoft.com/office/drawing/2014/main" id="{AAA19FA1-0368-DF40-92D4-76FFC0F158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4" name="Picture 1116" descr="laptop_keyboard">
                <a:extLst>
                  <a:ext uri="{FF2B5EF4-FFF2-40B4-BE49-F238E27FC236}">
                    <a16:creationId xmlns:a16="http://schemas.microsoft.com/office/drawing/2014/main" id="{AB6CE078-49B8-8A41-8D50-0594F9C1BBE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117">
                <a:extLst>
                  <a:ext uri="{FF2B5EF4-FFF2-40B4-BE49-F238E27FC236}">
                    <a16:creationId xmlns:a16="http://schemas.microsoft.com/office/drawing/2014/main" id="{F6871B47-522C-954C-9A40-275CAAA9F6C4}"/>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6" name="Freeform 1119">
                <a:extLst>
                  <a:ext uri="{FF2B5EF4-FFF2-40B4-BE49-F238E27FC236}">
                    <a16:creationId xmlns:a16="http://schemas.microsoft.com/office/drawing/2014/main" id="{8DA90D9B-4740-8646-B64A-655DFB4FEAD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7" name="Freeform 1120">
                <a:extLst>
                  <a:ext uri="{FF2B5EF4-FFF2-40B4-BE49-F238E27FC236}">
                    <a16:creationId xmlns:a16="http://schemas.microsoft.com/office/drawing/2014/main" id="{9574B39A-D407-D34B-8559-DA27DA2FD8F7}"/>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8" name="Freeform 1121">
                <a:extLst>
                  <a:ext uri="{FF2B5EF4-FFF2-40B4-BE49-F238E27FC236}">
                    <a16:creationId xmlns:a16="http://schemas.microsoft.com/office/drawing/2014/main" id="{30E9A6E9-8D32-BF44-823B-FFD30BEE7933}"/>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19" name="Freeform 1122">
                <a:extLst>
                  <a:ext uri="{FF2B5EF4-FFF2-40B4-BE49-F238E27FC236}">
                    <a16:creationId xmlns:a16="http://schemas.microsoft.com/office/drawing/2014/main" id="{F31ACDDA-FF16-3D44-A912-A18B8CDC6B0E}"/>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0" name="Freeform 1123">
                <a:extLst>
                  <a:ext uri="{FF2B5EF4-FFF2-40B4-BE49-F238E27FC236}">
                    <a16:creationId xmlns:a16="http://schemas.microsoft.com/office/drawing/2014/main" id="{BCB7561E-9330-694A-9985-D7445FE45F79}"/>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1" name="Freeform 1124">
                <a:extLst>
                  <a:ext uri="{FF2B5EF4-FFF2-40B4-BE49-F238E27FC236}">
                    <a16:creationId xmlns:a16="http://schemas.microsoft.com/office/drawing/2014/main" id="{41D1BD11-F952-CB47-9129-3E7E507017FA}"/>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322" name="Group 1125">
                <a:extLst>
                  <a:ext uri="{FF2B5EF4-FFF2-40B4-BE49-F238E27FC236}">
                    <a16:creationId xmlns:a16="http://schemas.microsoft.com/office/drawing/2014/main" id="{A3446849-62A2-8542-A296-B969943DE4A0}"/>
                  </a:ext>
                </a:extLst>
              </p:cNvPr>
              <p:cNvGrpSpPr>
                <a:grpSpLocks/>
              </p:cNvGrpSpPr>
              <p:nvPr/>
            </p:nvGrpSpPr>
            <p:grpSpPr bwMode="auto">
              <a:xfrm>
                <a:off x="7593395" y="3625649"/>
                <a:ext cx="64747" cy="27592"/>
                <a:chOff x="1740" y="2642"/>
                <a:chExt cx="752" cy="327"/>
              </a:xfrm>
            </p:grpSpPr>
            <p:sp>
              <p:nvSpPr>
                <p:cNvPr id="330" name="Freeform 1126">
                  <a:extLst>
                    <a:ext uri="{FF2B5EF4-FFF2-40B4-BE49-F238E27FC236}">
                      <a16:creationId xmlns:a16="http://schemas.microsoft.com/office/drawing/2014/main" id="{854957C7-A6F8-584A-8136-08CE713AE2B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1" name="Freeform 1127">
                  <a:extLst>
                    <a:ext uri="{FF2B5EF4-FFF2-40B4-BE49-F238E27FC236}">
                      <a16:creationId xmlns:a16="http://schemas.microsoft.com/office/drawing/2014/main" id="{3BDE3BA0-2B7B-7241-98DA-90A08473190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2" name="Freeform 1128">
                  <a:extLst>
                    <a:ext uri="{FF2B5EF4-FFF2-40B4-BE49-F238E27FC236}">
                      <a16:creationId xmlns:a16="http://schemas.microsoft.com/office/drawing/2014/main" id="{7FD196ED-AC40-F642-B785-A7326FF6FF1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3" name="Freeform 1129">
                  <a:extLst>
                    <a:ext uri="{FF2B5EF4-FFF2-40B4-BE49-F238E27FC236}">
                      <a16:creationId xmlns:a16="http://schemas.microsoft.com/office/drawing/2014/main" id="{F9F62D58-715C-024C-AF2C-DAEEDD8FFDF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4" name="Freeform 1130">
                  <a:extLst>
                    <a:ext uri="{FF2B5EF4-FFF2-40B4-BE49-F238E27FC236}">
                      <a16:creationId xmlns:a16="http://schemas.microsoft.com/office/drawing/2014/main" id="{2FAB5452-3CC8-5E47-A0D5-CCE2850D3AE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35" name="Freeform 1131">
                  <a:extLst>
                    <a:ext uri="{FF2B5EF4-FFF2-40B4-BE49-F238E27FC236}">
                      <a16:creationId xmlns:a16="http://schemas.microsoft.com/office/drawing/2014/main" id="{A8657BA1-E1F7-6D49-88E2-4DABEA06402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sp>
            <p:nvSpPr>
              <p:cNvPr id="323" name="Freeform 1132">
                <a:extLst>
                  <a:ext uri="{FF2B5EF4-FFF2-40B4-BE49-F238E27FC236}">
                    <a16:creationId xmlns:a16="http://schemas.microsoft.com/office/drawing/2014/main" id="{0CC5D4B5-D6D6-6741-9042-2CEBEEB5481D}"/>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4" name="Freeform 1133">
                <a:extLst>
                  <a:ext uri="{FF2B5EF4-FFF2-40B4-BE49-F238E27FC236}">
                    <a16:creationId xmlns:a16="http://schemas.microsoft.com/office/drawing/2014/main" id="{0DFC5264-B526-464C-AC37-79E9200C7943}"/>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5" name="Freeform 1134">
                <a:extLst>
                  <a:ext uri="{FF2B5EF4-FFF2-40B4-BE49-F238E27FC236}">
                    <a16:creationId xmlns:a16="http://schemas.microsoft.com/office/drawing/2014/main" id="{91756265-8678-D24C-8103-2B04C39DAF4E}"/>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6" name="Freeform 1135">
                <a:extLst>
                  <a:ext uri="{FF2B5EF4-FFF2-40B4-BE49-F238E27FC236}">
                    <a16:creationId xmlns:a16="http://schemas.microsoft.com/office/drawing/2014/main" id="{C943CCEA-E4F4-C04A-B33A-E5077AAF3FC1}"/>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7" name="Freeform 1136">
                <a:extLst>
                  <a:ext uri="{FF2B5EF4-FFF2-40B4-BE49-F238E27FC236}">
                    <a16:creationId xmlns:a16="http://schemas.microsoft.com/office/drawing/2014/main" id="{C95468FA-7E0F-554C-9CE0-9E45F3AE8B7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28" name="Freeform 1137">
                <a:extLst>
                  <a:ext uri="{FF2B5EF4-FFF2-40B4-BE49-F238E27FC236}">
                    <a16:creationId xmlns:a16="http://schemas.microsoft.com/office/drawing/2014/main" id="{3D372F41-CBC3-B346-B000-225A34AB043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pic>
            <p:nvPicPr>
              <p:cNvPr id="329" name="Picture 1118" descr="screen">
                <a:extLst>
                  <a:ext uri="{FF2B5EF4-FFF2-40B4-BE49-F238E27FC236}">
                    <a16:creationId xmlns:a16="http://schemas.microsoft.com/office/drawing/2014/main" id="{AD04FF5E-4D98-2C48-BBFE-49B70FAF65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2" name="Group 181">
              <a:extLst>
                <a:ext uri="{FF2B5EF4-FFF2-40B4-BE49-F238E27FC236}">
                  <a16:creationId xmlns:a16="http://schemas.microsoft.com/office/drawing/2014/main" id="{B8F44290-F8ED-1049-B284-AFDBEE082088}"/>
                </a:ext>
              </a:extLst>
            </p:cNvPr>
            <p:cNvGrpSpPr/>
            <p:nvPr/>
          </p:nvGrpSpPr>
          <p:grpSpPr>
            <a:xfrm>
              <a:off x="8203190" y="4015802"/>
              <a:ext cx="1008712" cy="969393"/>
              <a:chOff x="8854651" y="4004028"/>
              <a:chExt cx="1008712" cy="969393"/>
            </a:xfrm>
          </p:grpSpPr>
          <p:sp>
            <p:nvSpPr>
              <p:cNvPr id="305" name="Freeform 917">
                <a:extLst>
                  <a:ext uri="{FF2B5EF4-FFF2-40B4-BE49-F238E27FC236}">
                    <a16:creationId xmlns:a16="http://schemas.microsoft.com/office/drawing/2014/main" id="{3D13E50F-70CF-E549-8B3C-B36DA8689FB6}"/>
                  </a:ext>
                </a:extLst>
              </p:cNvPr>
              <p:cNvSpPr>
                <a:spLocks/>
              </p:cNvSpPr>
              <p:nvPr/>
            </p:nvSpPr>
            <p:spPr bwMode="auto">
              <a:xfrm>
                <a:off x="8854651" y="4030446"/>
                <a:ext cx="31495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06" name="Rectangle 228">
                <a:extLst>
                  <a:ext uri="{FF2B5EF4-FFF2-40B4-BE49-F238E27FC236}">
                    <a16:creationId xmlns:a16="http://schemas.microsoft.com/office/drawing/2014/main" id="{E8BD07C8-DBD9-E841-9593-231AF428CF13}"/>
                  </a:ext>
                </a:extLst>
              </p:cNvPr>
              <p:cNvSpPr>
                <a:spLocks noChangeArrowheads="1"/>
              </p:cNvSpPr>
              <p:nvPr/>
            </p:nvSpPr>
            <p:spPr bwMode="auto">
              <a:xfrm>
                <a:off x="9149928" y="4047476"/>
                <a:ext cx="618744" cy="779122"/>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7" name="Rectangle 229">
                <a:extLst>
                  <a:ext uri="{FF2B5EF4-FFF2-40B4-BE49-F238E27FC236}">
                    <a16:creationId xmlns:a16="http://schemas.microsoft.com/office/drawing/2014/main" id="{3A076715-A936-7D43-BFF6-C044131CE537}"/>
                  </a:ext>
                </a:extLst>
              </p:cNvPr>
              <p:cNvSpPr>
                <a:spLocks noChangeArrowheads="1"/>
              </p:cNvSpPr>
              <p:nvPr/>
            </p:nvSpPr>
            <p:spPr bwMode="auto">
              <a:xfrm>
                <a:off x="9153229" y="4359921"/>
                <a:ext cx="611601"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08" name="Text Box 230">
                <a:extLst>
                  <a:ext uri="{FF2B5EF4-FFF2-40B4-BE49-F238E27FC236}">
                    <a16:creationId xmlns:a16="http://schemas.microsoft.com/office/drawing/2014/main" id="{5690CD0A-70D3-8345-92E1-4FA67A516FCF}"/>
                  </a:ext>
                </a:extLst>
              </p:cNvPr>
              <p:cNvSpPr txBox="1">
                <a:spLocks noChangeArrowheads="1"/>
              </p:cNvSpPr>
              <p:nvPr/>
            </p:nvSpPr>
            <p:spPr bwMode="auto">
              <a:xfrm>
                <a:off x="9048975" y="400402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309" name="Straight Connector 308">
                <a:extLst>
                  <a:ext uri="{FF2B5EF4-FFF2-40B4-BE49-F238E27FC236}">
                    <a16:creationId xmlns:a16="http://schemas.microsoft.com/office/drawing/2014/main" id="{A956C92F-5135-2E4B-BD33-9D30717914F7}"/>
                  </a:ext>
                </a:extLst>
              </p:cNvPr>
              <p:cNvCxnSpPr>
                <a:cxnSpLocks/>
              </p:cNvCxnSpPr>
              <p:nvPr/>
            </p:nvCxnSpPr>
            <p:spPr>
              <a:xfrm>
                <a:off x="9148912" y="42034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FF1B149-BF64-8F42-8627-7E2F4D874C39}"/>
                  </a:ext>
                </a:extLst>
              </p:cNvPr>
              <p:cNvCxnSpPr>
                <a:cxnSpLocks/>
              </p:cNvCxnSpPr>
              <p:nvPr/>
            </p:nvCxnSpPr>
            <p:spPr>
              <a:xfrm>
                <a:off x="9149056" y="4359383"/>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83B19CF5-0989-F94C-955E-A239BDA3C215}"/>
                  </a:ext>
                </a:extLst>
              </p:cNvPr>
              <p:cNvCxnSpPr>
                <a:cxnSpLocks/>
              </p:cNvCxnSpPr>
              <p:nvPr/>
            </p:nvCxnSpPr>
            <p:spPr>
              <a:xfrm>
                <a:off x="9148002" y="45082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9654621E-7067-8F47-B252-2B63F3D058D5}"/>
                  </a:ext>
                </a:extLst>
              </p:cNvPr>
              <p:cNvCxnSpPr>
                <a:cxnSpLocks/>
              </p:cNvCxnSpPr>
              <p:nvPr/>
            </p:nvCxnSpPr>
            <p:spPr>
              <a:xfrm>
                <a:off x="9147547" y="4660652"/>
                <a:ext cx="6197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950">
              <a:extLst>
                <a:ext uri="{FF2B5EF4-FFF2-40B4-BE49-F238E27FC236}">
                  <a16:creationId xmlns:a16="http://schemas.microsoft.com/office/drawing/2014/main" id="{ADCE8FFB-48AC-A247-94DA-E97A6CF52F37}"/>
                </a:ext>
              </a:extLst>
            </p:cNvPr>
            <p:cNvGrpSpPr>
              <a:grpSpLocks/>
            </p:cNvGrpSpPr>
            <p:nvPr/>
          </p:nvGrpSpPr>
          <p:grpSpPr bwMode="auto">
            <a:xfrm>
              <a:off x="8092577" y="4586506"/>
              <a:ext cx="214974" cy="403920"/>
              <a:chOff x="4140" y="429"/>
              <a:chExt cx="1425" cy="2396"/>
            </a:xfrm>
          </p:grpSpPr>
          <p:sp>
            <p:nvSpPr>
              <p:cNvPr id="273" name="Freeform 951">
                <a:extLst>
                  <a:ext uri="{FF2B5EF4-FFF2-40B4-BE49-F238E27FC236}">
                    <a16:creationId xmlns:a16="http://schemas.microsoft.com/office/drawing/2014/main" id="{E42D8558-0018-304D-8743-A408E048AA6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4" name="Rectangle 952">
                <a:extLst>
                  <a:ext uri="{FF2B5EF4-FFF2-40B4-BE49-F238E27FC236}">
                    <a16:creationId xmlns:a16="http://schemas.microsoft.com/office/drawing/2014/main" id="{A5481AA2-C4E5-F24F-8F6F-270F977B50F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5" name="Freeform 953">
                <a:extLst>
                  <a:ext uri="{FF2B5EF4-FFF2-40B4-BE49-F238E27FC236}">
                    <a16:creationId xmlns:a16="http://schemas.microsoft.com/office/drawing/2014/main" id="{1A11DC5E-B321-A443-AA66-5C1AE464D5E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6" name="Freeform 954">
                <a:extLst>
                  <a:ext uri="{FF2B5EF4-FFF2-40B4-BE49-F238E27FC236}">
                    <a16:creationId xmlns:a16="http://schemas.microsoft.com/office/drawing/2014/main" id="{4C925959-5577-B041-8E8B-55BC2695A4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77" name="Rectangle 955">
                <a:extLst>
                  <a:ext uri="{FF2B5EF4-FFF2-40B4-BE49-F238E27FC236}">
                    <a16:creationId xmlns:a16="http://schemas.microsoft.com/office/drawing/2014/main" id="{99ABFEED-2A79-474B-BB8A-253DCFE1F97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78" name="Group 956">
                <a:extLst>
                  <a:ext uri="{FF2B5EF4-FFF2-40B4-BE49-F238E27FC236}">
                    <a16:creationId xmlns:a16="http://schemas.microsoft.com/office/drawing/2014/main" id="{D64ED7CC-9D48-0642-B0EA-F94CFDA2B598}"/>
                  </a:ext>
                </a:extLst>
              </p:cNvPr>
              <p:cNvGrpSpPr>
                <a:grpSpLocks/>
              </p:cNvGrpSpPr>
              <p:nvPr/>
            </p:nvGrpSpPr>
            <p:grpSpPr bwMode="auto">
              <a:xfrm>
                <a:off x="4749" y="668"/>
                <a:ext cx="581" cy="145"/>
                <a:chOff x="614" y="2568"/>
                <a:chExt cx="725" cy="139"/>
              </a:xfrm>
            </p:grpSpPr>
            <p:sp>
              <p:nvSpPr>
                <p:cNvPr id="303" name="AutoShape 957">
                  <a:extLst>
                    <a:ext uri="{FF2B5EF4-FFF2-40B4-BE49-F238E27FC236}">
                      <a16:creationId xmlns:a16="http://schemas.microsoft.com/office/drawing/2014/main" id="{EE2E50B6-CD33-0E4A-8634-D6436A4DE8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4" name="AutoShape 958">
                  <a:extLst>
                    <a:ext uri="{FF2B5EF4-FFF2-40B4-BE49-F238E27FC236}">
                      <a16:creationId xmlns:a16="http://schemas.microsoft.com/office/drawing/2014/main" id="{A39EB1DE-A86D-B84E-837B-03A8DCCA197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79" name="Rectangle 959">
                <a:extLst>
                  <a:ext uri="{FF2B5EF4-FFF2-40B4-BE49-F238E27FC236}">
                    <a16:creationId xmlns:a16="http://schemas.microsoft.com/office/drawing/2014/main" id="{912A97F6-34BC-A145-A942-32F4C3B4CCE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0" name="Group 960">
                <a:extLst>
                  <a:ext uri="{FF2B5EF4-FFF2-40B4-BE49-F238E27FC236}">
                    <a16:creationId xmlns:a16="http://schemas.microsoft.com/office/drawing/2014/main" id="{719172CB-2296-AE46-8DDF-662D60AA9E2C}"/>
                  </a:ext>
                </a:extLst>
              </p:cNvPr>
              <p:cNvGrpSpPr>
                <a:grpSpLocks/>
              </p:cNvGrpSpPr>
              <p:nvPr/>
            </p:nvGrpSpPr>
            <p:grpSpPr bwMode="auto">
              <a:xfrm>
                <a:off x="4747" y="994"/>
                <a:ext cx="581" cy="134"/>
                <a:chOff x="614" y="2568"/>
                <a:chExt cx="725" cy="139"/>
              </a:xfrm>
            </p:grpSpPr>
            <p:sp>
              <p:nvSpPr>
                <p:cNvPr id="301" name="AutoShape 961">
                  <a:extLst>
                    <a:ext uri="{FF2B5EF4-FFF2-40B4-BE49-F238E27FC236}">
                      <a16:creationId xmlns:a16="http://schemas.microsoft.com/office/drawing/2014/main" id="{F26F830F-E545-794D-9966-AFEB8AC6185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2" name="AutoShape 962">
                  <a:extLst>
                    <a:ext uri="{FF2B5EF4-FFF2-40B4-BE49-F238E27FC236}">
                      <a16:creationId xmlns:a16="http://schemas.microsoft.com/office/drawing/2014/main" id="{733BD37F-9011-894C-B338-12B9E6EE327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1" name="Rectangle 963">
                <a:extLst>
                  <a:ext uri="{FF2B5EF4-FFF2-40B4-BE49-F238E27FC236}">
                    <a16:creationId xmlns:a16="http://schemas.microsoft.com/office/drawing/2014/main" id="{BC3624F8-731F-2A4A-9CD2-515331E47A5F}"/>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2" name="Rectangle 964">
                <a:extLst>
                  <a:ext uri="{FF2B5EF4-FFF2-40B4-BE49-F238E27FC236}">
                    <a16:creationId xmlns:a16="http://schemas.microsoft.com/office/drawing/2014/main" id="{6D69FCA9-8C8D-8A45-AA9B-90C623FACB3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83" name="Group 965">
                <a:extLst>
                  <a:ext uri="{FF2B5EF4-FFF2-40B4-BE49-F238E27FC236}">
                    <a16:creationId xmlns:a16="http://schemas.microsoft.com/office/drawing/2014/main" id="{3513873E-986C-BC4E-91CA-017DAF9419F1}"/>
                  </a:ext>
                </a:extLst>
              </p:cNvPr>
              <p:cNvGrpSpPr>
                <a:grpSpLocks/>
              </p:cNvGrpSpPr>
              <p:nvPr/>
            </p:nvGrpSpPr>
            <p:grpSpPr bwMode="auto">
              <a:xfrm>
                <a:off x="4735" y="1627"/>
                <a:ext cx="582" cy="151"/>
                <a:chOff x="614" y="2568"/>
                <a:chExt cx="725" cy="139"/>
              </a:xfrm>
            </p:grpSpPr>
            <p:sp>
              <p:nvSpPr>
                <p:cNvPr id="299" name="AutoShape 966">
                  <a:extLst>
                    <a:ext uri="{FF2B5EF4-FFF2-40B4-BE49-F238E27FC236}">
                      <a16:creationId xmlns:a16="http://schemas.microsoft.com/office/drawing/2014/main" id="{EC24B8B4-CA68-8344-AA14-6C6F972E7D4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0" name="AutoShape 967">
                  <a:extLst>
                    <a:ext uri="{FF2B5EF4-FFF2-40B4-BE49-F238E27FC236}">
                      <a16:creationId xmlns:a16="http://schemas.microsoft.com/office/drawing/2014/main" id="{8B3BE79F-68F1-3F44-9231-F9F906C6E4B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4" name="Freeform 968">
                <a:extLst>
                  <a:ext uri="{FF2B5EF4-FFF2-40B4-BE49-F238E27FC236}">
                    <a16:creationId xmlns:a16="http://schemas.microsoft.com/office/drawing/2014/main" id="{83591A80-6143-F24F-89E1-1ECAB80BF29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nvGrpSpPr>
              <p:cNvPr id="285" name="Group 969">
                <a:extLst>
                  <a:ext uri="{FF2B5EF4-FFF2-40B4-BE49-F238E27FC236}">
                    <a16:creationId xmlns:a16="http://schemas.microsoft.com/office/drawing/2014/main" id="{B5FBE38A-FE06-6C42-944E-A9E5C30300AE}"/>
                  </a:ext>
                </a:extLst>
              </p:cNvPr>
              <p:cNvGrpSpPr>
                <a:grpSpLocks/>
              </p:cNvGrpSpPr>
              <p:nvPr/>
            </p:nvGrpSpPr>
            <p:grpSpPr bwMode="auto">
              <a:xfrm>
                <a:off x="4739" y="1327"/>
                <a:ext cx="582" cy="139"/>
                <a:chOff x="614" y="2568"/>
                <a:chExt cx="725" cy="139"/>
              </a:xfrm>
            </p:grpSpPr>
            <p:sp>
              <p:nvSpPr>
                <p:cNvPr id="297" name="AutoShape 970">
                  <a:extLst>
                    <a:ext uri="{FF2B5EF4-FFF2-40B4-BE49-F238E27FC236}">
                      <a16:creationId xmlns:a16="http://schemas.microsoft.com/office/drawing/2014/main" id="{1E24432D-6B84-ED48-B869-6CE146BFA1A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8" name="AutoShape 971">
                  <a:extLst>
                    <a:ext uri="{FF2B5EF4-FFF2-40B4-BE49-F238E27FC236}">
                      <a16:creationId xmlns:a16="http://schemas.microsoft.com/office/drawing/2014/main" id="{F45105A9-AF1C-1047-B21B-17C9805A731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86" name="Rectangle 972">
                <a:extLst>
                  <a:ext uri="{FF2B5EF4-FFF2-40B4-BE49-F238E27FC236}">
                    <a16:creationId xmlns:a16="http://schemas.microsoft.com/office/drawing/2014/main" id="{9209AAA4-4374-BD47-BA24-EBF48636A13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7" name="Freeform 973">
                <a:extLst>
                  <a:ext uri="{FF2B5EF4-FFF2-40B4-BE49-F238E27FC236}">
                    <a16:creationId xmlns:a16="http://schemas.microsoft.com/office/drawing/2014/main" id="{1CCACCC9-2578-3E47-90AE-1AA6FAC30CC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8" name="Freeform 974">
                <a:extLst>
                  <a:ext uri="{FF2B5EF4-FFF2-40B4-BE49-F238E27FC236}">
                    <a16:creationId xmlns:a16="http://schemas.microsoft.com/office/drawing/2014/main" id="{23A2A515-9B1E-814E-A969-1AC8E47291D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89" name="Oval 975">
                <a:extLst>
                  <a:ext uri="{FF2B5EF4-FFF2-40B4-BE49-F238E27FC236}">
                    <a16:creationId xmlns:a16="http://schemas.microsoft.com/office/drawing/2014/main" id="{B4E26F38-B0D5-4846-927B-F4E1BE5D9C8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0" name="Freeform 976">
                <a:extLst>
                  <a:ext uri="{FF2B5EF4-FFF2-40B4-BE49-F238E27FC236}">
                    <a16:creationId xmlns:a16="http://schemas.microsoft.com/office/drawing/2014/main" id="{EF0D2CE2-10D6-A04B-8689-BFDC9D05EB5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91" name="AutoShape 977">
                <a:extLst>
                  <a:ext uri="{FF2B5EF4-FFF2-40B4-BE49-F238E27FC236}">
                    <a16:creationId xmlns:a16="http://schemas.microsoft.com/office/drawing/2014/main" id="{2FDA9BFA-C2F8-B849-B8F8-72DE54BA0E9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2" name="AutoShape 978">
                <a:extLst>
                  <a:ext uri="{FF2B5EF4-FFF2-40B4-BE49-F238E27FC236}">
                    <a16:creationId xmlns:a16="http://schemas.microsoft.com/office/drawing/2014/main" id="{045E9E80-EB25-6B49-81EA-8D4AF5BE026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3" name="Oval 979">
                <a:extLst>
                  <a:ext uri="{FF2B5EF4-FFF2-40B4-BE49-F238E27FC236}">
                    <a16:creationId xmlns:a16="http://schemas.microsoft.com/office/drawing/2014/main" id="{FDAFC9B0-EADC-B54F-8296-A77F233D0BF8}"/>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4" name="Oval 980">
                <a:extLst>
                  <a:ext uri="{FF2B5EF4-FFF2-40B4-BE49-F238E27FC236}">
                    <a16:creationId xmlns:a16="http://schemas.microsoft.com/office/drawing/2014/main" id="{E7DC474C-E3E8-2E4A-AA3C-21A4743ED9C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5" name="Oval 981">
                <a:extLst>
                  <a:ext uri="{FF2B5EF4-FFF2-40B4-BE49-F238E27FC236}">
                    <a16:creationId xmlns:a16="http://schemas.microsoft.com/office/drawing/2014/main" id="{A70F2780-C04C-3A4B-9844-AAF088AE3F3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96" name="Rectangle 982">
                <a:extLst>
                  <a:ext uri="{FF2B5EF4-FFF2-40B4-BE49-F238E27FC236}">
                    <a16:creationId xmlns:a16="http://schemas.microsoft.com/office/drawing/2014/main" id="{40F65087-B8FB-A343-B04A-A75C9D2437F8}"/>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cxnSp>
          <p:nvCxnSpPr>
            <p:cNvPr id="184" name="Straight Connector 183">
              <a:extLst>
                <a:ext uri="{FF2B5EF4-FFF2-40B4-BE49-F238E27FC236}">
                  <a16:creationId xmlns:a16="http://schemas.microsoft.com/office/drawing/2014/main" id="{A68F2A97-53ED-4644-8667-E34068A47381}"/>
                </a:ext>
              </a:extLst>
            </p:cNvPr>
            <p:cNvCxnSpPr>
              <a:cxnSpLocks/>
              <a:endCxn id="292" idx="0"/>
            </p:cNvCxnSpPr>
            <p:nvPr/>
          </p:nvCxnSpPr>
          <p:spPr>
            <a:xfrm flipV="1">
              <a:off x="8100093" y="4971714"/>
              <a:ext cx="83452" cy="947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4B5F4588-213C-C94F-8C14-677AFE84F1C7}"/>
                </a:ext>
              </a:extLst>
            </p:cNvPr>
            <p:cNvGrpSpPr/>
            <p:nvPr/>
          </p:nvGrpSpPr>
          <p:grpSpPr>
            <a:xfrm>
              <a:off x="2821259" y="4737483"/>
              <a:ext cx="806605" cy="606348"/>
              <a:chOff x="2821259" y="5835340"/>
              <a:chExt cx="806605" cy="606348"/>
            </a:xfrm>
          </p:grpSpPr>
          <p:sp>
            <p:nvSpPr>
              <p:cNvPr id="267" name="Freeform 917">
                <a:extLst>
                  <a:ext uri="{FF2B5EF4-FFF2-40B4-BE49-F238E27FC236}">
                    <a16:creationId xmlns:a16="http://schemas.microsoft.com/office/drawing/2014/main" id="{B764682A-3AA5-1D4E-B691-5DC39843DAFE}"/>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8" name="Rectangle 228">
                <a:extLst>
                  <a:ext uri="{FF2B5EF4-FFF2-40B4-BE49-F238E27FC236}">
                    <a16:creationId xmlns:a16="http://schemas.microsoft.com/office/drawing/2014/main" id="{51D97249-266E-4043-8BB1-94F06B08D70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9" name="Rectangle 229">
                <a:extLst>
                  <a:ext uri="{FF2B5EF4-FFF2-40B4-BE49-F238E27FC236}">
                    <a16:creationId xmlns:a16="http://schemas.microsoft.com/office/drawing/2014/main" id="{034154E8-FDCA-DE4A-8C6E-02FF71E5C8E4}"/>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0" name="Text Box 230">
                <a:extLst>
                  <a:ext uri="{FF2B5EF4-FFF2-40B4-BE49-F238E27FC236}">
                    <a16:creationId xmlns:a16="http://schemas.microsoft.com/office/drawing/2014/main" id="{36907024-CC80-CE4E-B6A0-EFE359A032B8}"/>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71" name="Straight Connector 270">
                <a:extLst>
                  <a:ext uri="{FF2B5EF4-FFF2-40B4-BE49-F238E27FC236}">
                    <a16:creationId xmlns:a16="http://schemas.microsoft.com/office/drawing/2014/main" id="{4613D6EB-D4E9-424E-A69A-FB82E1B91572}"/>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8F9EE96-C887-784C-9AE9-38B2B088162F}"/>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CFF5EEA1-43D2-B149-AFD5-5B31A226C1B7}"/>
                </a:ext>
              </a:extLst>
            </p:cNvPr>
            <p:cNvGrpSpPr/>
            <p:nvPr/>
          </p:nvGrpSpPr>
          <p:grpSpPr>
            <a:xfrm>
              <a:off x="3977268" y="4735086"/>
              <a:ext cx="806605" cy="606348"/>
              <a:chOff x="2821259" y="5835340"/>
              <a:chExt cx="806605" cy="606348"/>
            </a:xfrm>
          </p:grpSpPr>
          <p:sp>
            <p:nvSpPr>
              <p:cNvPr id="261" name="Freeform 917">
                <a:extLst>
                  <a:ext uri="{FF2B5EF4-FFF2-40B4-BE49-F238E27FC236}">
                    <a16:creationId xmlns:a16="http://schemas.microsoft.com/office/drawing/2014/main" id="{64717B15-CB87-C245-AF48-05330AD181B9}"/>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62" name="Rectangle 228">
                <a:extLst>
                  <a:ext uri="{FF2B5EF4-FFF2-40B4-BE49-F238E27FC236}">
                    <a16:creationId xmlns:a16="http://schemas.microsoft.com/office/drawing/2014/main" id="{6C624000-C7E9-CE41-8A1A-DB1EFD506260}"/>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3" name="Rectangle 229">
                <a:extLst>
                  <a:ext uri="{FF2B5EF4-FFF2-40B4-BE49-F238E27FC236}">
                    <a16:creationId xmlns:a16="http://schemas.microsoft.com/office/drawing/2014/main" id="{9ED9C213-766E-BE49-918C-1AA1C9EC61B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64" name="Text Box 230">
                <a:extLst>
                  <a:ext uri="{FF2B5EF4-FFF2-40B4-BE49-F238E27FC236}">
                    <a16:creationId xmlns:a16="http://schemas.microsoft.com/office/drawing/2014/main" id="{3F56AB16-C75F-2C4F-BDF7-AAE5E7C80D9B}"/>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5F5AFEDE-F171-0643-9B6D-50815D13045C}"/>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4A816774-61A0-754D-BA44-CE8EC96F7624}"/>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EAF9242A-B328-EE47-9A33-43BB29D411CB}"/>
                </a:ext>
              </a:extLst>
            </p:cNvPr>
            <p:cNvGrpSpPr/>
            <p:nvPr/>
          </p:nvGrpSpPr>
          <p:grpSpPr>
            <a:xfrm>
              <a:off x="4943707" y="4739525"/>
              <a:ext cx="806605" cy="606348"/>
              <a:chOff x="2821259" y="5835340"/>
              <a:chExt cx="806605" cy="606348"/>
            </a:xfrm>
          </p:grpSpPr>
          <p:sp>
            <p:nvSpPr>
              <p:cNvPr id="255" name="Freeform 917">
                <a:extLst>
                  <a:ext uri="{FF2B5EF4-FFF2-40B4-BE49-F238E27FC236}">
                    <a16:creationId xmlns:a16="http://schemas.microsoft.com/office/drawing/2014/main" id="{37C0BC83-9973-DF49-9DA5-14FC5B0D03A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6" name="Rectangle 228">
                <a:extLst>
                  <a:ext uri="{FF2B5EF4-FFF2-40B4-BE49-F238E27FC236}">
                    <a16:creationId xmlns:a16="http://schemas.microsoft.com/office/drawing/2014/main" id="{F3143E49-3D27-0549-AFA8-18A5F1FC0162}"/>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7" name="Rectangle 229">
                <a:extLst>
                  <a:ext uri="{FF2B5EF4-FFF2-40B4-BE49-F238E27FC236}">
                    <a16:creationId xmlns:a16="http://schemas.microsoft.com/office/drawing/2014/main" id="{67660D2A-AF18-804D-8AF0-B8D31459106C}"/>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8" name="Text Box 230">
                <a:extLst>
                  <a:ext uri="{FF2B5EF4-FFF2-40B4-BE49-F238E27FC236}">
                    <a16:creationId xmlns:a16="http://schemas.microsoft.com/office/drawing/2014/main" id="{093E2618-F599-184C-B8BA-F69A4680EC99}"/>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9" name="Straight Connector 258">
                <a:extLst>
                  <a:ext uri="{FF2B5EF4-FFF2-40B4-BE49-F238E27FC236}">
                    <a16:creationId xmlns:a16="http://schemas.microsoft.com/office/drawing/2014/main" id="{5C429730-98A3-1D49-BD12-69ADD9BCE095}"/>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671EA39C-48EB-C040-9633-C7C7753B493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8CC51732-4596-884E-B48D-683619FA038A}"/>
                </a:ext>
              </a:extLst>
            </p:cNvPr>
            <p:cNvGrpSpPr/>
            <p:nvPr/>
          </p:nvGrpSpPr>
          <p:grpSpPr>
            <a:xfrm>
              <a:off x="5820935" y="4737036"/>
              <a:ext cx="806605" cy="606348"/>
              <a:chOff x="2821259" y="5835340"/>
              <a:chExt cx="806605" cy="606348"/>
            </a:xfrm>
          </p:grpSpPr>
          <p:sp>
            <p:nvSpPr>
              <p:cNvPr id="249" name="Freeform 917">
                <a:extLst>
                  <a:ext uri="{FF2B5EF4-FFF2-40B4-BE49-F238E27FC236}">
                    <a16:creationId xmlns:a16="http://schemas.microsoft.com/office/drawing/2014/main" id="{1BDC53EC-CD23-9C49-BA90-499F7B539381}"/>
                  </a:ext>
                </a:extLst>
              </p:cNvPr>
              <p:cNvSpPr>
                <a:spLocks/>
              </p:cNvSpPr>
              <p:nvPr/>
            </p:nvSpPr>
            <p:spPr bwMode="auto">
              <a:xfrm>
                <a:off x="2821259" y="5861824"/>
                <a:ext cx="227300" cy="57986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333"/>
                  <a:gd name="connsiteY0" fmla="*/ 10000 h 10000"/>
                  <a:gd name="connsiteX1" fmla="*/ 10000 w 10333"/>
                  <a:gd name="connsiteY1" fmla="*/ 0 h 10000"/>
                  <a:gd name="connsiteX2" fmla="*/ 10333 w 10333"/>
                  <a:gd name="connsiteY2" fmla="*/ 8347 h 10000"/>
                  <a:gd name="connsiteX3" fmla="*/ 0 w 10333"/>
                  <a:gd name="connsiteY3" fmla="*/ 10000 h 10000"/>
                </a:gdLst>
                <a:ahLst/>
                <a:cxnLst>
                  <a:cxn ang="0">
                    <a:pos x="connsiteX0" y="connsiteY0"/>
                  </a:cxn>
                  <a:cxn ang="0">
                    <a:pos x="connsiteX1" y="connsiteY1"/>
                  </a:cxn>
                  <a:cxn ang="0">
                    <a:pos x="connsiteX2" y="connsiteY2"/>
                  </a:cxn>
                  <a:cxn ang="0">
                    <a:pos x="connsiteX3" y="connsiteY3"/>
                  </a:cxn>
                </a:cxnLst>
                <a:rect l="l" t="t" r="r" b="b"/>
                <a:pathLst>
                  <a:path w="10333" h="10000">
                    <a:moveTo>
                      <a:pt x="0" y="10000"/>
                    </a:moveTo>
                    <a:lnTo>
                      <a:pt x="10000" y="0"/>
                    </a:lnTo>
                    <a:lnTo>
                      <a:pt x="10333" y="8347"/>
                    </a:lnTo>
                    <a:lnTo>
                      <a:pt x="0" y="10000"/>
                    </a:lnTo>
                    <a:close/>
                  </a:path>
                </a:pathLst>
              </a:custGeom>
              <a:gradFill rotWithShape="1">
                <a:gsLst>
                  <a:gs pos="0">
                    <a:schemeClr val="bg1"/>
                  </a:gs>
                  <a:gs pos="100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0" name="Rectangle 228">
                <a:extLst>
                  <a:ext uri="{FF2B5EF4-FFF2-40B4-BE49-F238E27FC236}">
                    <a16:creationId xmlns:a16="http://schemas.microsoft.com/office/drawing/2014/main" id="{31FA9EC0-217E-E343-96E6-050AED45D9C7}"/>
                  </a:ext>
                </a:extLst>
              </p:cNvPr>
              <p:cNvSpPr>
                <a:spLocks noChangeArrowheads="1"/>
              </p:cNvSpPr>
              <p:nvPr/>
            </p:nvSpPr>
            <p:spPr bwMode="auto">
              <a:xfrm>
                <a:off x="3028886" y="5876693"/>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1" name="Rectangle 229">
                <a:extLst>
                  <a:ext uri="{FF2B5EF4-FFF2-40B4-BE49-F238E27FC236}">
                    <a16:creationId xmlns:a16="http://schemas.microsoft.com/office/drawing/2014/main" id="{A367E120-169C-5848-8087-00036A200E87}"/>
                  </a:ext>
                </a:extLst>
              </p:cNvPr>
              <p:cNvSpPr>
                <a:spLocks noChangeArrowheads="1"/>
              </p:cNvSpPr>
              <p:nvPr/>
            </p:nvSpPr>
            <p:spPr bwMode="auto">
              <a:xfrm>
                <a:off x="3032188" y="5882716"/>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52" name="Text Box 230">
                <a:extLst>
                  <a:ext uri="{FF2B5EF4-FFF2-40B4-BE49-F238E27FC236}">
                    <a16:creationId xmlns:a16="http://schemas.microsoft.com/office/drawing/2014/main" id="{42B62DD1-8F50-9A4D-910E-CEA418C5EFC2}"/>
                  </a:ext>
                </a:extLst>
              </p:cNvPr>
              <p:cNvSpPr txBox="1">
                <a:spLocks noChangeArrowheads="1"/>
              </p:cNvSpPr>
              <p:nvPr/>
            </p:nvSpPr>
            <p:spPr bwMode="auto">
              <a:xfrm>
                <a:off x="2950236" y="5835340"/>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53" name="Straight Connector 252">
                <a:extLst>
                  <a:ext uri="{FF2B5EF4-FFF2-40B4-BE49-F238E27FC236}">
                    <a16:creationId xmlns:a16="http://schemas.microsoft.com/office/drawing/2014/main" id="{5FEF59E2-3F0D-1D48-8384-4342035A64A3}"/>
                  </a:ext>
                </a:extLst>
              </p:cNvPr>
              <p:cNvCxnSpPr>
                <a:cxnSpLocks/>
              </p:cNvCxnSpPr>
              <p:nvPr/>
            </p:nvCxnSpPr>
            <p:spPr>
              <a:xfrm>
                <a:off x="3034394" y="60347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41F2A69-0FF7-3B45-8037-E745CD147903}"/>
                  </a:ext>
                </a:extLst>
              </p:cNvPr>
              <p:cNvCxnSpPr>
                <a:cxnSpLocks/>
              </p:cNvCxnSpPr>
              <p:nvPr/>
            </p:nvCxnSpPr>
            <p:spPr>
              <a:xfrm>
                <a:off x="3034394" y="6187164"/>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325F7FD2-1415-1E45-BC9F-017E143FDCAE}"/>
                </a:ext>
              </a:extLst>
            </p:cNvPr>
            <p:cNvGrpSpPr/>
            <p:nvPr/>
          </p:nvGrpSpPr>
          <p:grpSpPr>
            <a:xfrm>
              <a:off x="6790401" y="4730432"/>
              <a:ext cx="677628" cy="553998"/>
              <a:chOff x="6839228" y="4734871"/>
              <a:chExt cx="677628" cy="553998"/>
            </a:xfrm>
          </p:grpSpPr>
          <p:sp>
            <p:nvSpPr>
              <p:cNvPr id="244" name="Rectangle 228">
                <a:extLst>
                  <a:ext uri="{FF2B5EF4-FFF2-40B4-BE49-F238E27FC236}">
                    <a16:creationId xmlns:a16="http://schemas.microsoft.com/office/drawing/2014/main" id="{516D5E76-396E-6745-9934-ED5C6EA9C1EA}"/>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229">
                <a:extLst>
                  <a:ext uri="{FF2B5EF4-FFF2-40B4-BE49-F238E27FC236}">
                    <a16:creationId xmlns:a16="http://schemas.microsoft.com/office/drawing/2014/main" id="{B0EBB699-C5EF-0F4C-BA19-EF3DF9F487FA}"/>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6" name="Text Box 230">
                <a:extLst>
                  <a:ext uri="{FF2B5EF4-FFF2-40B4-BE49-F238E27FC236}">
                    <a16:creationId xmlns:a16="http://schemas.microsoft.com/office/drawing/2014/main" id="{A1CF5352-F438-134C-A5EC-A7B85D71985D}"/>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47" name="Straight Connector 246">
                <a:extLst>
                  <a:ext uri="{FF2B5EF4-FFF2-40B4-BE49-F238E27FC236}">
                    <a16:creationId xmlns:a16="http://schemas.microsoft.com/office/drawing/2014/main" id="{1E968705-D3B1-EA4E-B227-5439882F601C}"/>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847FF4D-7BAD-684B-B6D2-E35839F8BC63}"/>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7B47E73F-C1CC-0D48-BDCD-617A69AA93EF}"/>
                </a:ext>
              </a:extLst>
            </p:cNvPr>
            <p:cNvGrpSpPr/>
            <p:nvPr/>
          </p:nvGrpSpPr>
          <p:grpSpPr>
            <a:xfrm>
              <a:off x="3865017" y="5237488"/>
              <a:ext cx="397110" cy="220011"/>
              <a:chOff x="7493876" y="2774731"/>
              <a:chExt cx="1481958" cy="894622"/>
            </a:xfrm>
          </p:grpSpPr>
          <p:sp>
            <p:nvSpPr>
              <p:cNvPr id="237" name="Freeform 236">
                <a:extLst>
                  <a:ext uri="{FF2B5EF4-FFF2-40B4-BE49-F238E27FC236}">
                    <a16:creationId xmlns:a16="http://schemas.microsoft.com/office/drawing/2014/main" id="{211CC74A-2F0A-8F4A-A837-B371503378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8" name="Oval 237">
                <a:extLst>
                  <a:ext uri="{FF2B5EF4-FFF2-40B4-BE49-F238E27FC236}">
                    <a16:creationId xmlns:a16="http://schemas.microsoft.com/office/drawing/2014/main" id="{332E835D-74BC-F641-96E3-D399C6C13E1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9" name="Group 238">
                <a:extLst>
                  <a:ext uri="{FF2B5EF4-FFF2-40B4-BE49-F238E27FC236}">
                    <a16:creationId xmlns:a16="http://schemas.microsoft.com/office/drawing/2014/main" id="{5AADA49B-4A19-3641-B864-1A653AB8C7C2}"/>
                  </a:ext>
                </a:extLst>
              </p:cNvPr>
              <p:cNvGrpSpPr/>
              <p:nvPr/>
            </p:nvGrpSpPr>
            <p:grpSpPr>
              <a:xfrm>
                <a:off x="7713663" y="2848339"/>
                <a:ext cx="1042107" cy="425543"/>
                <a:chOff x="7786941" y="2884917"/>
                <a:chExt cx="897649" cy="353919"/>
              </a:xfrm>
            </p:grpSpPr>
            <p:sp>
              <p:nvSpPr>
                <p:cNvPr id="240" name="Freeform 239">
                  <a:extLst>
                    <a:ext uri="{FF2B5EF4-FFF2-40B4-BE49-F238E27FC236}">
                      <a16:creationId xmlns:a16="http://schemas.microsoft.com/office/drawing/2014/main" id="{1EAFE1B6-7C43-8748-BA76-0EB8448517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1" name="Freeform 240">
                  <a:extLst>
                    <a:ext uri="{FF2B5EF4-FFF2-40B4-BE49-F238E27FC236}">
                      <a16:creationId xmlns:a16="http://schemas.microsoft.com/office/drawing/2014/main" id="{5AAF0190-D279-3A43-B331-566E659906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2" name="Freeform 241">
                  <a:extLst>
                    <a:ext uri="{FF2B5EF4-FFF2-40B4-BE49-F238E27FC236}">
                      <a16:creationId xmlns:a16="http://schemas.microsoft.com/office/drawing/2014/main" id="{5C659658-5E09-FB4A-80F2-7273BC8F8E9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43" name="Freeform 242">
                  <a:extLst>
                    <a:ext uri="{FF2B5EF4-FFF2-40B4-BE49-F238E27FC236}">
                      <a16:creationId xmlns:a16="http://schemas.microsoft.com/office/drawing/2014/main" id="{DC66C17F-BDE5-BA4B-939C-1F490B46C70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1" name="Group 190">
              <a:extLst>
                <a:ext uri="{FF2B5EF4-FFF2-40B4-BE49-F238E27FC236}">
                  <a16:creationId xmlns:a16="http://schemas.microsoft.com/office/drawing/2014/main" id="{E35335F5-A6C7-744C-BD9B-E65FACFE7619}"/>
                </a:ext>
              </a:extLst>
            </p:cNvPr>
            <p:cNvGrpSpPr/>
            <p:nvPr/>
          </p:nvGrpSpPr>
          <p:grpSpPr>
            <a:xfrm>
              <a:off x="4829352" y="5236839"/>
              <a:ext cx="397110" cy="220011"/>
              <a:chOff x="7493876" y="2774731"/>
              <a:chExt cx="1481958" cy="894622"/>
            </a:xfrm>
          </p:grpSpPr>
          <p:sp>
            <p:nvSpPr>
              <p:cNvPr id="230" name="Freeform 229">
                <a:extLst>
                  <a:ext uri="{FF2B5EF4-FFF2-40B4-BE49-F238E27FC236}">
                    <a16:creationId xmlns:a16="http://schemas.microsoft.com/office/drawing/2014/main" id="{7CEE1BC5-7836-CF47-9A33-692714596D8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31" name="Oval 230">
                <a:extLst>
                  <a:ext uri="{FF2B5EF4-FFF2-40B4-BE49-F238E27FC236}">
                    <a16:creationId xmlns:a16="http://schemas.microsoft.com/office/drawing/2014/main" id="{3119605C-1843-4C44-8FFD-5F3023CA35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32" name="Group 231">
                <a:extLst>
                  <a:ext uri="{FF2B5EF4-FFF2-40B4-BE49-F238E27FC236}">
                    <a16:creationId xmlns:a16="http://schemas.microsoft.com/office/drawing/2014/main" id="{A351B8F4-7F21-A044-B54B-44F334944734}"/>
                  </a:ext>
                </a:extLst>
              </p:cNvPr>
              <p:cNvGrpSpPr/>
              <p:nvPr/>
            </p:nvGrpSpPr>
            <p:grpSpPr>
              <a:xfrm>
                <a:off x="7713663" y="2848339"/>
                <a:ext cx="1042107" cy="425543"/>
                <a:chOff x="7786941" y="2884917"/>
                <a:chExt cx="897649" cy="353919"/>
              </a:xfrm>
            </p:grpSpPr>
            <p:sp>
              <p:nvSpPr>
                <p:cNvPr id="233" name="Freeform 232">
                  <a:extLst>
                    <a:ext uri="{FF2B5EF4-FFF2-40B4-BE49-F238E27FC236}">
                      <a16:creationId xmlns:a16="http://schemas.microsoft.com/office/drawing/2014/main" id="{FD2C1B9F-5709-9349-B381-88BCE4458D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4" name="Freeform 233">
                  <a:extLst>
                    <a:ext uri="{FF2B5EF4-FFF2-40B4-BE49-F238E27FC236}">
                      <a16:creationId xmlns:a16="http://schemas.microsoft.com/office/drawing/2014/main" id="{5F56C2EE-9F56-0E43-85BC-BDC2DA11FB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5" name="Freeform 234">
                  <a:extLst>
                    <a:ext uri="{FF2B5EF4-FFF2-40B4-BE49-F238E27FC236}">
                      <a16:creationId xmlns:a16="http://schemas.microsoft.com/office/drawing/2014/main" id="{E40C02B1-7692-AA47-8B3D-FB97BE7E990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36" name="Freeform 235">
                  <a:extLst>
                    <a:ext uri="{FF2B5EF4-FFF2-40B4-BE49-F238E27FC236}">
                      <a16:creationId xmlns:a16="http://schemas.microsoft.com/office/drawing/2014/main" id="{52B9ED7E-BE28-E445-8235-0E9AF6D00F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2" name="Group 191">
              <a:extLst>
                <a:ext uri="{FF2B5EF4-FFF2-40B4-BE49-F238E27FC236}">
                  <a16:creationId xmlns:a16="http://schemas.microsoft.com/office/drawing/2014/main" id="{9AE00E1F-EE6D-264A-B9C1-BD457F3DD492}"/>
                </a:ext>
              </a:extLst>
            </p:cNvPr>
            <p:cNvGrpSpPr/>
            <p:nvPr/>
          </p:nvGrpSpPr>
          <p:grpSpPr>
            <a:xfrm>
              <a:off x="5769528" y="5235642"/>
              <a:ext cx="397110" cy="220011"/>
              <a:chOff x="7493876" y="2774731"/>
              <a:chExt cx="1481958" cy="894622"/>
            </a:xfrm>
          </p:grpSpPr>
          <p:sp>
            <p:nvSpPr>
              <p:cNvPr id="223" name="Freeform 222">
                <a:extLst>
                  <a:ext uri="{FF2B5EF4-FFF2-40B4-BE49-F238E27FC236}">
                    <a16:creationId xmlns:a16="http://schemas.microsoft.com/office/drawing/2014/main" id="{54063276-461E-404D-AC8E-72640BF84D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24" name="Oval 223">
                <a:extLst>
                  <a:ext uri="{FF2B5EF4-FFF2-40B4-BE49-F238E27FC236}">
                    <a16:creationId xmlns:a16="http://schemas.microsoft.com/office/drawing/2014/main" id="{9254DBCC-415E-2F47-90D4-44DEBFE7A5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25" name="Group 224">
                <a:extLst>
                  <a:ext uri="{FF2B5EF4-FFF2-40B4-BE49-F238E27FC236}">
                    <a16:creationId xmlns:a16="http://schemas.microsoft.com/office/drawing/2014/main" id="{28AAAA17-1378-6948-A519-70F3529E749D}"/>
                  </a:ext>
                </a:extLst>
              </p:cNvPr>
              <p:cNvGrpSpPr/>
              <p:nvPr/>
            </p:nvGrpSpPr>
            <p:grpSpPr>
              <a:xfrm>
                <a:off x="7713663" y="2848339"/>
                <a:ext cx="1042107" cy="425543"/>
                <a:chOff x="7786941" y="2884917"/>
                <a:chExt cx="897649" cy="353919"/>
              </a:xfrm>
            </p:grpSpPr>
            <p:sp>
              <p:nvSpPr>
                <p:cNvPr id="226" name="Freeform 225">
                  <a:extLst>
                    <a:ext uri="{FF2B5EF4-FFF2-40B4-BE49-F238E27FC236}">
                      <a16:creationId xmlns:a16="http://schemas.microsoft.com/office/drawing/2014/main" id="{6A31F0C4-588F-1348-B199-1F9212EC52E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7" name="Freeform 226">
                  <a:extLst>
                    <a:ext uri="{FF2B5EF4-FFF2-40B4-BE49-F238E27FC236}">
                      <a16:creationId xmlns:a16="http://schemas.microsoft.com/office/drawing/2014/main" id="{83CD6058-31A3-0A47-BB74-7929F8C5F8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8" name="Freeform 227">
                  <a:extLst>
                    <a:ext uri="{FF2B5EF4-FFF2-40B4-BE49-F238E27FC236}">
                      <a16:creationId xmlns:a16="http://schemas.microsoft.com/office/drawing/2014/main" id="{EF32C054-45A1-5646-A614-C6D5B9B28EB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9" name="Freeform 228">
                  <a:extLst>
                    <a:ext uri="{FF2B5EF4-FFF2-40B4-BE49-F238E27FC236}">
                      <a16:creationId xmlns:a16="http://schemas.microsoft.com/office/drawing/2014/main" id="{E06759D8-1A82-4946-B25E-6F716F100C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9C194BCA-7035-EA43-871B-B5AE242934B6}"/>
                </a:ext>
              </a:extLst>
            </p:cNvPr>
            <p:cNvGrpSpPr/>
            <p:nvPr/>
          </p:nvGrpSpPr>
          <p:grpSpPr>
            <a:xfrm>
              <a:off x="7234028" y="5229057"/>
              <a:ext cx="397110" cy="220011"/>
              <a:chOff x="7493876" y="2774731"/>
              <a:chExt cx="1481958" cy="894622"/>
            </a:xfrm>
          </p:grpSpPr>
          <p:sp>
            <p:nvSpPr>
              <p:cNvPr id="216" name="Freeform 215">
                <a:extLst>
                  <a:ext uri="{FF2B5EF4-FFF2-40B4-BE49-F238E27FC236}">
                    <a16:creationId xmlns:a16="http://schemas.microsoft.com/office/drawing/2014/main" id="{093D83B0-E89A-CE44-892A-6B9B3407988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17" name="Oval 216">
                <a:extLst>
                  <a:ext uri="{FF2B5EF4-FFF2-40B4-BE49-F238E27FC236}">
                    <a16:creationId xmlns:a16="http://schemas.microsoft.com/office/drawing/2014/main" id="{1FEC18A7-61F5-B14D-A11A-ED71003527D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18" name="Group 217">
                <a:extLst>
                  <a:ext uri="{FF2B5EF4-FFF2-40B4-BE49-F238E27FC236}">
                    <a16:creationId xmlns:a16="http://schemas.microsoft.com/office/drawing/2014/main" id="{EE98A004-4FED-7044-BBED-D0B4871F1AF0}"/>
                  </a:ext>
                </a:extLst>
              </p:cNvPr>
              <p:cNvGrpSpPr/>
              <p:nvPr/>
            </p:nvGrpSpPr>
            <p:grpSpPr>
              <a:xfrm>
                <a:off x="7713663" y="2848339"/>
                <a:ext cx="1042107" cy="425543"/>
                <a:chOff x="7786941" y="2884917"/>
                <a:chExt cx="897649" cy="353919"/>
              </a:xfrm>
            </p:grpSpPr>
            <p:sp>
              <p:nvSpPr>
                <p:cNvPr id="219" name="Freeform 218">
                  <a:extLst>
                    <a:ext uri="{FF2B5EF4-FFF2-40B4-BE49-F238E27FC236}">
                      <a16:creationId xmlns:a16="http://schemas.microsoft.com/office/drawing/2014/main" id="{192E3201-0AE4-0B44-A0C7-C46AEE11DB3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0" name="Freeform 219">
                  <a:extLst>
                    <a:ext uri="{FF2B5EF4-FFF2-40B4-BE49-F238E27FC236}">
                      <a16:creationId xmlns:a16="http://schemas.microsoft.com/office/drawing/2014/main" id="{9F35C14B-75A9-D74A-B13C-96B61BF5508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1" name="Freeform 220">
                  <a:extLst>
                    <a:ext uri="{FF2B5EF4-FFF2-40B4-BE49-F238E27FC236}">
                      <a16:creationId xmlns:a16="http://schemas.microsoft.com/office/drawing/2014/main" id="{E4E959AD-8C29-0D43-8C44-DC4B42E305E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73B93A5E-3E34-2D4F-9422-68A51EE64F4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grpSp>
          <p:nvGrpSpPr>
            <p:cNvPr id="194" name="Group 193">
              <a:extLst>
                <a:ext uri="{FF2B5EF4-FFF2-40B4-BE49-F238E27FC236}">
                  <a16:creationId xmlns:a16="http://schemas.microsoft.com/office/drawing/2014/main" id="{72905ED3-D5C1-9849-9D3A-F770020482FE}"/>
                </a:ext>
              </a:extLst>
            </p:cNvPr>
            <p:cNvGrpSpPr/>
            <p:nvPr/>
          </p:nvGrpSpPr>
          <p:grpSpPr>
            <a:xfrm>
              <a:off x="7453267" y="4541042"/>
              <a:ext cx="677628" cy="553998"/>
              <a:chOff x="6839228" y="4734871"/>
              <a:chExt cx="677628" cy="553998"/>
            </a:xfrm>
          </p:grpSpPr>
          <p:sp>
            <p:nvSpPr>
              <p:cNvPr id="211" name="Rectangle 228">
                <a:extLst>
                  <a:ext uri="{FF2B5EF4-FFF2-40B4-BE49-F238E27FC236}">
                    <a16:creationId xmlns:a16="http://schemas.microsoft.com/office/drawing/2014/main" id="{E7DB7CE2-F2E5-D74B-8007-C42BE5DFD159}"/>
                  </a:ext>
                </a:extLst>
              </p:cNvPr>
              <p:cNvSpPr>
                <a:spLocks noChangeArrowheads="1"/>
              </p:cNvSpPr>
              <p:nvPr/>
            </p:nvSpPr>
            <p:spPr bwMode="auto">
              <a:xfrm>
                <a:off x="6917878" y="4776224"/>
                <a:ext cx="502333" cy="472699"/>
              </a:xfrm>
              <a:prstGeom prst="rect">
                <a:avLst/>
              </a:prstGeom>
              <a:solidFill>
                <a:schemeClr val="bg1"/>
              </a:solidFill>
              <a:ln w="12700">
                <a:solidFill>
                  <a:schemeClr val="tx1"/>
                </a:solidFill>
                <a:miter lim="800000"/>
                <a:headEnd/>
                <a:tailEnd/>
              </a:ln>
              <a:effectLst>
                <a:outerShdw blurRad="50800" dist="38100" dir="18900000" algn="bl" rotWithShape="0">
                  <a:prstClr val="black">
                    <a:alpha val="40000"/>
                  </a:prst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2" name="Rectangle 229">
                <a:extLst>
                  <a:ext uri="{FF2B5EF4-FFF2-40B4-BE49-F238E27FC236}">
                    <a16:creationId xmlns:a16="http://schemas.microsoft.com/office/drawing/2014/main" id="{D4B96AE2-EC84-DA4D-AAAC-EB43B8706BB6}"/>
                  </a:ext>
                </a:extLst>
              </p:cNvPr>
              <p:cNvSpPr>
                <a:spLocks noChangeArrowheads="1"/>
              </p:cNvSpPr>
              <p:nvPr/>
            </p:nvSpPr>
            <p:spPr bwMode="auto">
              <a:xfrm>
                <a:off x="6921180" y="4782247"/>
                <a:ext cx="502750" cy="15345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13" name="Text Box 230">
                <a:extLst>
                  <a:ext uri="{FF2B5EF4-FFF2-40B4-BE49-F238E27FC236}">
                    <a16:creationId xmlns:a16="http://schemas.microsoft.com/office/drawing/2014/main" id="{2D7C9639-973E-A844-930B-404B7073ECE5}"/>
                  </a:ext>
                </a:extLst>
              </p:cNvPr>
              <p:cNvSpPr txBox="1">
                <a:spLocks noChangeArrowheads="1"/>
              </p:cNvSpPr>
              <p:nvPr/>
            </p:nvSpPr>
            <p:spPr bwMode="auto">
              <a:xfrm>
                <a:off x="6839228" y="4734871"/>
                <a:ext cx="67762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FFFF00"/>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endParaRPr>
              </a:p>
            </p:txBody>
          </p:sp>
          <p:cxnSp>
            <p:nvCxnSpPr>
              <p:cNvPr id="214" name="Straight Connector 213">
                <a:extLst>
                  <a:ext uri="{FF2B5EF4-FFF2-40B4-BE49-F238E27FC236}">
                    <a16:creationId xmlns:a16="http://schemas.microsoft.com/office/drawing/2014/main" id="{E136C74C-C727-0243-8521-52624BBC9774}"/>
                  </a:ext>
                </a:extLst>
              </p:cNvPr>
              <p:cNvCxnSpPr>
                <a:cxnSpLocks/>
              </p:cNvCxnSpPr>
              <p:nvPr/>
            </p:nvCxnSpPr>
            <p:spPr>
              <a:xfrm>
                <a:off x="6923386" y="49342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0CB333D-27B6-F547-88FC-2BD920730EFC}"/>
                  </a:ext>
                </a:extLst>
              </p:cNvPr>
              <p:cNvCxnSpPr>
                <a:cxnSpLocks/>
              </p:cNvCxnSpPr>
              <p:nvPr/>
            </p:nvCxnSpPr>
            <p:spPr>
              <a:xfrm>
                <a:off x="6923386" y="5086695"/>
                <a:ext cx="49310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E06498E1-B950-544C-9E60-48AC6B61AA1A}"/>
                </a:ext>
              </a:extLst>
            </p:cNvPr>
            <p:cNvGrpSpPr/>
            <p:nvPr/>
          </p:nvGrpSpPr>
          <p:grpSpPr>
            <a:xfrm>
              <a:off x="7804288" y="5036846"/>
              <a:ext cx="397110" cy="220011"/>
              <a:chOff x="7493876" y="2774731"/>
              <a:chExt cx="1481958" cy="894622"/>
            </a:xfrm>
          </p:grpSpPr>
          <p:sp>
            <p:nvSpPr>
              <p:cNvPr id="204" name="Freeform 203">
                <a:extLst>
                  <a:ext uri="{FF2B5EF4-FFF2-40B4-BE49-F238E27FC236}">
                    <a16:creationId xmlns:a16="http://schemas.microsoft.com/office/drawing/2014/main" id="{EDBFC48D-02D7-E040-B10E-7ECF053B955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205" name="Oval 204">
                <a:extLst>
                  <a:ext uri="{FF2B5EF4-FFF2-40B4-BE49-F238E27FC236}">
                    <a16:creationId xmlns:a16="http://schemas.microsoft.com/office/drawing/2014/main" id="{310CE42E-2AF9-804E-8587-6E22C056C1D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206" name="Group 205">
                <a:extLst>
                  <a:ext uri="{FF2B5EF4-FFF2-40B4-BE49-F238E27FC236}">
                    <a16:creationId xmlns:a16="http://schemas.microsoft.com/office/drawing/2014/main" id="{42CB4953-F813-884E-BDB6-6247631D0C5B}"/>
                  </a:ext>
                </a:extLst>
              </p:cNvPr>
              <p:cNvGrpSpPr/>
              <p:nvPr/>
            </p:nvGrpSpPr>
            <p:grpSpPr>
              <a:xfrm>
                <a:off x="7713663" y="2848339"/>
                <a:ext cx="1042107" cy="425543"/>
                <a:chOff x="7786941" y="2884917"/>
                <a:chExt cx="897649" cy="353919"/>
              </a:xfrm>
            </p:grpSpPr>
            <p:sp>
              <p:nvSpPr>
                <p:cNvPr id="207" name="Freeform 206">
                  <a:extLst>
                    <a:ext uri="{FF2B5EF4-FFF2-40B4-BE49-F238E27FC236}">
                      <a16:creationId xmlns:a16="http://schemas.microsoft.com/office/drawing/2014/main" id="{98468EF8-265D-0C4B-84D7-A5A7D41BF8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67FE7E2D-4448-6F41-9A66-623E3FC3A9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9" name="Freeform 208">
                  <a:extLst>
                    <a:ext uri="{FF2B5EF4-FFF2-40B4-BE49-F238E27FC236}">
                      <a16:creationId xmlns:a16="http://schemas.microsoft.com/office/drawing/2014/main" id="{9CEECD53-DC61-CD42-A946-B98C82B443B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0" name="Freeform 209">
                  <a:extLst>
                    <a:ext uri="{FF2B5EF4-FFF2-40B4-BE49-F238E27FC236}">
                      <a16:creationId xmlns:a16="http://schemas.microsoft.com/office/drawing/2014/main" id="{496E89FF-193E-EE4B-9B09-4478599C5EF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cxnSp>
          <p:nvCxnSpPr>
            <p:cNvPr id="196" name="Straight Arrow Connector 195">
              <a:extLst>
                <a:ext uri="{FF2B5EF4-FFF2-40B4-BE49-F238E27FC236}">
                  <a16:creationId xmlns:a16="http://schemas.microsoft.com/office/drawing/2014/main" id="{0D779301-6B6D-0744-B571-8DBD83D3A5E9}"/>
                </a:ext>
              </a:extLst>
            </p:cNvPr>
            <p:cNvCxnSpPr>
              <a:cxnSpLocks/>
            </p:cNvCxnSpPr>
            <p:nvPr/>
          </p:nvCxnSpPr>
          <p:spPr>
            <a:xfrm>
              <a:off x="3569596" y="4866525"/>
              <a:ext cx="589045"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800BFBAC-C111-494F-A288-9E059AE3BD7D}"/>
                </a:ext>
              </a:extLst>
            </p:cNvPr>
            <p:cNvCxnSpPr>
              <a:cxnSpLocks/>
            </p:cNvCxnSpPr>
            <p:nvPr/>
          </p:nvCxnSpPr>
          <p:spPr>
            <a:xfrm>
              <a:off x="4699026" y="4876800"/>
              <a:ext cx="432470"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C95E605-E2E4-3340-B4FF-14CBE2D0994E}"/>
                </a:ext>
              </a:extLst>
            </p:cNvPr>
            <p:cNvCxnSpPr>
              <a:cxnSpLocks/>
            </p:cNvCxnSpPr>
            <p:nvPr/>
          </p:nvCxnSpPr>
          <p:spPr>
            <a:xfrm>
              <a:off x="5665618" y="4878724"/>
              <a:ext cx="359401" cy="0"/>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02A736D-D983-6D42-A9C3-9AAECC8D851C}"/>
                </a:ext>
              </a:extLst>
            </p:cNvPr>
            <p:cNvCxnSpPr>
              <a:cxnSpLocks/>
            </p:cNvCxnSpPr>
            <p:nvPr/>
          </p:nvCxnSpPr>
          <p:spPr>
            <a:xfrm>
              <a:off x="6548703" y="4872297"/>
              <a:ext cx="307209" cy="4503"/>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AD0E6F61-4C01-8744-9151-D5391579E7DC}"/>
                </a:ext>
              </a:extLst>
            </p:cNvPr>
            <p:cNvCxnSpPr>
              <a:cxnSpLocks/>
            </p:cNvCxnSpPr>
            <p:nvPr/>
          </p:nvCxnSpPr>
          <p:spPr>
            <a:xfrm flipV="1">
              <a:off x="7390356" y="4659682"/>
              <a:ext cx="133611" cy="263048"/>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2DE95658-E76E-D84B-B825-19AC58CF5A5B}"/>
                </a:ext>
              </a:extLst>
            </p:cNvPr>
            <p:cNvCxnSpPr>
              <a:cxnSpLocks/>
            </p:cNvCxnSpPr>
            <p:nvPr/>
          </p:nvCxnSpPr>
          <p:spPr>
            <a:xfrm flipV="1">
              <a:off x="8049738" y="4480142"/>
              <a:ext cx="446562" cy="185475"/>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942ADC1-E2A6-1040-A0CC-E00E92EA54C6}"/>
                </a:ext>
              </a:extLst>
            </p:cNvPr>
            <p:cNvCxnSpPr>
              <a:cxnSpLocks/>
            </p:cNvCxnSpPr>
            <p:nvPr/>
          </p:nvCxnSpPr>
          <p:spPr>
            <a:xfrm>
              <a:off x="1972527" y="4375922"/>
              <a:ext cx="1046246" cy="480001"/>
            </a:xfrm>
            <a:prstGeom prst="straightConnector1">
              <a:avLst/>
            </a:prstGeom>
            <a:ln w="349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CA614A3E-D1D8-E443-94B4-E34228BABDA5}"/>
                </a:ext>
              </a:extLst>
            </p:cNvPr>
            <p:cNvSpPr txBox="1"/>
            <p:nvPr/>
          </p:nvSpPr>
          <p:spPr>
            <a:xfrm>
              <a:off x="2595431" y="4190565"/>
              <a:ext cx="563686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hop-by-hop (in-network) implementation of reliable data transfer</a:t>
              </a:r>
            </a:p>
          </p:txBody>
        </p:sp>
      </p:grpSp>
      <p:sp>
        <p:nvSpPr>
          <p:cNvPr id="362" name="Rectangle 7">
            <a:extLst>
              <a:ext uri="{FF2B5EF4-FFF2-40B4-BE49-F238E27FC236}">
                <a16:creationId xmlns:a16="http://schemas.microsoft.com/office/drawing/2014/main" id="{9980FFF0-23E9-4A2A-944D-68ECE71AAFD7}"/>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67855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dissolve">
                                      <p:cBhvr>
                                        <p:cTn id="12"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The end-end argument</a:t>
            </a:r>
          </a:p>
        </p:txBody>
      </p:sp>
      <p:sp>
        <p:nvSpPr>
          <p:cNvPr id="2" name="TextBox 1">
            <a:extLst>
              <a:ext uri="{FF2B5EF4-FFF2-40B4-BE49-F238E27FC236}">
                <a16:creationId xmlns:a16="http://schemas.microsoft.com/office/drawing/2014/main" id="{740B46FF-167B-3B48-B828-2F0F97E3A461}"/>
              </a:ext>
            </a:extLst>
          </p:cNvPr>
          <p:cNvSpPr txBox="1"/>
          <p:nvPr/>
        </p:nvSpPr>
        <p:spPr>
          <a:xfrm>
            <a:off x="833679" y="2696215"/>
            <a:ext cx="10513191" cy="3665619"/>
          </a:xfrm>
          <a:prstGeom prst="rect">
            <a:avLst/>
          </a:prstGeom>
          <a:noFill/>
        </p:spPr>
        <p:txBody>
          <a:bodyPr wrap="square" rtlCol="0">
            <a:spAutoFit/>
          </a:bodyPr>
          <a:lstStyle/>
          <a:p>
            <a:pPr marL="344488"/>
            <a:r>
              <a:rPr lang="en-US" sz="2400" dirty="0">
                <a:solidFill>
                  <a:srgbClr val="000099"/>
                </a:solidFill>
              </a:rPr>
              <a:t>“The function in question can completely and correctly be implemented only with the knowledge and help of the application standing at the end points of the communication system. Therefore, providing that questioned function as a feature of the communication system itself is not possible. (Sometimes an incomplete version of the function provided by the communication system may be useful as a performance enhancement.)</a:t>
            </a:r>
          </a:p>
          <a:p>
            <a:r>
              <a:rPr lang="en-US" sz="2400" dirty="0">
                <a:solidFill>
                  <a:srgbClr val="000099"/>
                </a:solidFill>
              </a:rPr>
              <a:t> </a:t>
            </a:r>
          </a:p>
          <a:p>
            <a:r>
              <a:rPr lang="en-US" sz="2400" dirty="0">
                <a:solidFill>
                  <a:srgbClr val="000099"/>
                </a:solidFill>
              </a:rPr>
              <a:t>We call this line of reasoning against low-level function implementation the “end-to-end argument.”</a:t>
            </a:r>
          </a:p>
          <a:p>
            <a:pPr>
              <a:lnSpc>
                <a:spcPct val="90000"/>
              </a:lnSpc>
            </a:pPr>
            <a:endParaRPr lang="en-US" dirty="0">
              <a:solidFill>
                <a:srgbClr val="000099"/>
              </a:solidFill>
            </a:endParaRPr>
          </a:p>
        </p:txBody>
      </p:sp>
      <p:sp>
        <p:nvSpPr>
          <p:cNvPr id="3" name="Rectangle 2">
            <a:extLst>
              <a:ext uri="{FF2B5EF4-FFF2-40B4-BE49-F238E27FC236}">
                <a16:creationId xmlns:a16="http://schemas.microsoft.com/office/drawing/2014/main" id="{032C2BAD-4F93-A747-8003-3DA947BC5F34}"/>
              </a:ext>
            </a:extLst>
          </p:cNvPr>
          <p:cNvSpPr/>
          <p:nvPr/>
        </p:nvSpPr>
        <p:spPr>
          <a:xfrm>
            <a:off x="622852" y="2604051"/>
            <a:ext cx="10917982" cy="37274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585F8B0-F689-D54B-B05A-D8F9D7DCE8AE}"/>
              </a:ext>
            </a:extLst>
          </p:cNvPr>
          <p:cNvSpPr txBox="1"/>
          <p:nvPr/>
        </p:nvSpPr>
        <p:spPr>
          <a:xfrm>
            <a:off x="6622472" y="6096000"/>
            <a:ext cx="3105594" cy="400110"/>
          </a:xfrm>
          <a:prstGeom prst="rect">
            <a:avLst/>
          </a:prstGeom>
          <a:solidFill>
            <a:schemeClr val="bg1"/>
          </a:solidFill>
        </p:spPr>
        <p:txBody>
          <a:bodyPr wrap="none" rtlCol="0">
            <a:spAutoFit/>
          </a:bodyPr>
          <a:lstStyle/>
          <a:p>
            <a:r>
              <a:rPr lang="en-US" sz="2000" dirty="0" err="1">
                <a:solidFill>
                  <a:srgbClr val="000099"/>
                </a:solidFill>
              </a:rPr>
              <a:t>Saltzer</a:t>
            </a:r>
            <a:r>
              <a:rPr lang="en-US" sz="2000" dirty="0">
                <a:solidFill>
                  <a:srgbClr val="000099"/>
                </a:solidFill>
              </a:rPr>
              <a:t>, Reed, Clark 1984</a:t>
            </a:r>
          </a:p>
        </p:txBody>
      </p:sp>
      <p:sp>
        <p:nvSpPr>
          <p:cNvPr id="8" name="TextBox 6">
            <a:extLst>
              <a:ext uri="{FF2B5EF4-FFF2-40B4-BE49-F238E27FC236}">
                <a16:creationId xmlns:a16="http://schemas.microsoft.com/office/drawing/2014/main" id="{03F84900-8853-47B7-8386-8EFF7EFD62BC}"/>
              </a:ext>
            </a:extLst>
          </p:cNvPr>
          <p:cNvSpPr txBox="1"/>
          <p:nvPr/>
        </p:nvSpPr>
        <p:spPr>
          <a:xfrm>
            <a:off x="872836" y="1256363"/>
            <a:ext cx="10474037" cy="830997"/>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
                <a:srgbClr val="010F90"/>
              </a:buClr>
              <a:buSzPct val="70000"/>
              <a:buFont typeface="Wingdings" panose="05000000000000000000" pitchFamily="2" charset="2"/>
              <a:buChar char="v"/>
              <a:tabLst/>
              <a:defRPr/>
            </a:pP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some network functionality (e.g., reliable data transfer, congestion) can be implemented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in network</a:t>
            </a:r>
            <a:r>
              <a:rPr kumimoji="0" lang="en-US" sz="2400" b="0" i="0" u="none" strike="noStrike" kern="1200" cap="none" spc="0" normalizeH="0" baseline="0" noProof="0" dirty="0">
                <a:ln>
                  <a:noFill/>
                </a:ln>
                <a:solidFill>
                  <a:srgbClr val="000099"/>
                </a:solidFill>
                <a:effectLst/>
                <a:uLnTx/>
                <a:uFillTx/>
                <a:latin typeface="Comic Sans MS" panose="030F0702030302020204" pitchFamily="66" charset="0"/>
              </a:rPr>
              <a:t>, or at </a:t>
            </a:r>
            <a:r>
              <a:rPr kumimoji="0" lang="en-US" sz="2400" b="0" i="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network edge</a:t>
            </a:r>
          </a:p>
        </p:txBody>
      </p:sp>
      <p:sp>
        <p:nvSpPr>
          <p:cNvPr id="9" name="Rectangle 7">
            <a:extLst>
              <a:ext uri="{FF2B5EF4-FFF2-40B4-BE49-F238E27FC236}">
                <a16:creationId xmlns:a16="http://schemas.microsoft.com/office/drawing/2014/main" id="{3F1BB9C9-467D-4460-B73C-1EB9B5224862}"/>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10293789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276C59-8C7E-1247-BA78-36BBD72E8CBF}"/>
              </a:ext>
            </a:extLst>
          </p:cNvPr>
          <p:cNvSpPr>
            <a:spLocks noGrp="1"/>
          </p:cNvSpPr>
          <p:nvPr>
            <p:ph type="title"/>
          </p:nvPr>
        </p:nvSpPr>
        <p:spPr/>
        <p:txBody>
          <a:bodyPr>
            <a:normAutofit fontScale="90000"/>
          </a:bodyPr>
          <a:lstStyle/>
          <a:p>
            <a:r>
              <a:rPr lang="en-US" dirty="0"/>
              <a:t>Where’s the intelligence?</a:t>
            </a:r>
          </a:p>
        </p:txBody>
      </p:sp>
      <p:sp>
        <p:nvSpPr>
          <p:cNvPr id="418" name="Rectangle 7">
            <a:extLst>
              <a:ext uri="{FF2B5EF4-FFF2-40B4-BE49-F238E27FC236}">
                <a16:creationId xmlns:a16="http://schemas.microsoft.com/office/drawing/2014/main" id="{4EF16732-22A6-4C5B-BE48-3BE10AFFF5D4}"/>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grpSp>
        <p:nvGrpSpPr>
          <p:cNvPr id="468" name="Group 18">
            <a:extLst>
              <a:ext uri="{FF2B5EF4-FFF2-40B4-BE49-F238E27FC236}">
                <a16:creationId xmlns:a16="http://schemas.microsoft.com/office/drawing/2014/main" id="{2091216F-692E-4333-9F1F-7E025638354F}"/>
              </a:ext>
            </a:extLst>
          </p:cNvPr>
          <p:cNvGrpSpPr/>
          <p:nvPr/>
        </p:nvGrpSpPr>
        <p:grpSpPr>
          <a:xfrm>
            <a:off x="435537" y="1971666"/>
            <a:ext cx="3436371" cy="3967162"/>
            <a:chOff x="692717" y="2243138"/>
            <a:chExt cx="3436371" cy="3967162"/>
          </a:xfrm>
        </p:grpSpPr>
        <p:sp>
          <p:nvSpPr>
            <p:cNvPr id="469" name="Freeform 417">
              <a:extLst>
                <a:ext uri="{FF2B5EF4-FFF2-40B4-BE49-F238E27FC236}">
                  <a16:creationId xmlns:a16="http://schemas.microsoft.com/office/drawing/2014/main" id="{5ED67404-066C-46C4-B87C-D05AA181B3D1}"/>
                </a:ext>
              </a:extLst>
            </p:cNvPr>
            <p:cNvSpPr>
              <a:spLocks/>
            </p:cNvSpPr>
            <p:nvPr/>
          </p:nvSpPr>
          <p:spPr bwMode="auto">
            <a:xfrm>
              <a:off x="1025226"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0" name="Picture 8" descr="A close up of a logo&#10;&#10;Description automatically generated">
              <a:extLst>
                <a:ext uri="{FF2B5EF4-FFF2-40B4-BE49-F238E27FC236}">
                  <a16:creationId xmlns:a16="http://schemas.microsoft.com/office/drawing/2014/main" id="{C6FCCF62-56C9-4B97-86CE-A612D2FEB69C}"/>
                </a:ext>
              </a:extLst>
            </p:cNvPr>
            <p:cNvPicPr>
              <a:picLocks noChangeAspect="1"/>
            </p:cNvPicPr>
            <p:nvPr/>
          </p:nvPicPr>
          <p:blipFill>
            <a:blip r:embed="rId3"/>
            <a:stretch>
              <a:fillRect/>
            </a:stretch>
          </p:blipFill>
          <p:spPr>
            <a:xfrm>
              <a:off x="767764" y="2352964"/>
              <a:ext cx="3175000" cy="2540000"/>
            </a:xfrm>
            <a:prstGeom prst="rect">
              <a:avLst/>
            </a:prstGeom>
          </p:spPr>
        </p:pic>
        <p:grpSp>
          <p:nvGrpSpPr>
            <p:cNvPr id="471" name="Group 7">
              <a:extLst>
                <a:ext uri="{FF2B5EF4-FFF2-40B4-BE49-F238E27FC236}">
                  <a16:creationId xmlns:a16="http://schemas.microsoft.com/office/drawing/2014/main" id="{8375ADD6-19B3-4B65-B52D-6C8297308EAC}"/>
                </a:ext>
              </a:extLst>
            </p:cNvPr>
            <p:cNvGrpSpPr/>
            <p:nvPr/>
          </p:nvGrpSpPr>
          <p:grpSpPr>
            <a:xfrm>
              <a:off x="1481138" y="4114740"/>
              <a:ext cx="670927" cy="642997"/>
              <a:chOff x="1709738" y="4400490"/>
              <a:chExt cx="670927" cy="642997"/>
            </a:xfrm>
          </p:grpSpPr>
          <p:pic>
            <p:nvPicPr>
              <p:cNvPr id="491" name="Picture 6">
                <a:extLst>
                  <a:ext uri="{FF2B5EF4-FFF2-40B4-BE49-F238E27FC236}">
                    <a16:creationId xmlns:a16="http://schemas.microsoft.com/office/drawing/2014/main" id="{E55F6BAF-5280-4D2B-92D3-FCEE27764790}"/>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2" name="Picture 13">
                <a:extLst>
                  <a:ext uri="{FF2B5EF4-FFF2-40B4-BE49-F238E27FC236}">
                    <a16:creationId xmlns:a16="http://schemas.microsoft.com/office/drawing/2014/main" id="{71B69234-E49C-49DC-83CB-AF40B0F889C6}"/>
                  </a:ext>
                </a:extLst>
              </p:cNvPr>
              <p:cNvPicPr>
                <a:picLocks noChangeAspect="1"/>
              </p:cNvPicPr>
              <p:nvPr/>
            </p:nvPicPr>
            <p:blipFill>
              <a:blip r:embed="rId5"/>
              <a:stretch>
                <a:fillRect/>
              </a:stretch>
            </p:blipFill>
            <p:spPr>
              <a:xfrm>
                <a:off x="1870356" y="4400490"/>
                <a:ext cx="510309" cy="311786"/>
              </a:xfrm>
              <a:prstGeom prst="rect">
                <a:avLst/>
              </a:prstGeom>
            </p:spPr>
          </p:pic>
        </p:grpSp>
        <p:sp>
          <p:nvSpPr>
            <p:cNvPr id="472" name="TextBox 1024">
              <a:extLst>
                <a:ext uri="{FF2B5EF4-FFF2-40B4-BE49-F238E27FC236}">
                  <a16:creationId xmlns:a16="http://schemas.microsoft.com/office/drawing/2014/main" id="{58F92A03-417C-49EC-B467-125260E747EA}"/>
                </a:ext>
              </a:extLst>
            </p:cNvPr>
            <p:cNvSpPr txBox="1"/>
            <p:nvPr/>
          </p:nvSpPr>
          <p:spPr>
            <a:xfrm>
              <a:off x="692717" y="5286970"/>
              <a:ext cx="3436371"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0013A3"/>
                </a:buClr>
                <a:buSzTx/>
                <a:buFontTx/>
                <a:buNone/>
                <a:tabLst/>
                <a:defRPr/>
              </a:pP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20</a:t>
              </a:r>
              <a:r>
                <a:rPr kumimoji="0" lang="en-US" sz="2400" b="0" i="0" u="none" strike="noStrike" kern="1200" cap="none" spc="0" normalizeH="0" baseline="30000" noProof="0" dirty="0">
                  <a:ln>
                    <a:noFill/>
                  </a:ln>
                  <a:solidFill>
                    <a:srgbClr val="010F90"/>
                  </a:solidFill>
                  <a:effectLst/>
                  <a:uLnTx/>
                  <a:uFillTx/>
                  <a:latin typeface="Arial" panose="020B0604020202020204" pitchFamily="34" charset="0"/>
                  <a:cs typeface="Arial" panose="020B0604020202020204" pitchFamily="34" charset="0"/>
                </a:rPr>
                <a:t>th</a:t>
              </a:r>
              <a:r>
                <a:rPr kumimoji="0" lang="en-US" sz="2400" b="0" i="0" u="none" strike="noStrike" kern="1200" cap="none" spc="0" normalizeH="0" baseline="0" noProof="0" dirty="0">
                  <a:ln>
                    <a:noFill/>
                  </a:ln>
                  <a:solidFill>
                    <a:srgbClr val="010F90"/>
                  </a:solidFill>
                  <a:effectLst/>
                  <a:uLnTx/>
                  <a:uFillTx/>
                  <a:latin typeface="Arial" panose="020B0604020202020204" pitchFamily="34" charset="0"/>
                  <a:cs typeface="Arial" panose="020B0604020202020204" pitchFamily="34" charset="0"/>
                </a:rPr>
                <a:t> century phone net:</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latin typeface="Arial" panose="020B0604020202020204" pitchFamily="34" charset="0"/>
                  <a:cs typeface="Arial" panose="020B0604020202020204" pitchFamily="34" charset="0"/>
                </a:rPr>
                <a:t>intelligence/computing at network switches</a:t>
              </a:r>
            </a:p>
          </p:txBody>
        </p:sp>
        <p:grpSp>
          <p:nvGrpSpPr>
            <p:cNvPr id="473" name="Group 421">
              <a:extLst>
                <a:ext uri="{FF2B5EF4-FFF2-40B4-BE49-F238E27FC236}">
                  <a16:creationId xmlns:a16="http://schemas.microsoft.com/office/drawing/2014/main" id="{D6F96DE8-2239-4F8F-AB87-7E20D4A76D7B}"/>
                </a:ext>
              </a:extLst>
            </p:cNvPr>
            <p:cNvGrpSpPr/>
            <p:nvPr/>
          </p:nvGrpSpPr>
          <p:grpSpPr>
            <a:xfrm>
              <a:off x="2876551" y="4224277"/>
              <a:ext cx="670927" cy="642997"/>
              <a:chOff x="1709738" y="4400490"/>
              <a:chExt cx="670927" cy="642997"/>
            </a:xfrm>
          </p:grpSpPr>
          <p:pic>
            <p:nvPicPr>
              <p:cNvPr id="489" name="Picture 422">
                <a:extLst>
                  <a:ext uri="{FF2B5EF4-FFF2-40B4-BE49-F238E27FC236}">
                    <a16:creationId xmlns:a16="http://schemas.microsoft.com/office/drawing/2014/main" id="{F0A79DBA-C03F-44BE-B638-8AD803146A3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90" name="Picture 423">
                <a:extLst>
                  <a:ext uri="{FF2B5EF4-FFF2-40B4-BE49-F238E27FC236}">
                    <a16:creationId xmlns:a16="http://schemas.microsoft.com/office/drawing/2014/main" id="{F665C103-D684-4B50-9493-8D32548377BA}"/>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4" name="Group 424">
              <a:extLst>
                <a:ext uri="{FF2B5EF4-FFF2-40B4-BE49-F238E27FC236}">
                  <a16:creationId xmlns:a16="http://schemas.microsoft.com/office/drawing/2014/main" id="{11AAEE8C-4AC6-40A4-B087-FDA02B8788DC}"/>
                </a:ext>
              </a:extLst>
            </p:cNvPr>
            <p:cNvGrpSpPr/>
            <p:nvPr/>
          </p:nvGrpSpPr>
          <p:grpSpPr>
            <a:xfrm>
              <a:off x="3000375" y="3171825"/>
              <a:ext cx="742368" cy="676275"/>
              <a:chOff x="1709738" y="4400490"/>
              <a:chExt cx="670927" cy="642997"/>
            </a:xfrm>
          </p:grpSpPr>
          <p:pic>
            <p:nvPicPr>
              <p:cNvPr id="487" name="Picture 425">
                <a:extLst>
                  <a:ext uri="{FF2B5EF4-FFF2-40B4-BE49-F238E27FC236}">
                    <a16:creationId xmlns:a16="http://schemas.microsoft.com/office/drawing/2014/main" id="{742944E4-92BD-4EC3-AD08-3BAD7949E98F}"/>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8" name="Picture 426">
                <a:extLst>
                  <a:ext uri="{FF2B5EF4-FFF2-40B4-BE49-F238E27FC236}">
                    <a16:creationId xmlns:a16="http://schemas.microsoft.com/office/drawing/2014/main" id="{39E649BB-8D2C-4509-A8D8-5AD8FB0329BE}"/>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5" name="Group 427">
              <a:extLst>
                <a:ext uri="{FF2B5EF4-FFF2-40B4-BE49-F238E27FC236}">
                  <a16:creationId xmlns:a16="http://schemas.microsoft.com/office/drawing/2014/main" id="{65DFFB9C-9950-4B38-B78D-D18587229CD7}"/>
                </a:ext>
              </a:extLst>
            </p:cNvPr>
            <p:cNvGrpSpPr/>
            <p:nvPr/>
          </p:nvGrpSpPr>
          <p:grpSpPr>
            <a:xfrm>
              <a:off x="1943099" y="2243138"/>
              <a:ext cx="494717" cy="500060"/>
              <a:chOff x="1709738" y="4400490"/>
              <a:chExt cx="670927" cy="642997"/>
            </a:xfrm>
          </p:grpSpPr>
          <p:pic>
            <p:nvPicPr>
              <p:cNvPr id="485" name="Picture 428">
                <a:extLst>
                  <a:ext uri="{FF2B5EF4-FFF2-40B4-BE49-F238E27FC236}">
                    <a16:creationId xmlns:a16="http://schemas.microsoft.com/office/drawing/2014/main" id="{C2F1E9DC-A212-4268-A4A2-E6937BAE3A03}"/>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6" name="Picture 429">
                <a:extLst>
                  <a:ext uri="{FF2B5EF4-FFF2-40B4-BE49-F238E27FC236}">
                    <a16:creationId xmlns:a16="http://schemas.microsoft.com/office/drawing/2014/main" id="{02991245-A709-415F-9088-F2A7357F1849}"/>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6" name="Group 430">
              <a:extLst>
                <a:ext uri="{FF2B5EF4-FFF2-40B4-BE49-F238E27FC236}">
                  <a16:creationId xmlns:a16="http://schemas.microsoft.com/office/drawing/2014/main" id="{9ED46106-4402-426F-98AA-316C64A2F826}"/>
                </a:ext>
              </a:extLst>
            </p:cNvPr>
            <p:cNvGrpSpPr/>
            <p:nvPr/>
          </p:nvGrpSpPr>
          <p:grpSpPr>
            <a:xfrm>
              <a:off x="2867026" y="2424113"/>
              <a:ext cx="623304" cy="557210"/>
              <a:chOff x="1709738" y="4400490"/>
              <a:chExt cx="670927" cy="642997"/>
            </a:xfrm>
          </p:grpSpPr>
          <p:pic>
            <p:nvPicPr>
              <p:cNvPr id="483" name="Picture 431">
                <a:extLst>
                  <a:ext uri="{FF2B5EF4-FFF2-40B4-BE49-F238E27FC236}">
                    <a16:creationId xmlns:a16="http://schemas.microsoft.com/office/drawing/2014/main" id="{0C65FEE1-54FD-44CE-82E7-18724D74FC95}"/>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4" name="Picture 432">
                <a:extLst>
                  <a:ext uri="{FF2B5EF4-FFF2-40B4-BE49-F238E27FC236}">
                    <a16:creationId xmlns:a16="http://schemas.microsoft.com/office/drawing/2014/main" id="{C6C4ABB2-35DC-46A7-95B9-921A5D0BBE4B}"/>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7" name="Group 433">
              <a:extLst>
                <a:ext uri="{FF2B5EF4-FFF2-40B4-BE49-F238E27FC236}">
                  <a16:creationId xmlns:a16="http://schemas.microsoft.com/office/drawing/2014/main" id="{C682C9F1-8985-424D-B065-230C23851B30}"/>
                </a:ext>
              </a:extLst>
            </p:cNvPr>
            <p:cNvGrpSpPr/>
            <p:nvPr/>
          </p:nvGrpSpPr>
          <p:grpSpPr>
            <a:xfrm>
              <a:off x="1081089" y="2838451"/>
              <a:ext cx="623304" cy="557210"/>
              <a:chOff x="1709738" y="4400490"/>
              <a:chExt cx="670927" cy="642997"/>
            </a:xfrm>
          </p:grpSpPr>
          <p:pic>
            <p:nvPicPr>
              <p:cNvPr id="481" name="Picture 434">
                <a:extLst>
                  <a:ext uri="{FF2B5EF4-FFF2-40B4-BE49-F238E27FC236}">
                    <a16:creationId xmlns:a16="http://schemas.microsoft.com/office/drawing/2014/main" id="{A48FCDE1-31F8-4494-B62F-F05C91F3F68D}"/>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2" name="Picture 435">
                <a:extLst>
                  <a:ext uri="{FF2B5EF4-FFF2-40B4-BE49-F238E27FC236}">
                    <a16:creationId xmlns:a16="http://schemas.microsoft.com/office/drawing/2014/main" id="{AF34162B-2813-4E71-896E-17E8FFBB97CC}"/>
                  </a:ext>
                </a:extLst>
              </p:cNvPr>
              <p:cNvPicPr>
                <a:picLocks noChangeAspect="1"/>
              </p:cNvPicPr>
              <p:nvPr/>
            </p:nvPicPr>
            <p:blipFill>
              <a:blip r:embed="rId5"/>
              <a:stretch>
                <a:fillRect/>
              </a:stretch>
            </p:blipFill>
            <p:spPr>
              <a:xfrm>
                <a:off x="1870356" y="4400490"/>
                <a:ext cx="510309" cy="311786"/>
              </a:xfrm>
              <a:prstGeom prst="rect">
                <a:avLst/>
              </a:prstGeom>
            </p:spPr>
          </p:pic>
        </p:grpSp>
        <p:grpSp>
          <p:nvGrpSpPr>
            <p:cNvPr id="478" name="Group 436">
              <a:extLst>
                <a:ext uri="{FF2B5EF4-FFF2-40B4-BE49-F238E27FC236}">
                  <a16:creationId xmlns:a16="http://schemas.microsoft.com/office/drawing/2014/main" id="{3968D807-AC9F-4FEA-87AA-0CEDD5024DB7}"/>
                </a:ext>
              </a:extLst>
            </p:cNvPr>
            <p:cNvGrpSpPr/>
            <p:nvPr/>
          </p:nvGrpSpPr>
          <p:grpSpPr>
            <a:xfrm>
              <a:off x="719139" y="3590926"/>
              <a:ext cx="623304" cy="557210"/>
              <a:chOff x="1709738" y="4400490"/>
              <a:chExt cx="670927" cy="642997"/>
            </a:xfrm>
          </p:grpSpPr>
          <p:pic>
            <p:nvPicPr>
              <p:cNvPr id="479" name="Picture 437">
                <a:extLst>
                  <a:ext uri="{FF2B5EF4-FFF2-40B4-BE49-F238E27FC236}">
                    <a16:creationId xmlns:a16="http://schemas.microsoft.com/office/drawing/2014/main" id="{A0F33A55-7F36-4F7F-B4DD-0DBD10B4A478}"/>
                  </a:ext>
                </a:extLst>
              </p:cNvPr>
              <p:cNvPicPr>
                <a:picLocks noChangeAspect="1"/>
              </p:cNvPicPr>
              <p:nvPr/>
            </p:nvPicPr>
            <p:blipFill>
              <a:blip r:embed="rId4"/>
              <a:stretch>
                <a:fillRect/>
              </a:stretch>
            </p:blipFill>
            <p:spPr>
              <a:xfrm>
                <a:off x="1709738" y="4429125"/>
                <a:ext cx="614362" cy="614362"/>
              </a:xfrm>
              <a:prstGeom prst="rect">
                <a:avLst/>
              </a:prstGeom>
            </p:spPr>
          </p:pic>
          <p:pic>
            <p:nvPicPr>
              <p:cNvPr id="480" name="Picture 438">
                <a:extLst>
                  <a:ext uri="{FF2B5EF4-FFF2-40B4-BE49-F238E27FC236}">
                    <a16:creationId xmlns:a16="http://schemas.microsoft.com/office/drawing/2014/main" id="{C01741D6-ECFB-41CA-99C9-D5CCCF7E8E50}"/>
                  </a:ext>
                </a:extLst>
              </p:cNvPr>
              <p:cNvPicPr>
                <a:picLocks noChangeAspect="1"/>
              </p:cNvPicPr>
              <p:nvPr/>
            </p:nvPicPr>
            <p:blipFill>
              <a:blip r:embed="rId5"/>
              <a:stretch>
                <a:fillRect/>
              </a:stretch>
            </p:blipFill>
            <p:spPr>
              <a:xfrm>
                <a:off x="1870356" y="4400490"/>
                <a:ext cx="510309" cy="311786"/>
              </a:xfrm>
              <a:prstGeom prst="rect">
                <a:avLst/>
              </a:prstGeom>
            </p:spPr>
          </p:pic>
        </p:grpSp>
      </p:grpSp>
      <p:grpSp>
        <p:nvGrpSpPr>
          <p:cNvPr id="493" name="Group 19">
            <a:extLst>
              <a:ext uri="{FF2B5EF4-FFF2-40B4-BE49-F238E27FC236}">
                <a16:creationId xmlns:a16="http://schemas.microsoft.com/office/drawing/2014/main" id="{A10D5613-F86C-48B3-B167-145D77D2B12B}"/>
              </a:ext>
            </a:extLst>
          </p:cNvPr>
          <p:cNvGrpSpPr/>
          <p:nvPr/>
        </p:nvGrpSpPr>
        <p:grpSpPr>
          <a:xfrm>
            <a:off x="4169273" y="1790770"/>
            <a:ext cx="3360230" cy="4170668"/>
            <a:chOff x="4426457" y="2119394"/>
            <a:chExt cx="3360230" cy="4170668"/>
          </a:xfrm>
        </p:grpSpPr>
        <p:grpSp>
          <p:nvGrpSpPr>
            <p:cNvPr id="494" name="Group 1031">
              <a:extLst>
                <a:ext uri="{FF2B5EF4-FFF2-40B4-BE49-F238E27FC236}">
                  <a16:creationId xmlns:a16="http://schemas.microsoft.com/office/drawing/2014/main" id="{2EE8BE03-5D7B-42E7-8D55-97C96DEC33D5}"/>
                </a:ext>
              </a:extLst>
            </p:cNvPr>
            <p:cNvGrpSpPr/>
            <p:nvPr/>
          </p:nvGrpSpPr>
          <p:grpSpPr>
            <a:xfrm>
              <a:off x="4426457" y="2119394"/>
              <a:ext cx="3360230" cy="4170668"/>
              <a:chOff x="4426457" y="2119394"/>
              <a:chExt cx="3360230" cy="4170668"/>
            </a:xfrm>
          </p:grpSpPr>
          <p:sp>
            <p:nvSpPr>
              <p:cNvPr id="496" name="Freeform 417">
                <a:extLst>
                  <a:ext uri="{FF2B5EF4-FFF2-40B4-BE49-F238E27FC236}">
                    <a16:creationId xmlns:a16="http://schemas.microsoft.com/office/drawing/2014/main" id="{620A0085-3FB0-4658-A835-B487D84DCA76}"/>
                  </a:ext>
                </a:extLst>
              </p:cNvPr>
              <p:cNvSpPr>
                <a:spLocks/>
              </p:cNvSpPr>
              <p:nvPr/>
            </p:nvSpPr>
            <p:spPr bwMode="auto">
              <a:xfrm>
                <a:off x="4807517" y="2372230"/>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1064">
                <a:extLst>
                  <a:ext uri="{FF2B5EF4-FFF2-40B4-BE49-F238E27FC236}">
                    <a16:creationId xmlns:a16="http://schemas.microsoft.com/office/drawing/2014/main" id="{5091FECC-8200-42FA-A544-2E1ED00956C2}"/>
                  </a:ext>
                </a:extLst>
              </p:cNvPr>
              <p:cNvGrpSpPr>
                <a:grpSpLocks/>
              </p:cNvGrpSpPr>
              <p:nvPr/>
            </p:nvGrpSpPr>
            <p:grpSpPr bwMode="auto">
              <a:xfrm>
                <a:off x="4624853" y="3711377"/>
                <a:ext cx="310186" cy="307808"/>
                <a:chOff x="877" y="1008"/>
                <a:chExt cx="2747" cy="2591"/>
              </a:xfrm>
            </p:grpSpPr>
            <p:pic>
              <p:nvPicPr>
                <p:cNvPr id="873" name="Picture 1065" descr="antenna_stylized">
                  <a:extLst>
                    <a:ext uri="{FF2B5EF4-FFF2-40B4-BE49-F238E27FC236}">
                      <a16:creationId xmlns:a16="http://schemas.microsoft.com/office/drawing/2014/main" id="{76235D98-395B-40BF-8CB2-0F100E12B32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4" name="Picture 1066" descr="laptop_keyboard">
                  <a:extLst>
                    <a:ext uri="{FF2B5EF4-FFF2-40B4-BE49-F238E27FC236}">
                      <a16:creationId xmlns:a16="http://schemas.microsoft.com/office/drawing/2014/main" id="{FB0B332F-976E-4010-B186-A75C7F4D481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5" name="Freeform 1067">
                  <a:extLst>
                    <a:ext uri="{FF2B5EF4-FFF2-40B4-BE49-F238E27FC236}">
                      <a16:creationId xmlns:a16="http://schemas.microsoft.com/office/drawing/2014/main" id="{DAC3F3B8-4CCC-409D-A3C2-BBEBFF087461}"/>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76" name="Picture 1068" descr="screen">
                  <a:extLst>
                    <a:ext uri="{FF2B5EF4-FFF2-40B4-BE49-F238E27FC236}">
                      <a16:creationId xmlns:a16="http://schemas.microsoft.com/office/drawing/2014/main" id="{E26C57DF-342B-4DF6-ACC4-531EC396B30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 name="Freeform 1069">
                  <a:extLst>
                    <a:ext uri="{FF2B5EF4-FFF2-40B4-BE49-F238E27FC236}">
                      <a16:creationId xmlns:a16="http://schemas.microsoft.com/office/drawing/2014/main" id="{9E169B66-478E-4450-8B91-BEEAF63A6D10}"/>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8" name="Freeform 1070">
                  <a:extLst>
                    <a:ext uri="{FF2B5EF4-FFF2-40B4-BE49-F238E27FC236}">
                      <a16:creationId xmlns:a16="http://schemas.microsoft.com/office/drawing/2014/main" id="{CFB3FF03-71DF-4A2F-91AE-F7E0B39EFFBC}"/>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9" name="Freeform 1071">
                  <a:extLst>
                    <a:ext uri="{FF2B5EF4-FFF2-40B4-BE49-F238E27FC236}">
                      <a16:creationId xmlns:a16="http://schemas.microsoft.com/office/drawing/2014/main" id="{B9B33C3D-EF81-4BF4-AEC1-75DD4DAC6BB9}"/>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0" name="Freeform 1072">
                  <a:extLst>
                    <a:ext uri="{FF2B5EF4-FFF2-40B4-BE49-F238E27FC236}">
                      <a16:creationId xmlns:a16="http://schemas.microsoft.com/office/drawing/2014/main" id="{667A6299-B717-4DA7-96D3-9CFB3FF62942}"/>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1" name="Freeform 1073">
                  <a:extLst>
                    <a:ext uri="{FF2B5EF4-FFF2-40B4-BE49-F238E27FC236}">
                      <a16:creationId xmlns:a16="http://schemas.microsoft.com/office/drawing/2014/main" id="{2955E6F8-D431-4A7E-ADC7-518CA1B555A7}"/>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2" name="Freeform 1074">
                  <a:extLst>
                    <a:ext uri="{FF2B5EF4-FFF2-40B4-BE49-F238E27FC236}">
                      <a16:creationId xmlns:a16="http://schemas.microsoft.com/office/drawing/2014/main" id="{DB685F1D-BA32-4A0A-BDBB-EB3FDA1E46A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83" name="Group 1075">
                  <a:extLst>
                    <a:ext uri="{FF2B5EF4-FFF2-40B4-BE49-F238E27FC236}">
                      <a16:creationId xmlns:a16="http://schemas.microsoft.com/office/drawing/2014/main" id="{7448F475-A9E9-4EC1-91B4-296AF1070B64}"/>
                    </a:ext>
                  </a:extLst>
                </p:cNvPr>
                <p:cNvGrpSpPr>
                  <a:grpSpLocks/>
                </p:cNvGrpSpPr>
                <p:nvPr/>
              </p:nvGrpSpPr>
              <p:grpSpPr bwMode="auto">
                <a:xfrm>
                  <a:off x="1709" y="3008"/>
                  <a:ext cx="507" cy="234"/>
                  <a:chOff x="1740" y="2642"/>
                  <a:chExt cx="752" cy="327"/>
                </a:xfrm>
              </p:grpSpPr>
              <p:sp>
                <p:nvSpPr>
                  <p:cNvPr id="890" name="Freeform 1076">
                    <a:extLst>
                      <a:ext uri="{FF2B5EF4-FFF2-40B4-BE49-F238E27FC236}">
                        <a16:creationId xmlns:a16="http://schemas.microsoft.com/office/drawing/2014/main" id="{AD9A7E96-A889-4E3B-96F7-F43880C3F4A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1" name="Freeform 1077">
                    <a:extLst>
                      <a:ext uri="{FF2B5EF4-FFF2-40B4-BE49-F238E27FC236}">
                        <a16:creationId xmlns:a16="http://schemas.microsoft.com/office/drawing/2014/main" id="{B9E40A21-951B-4B61-86E0-0E10D7DC95F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2" name="Freeform 1078">
                    <a:extLst>
                      <a:ext uri="{FF2B5EF4-FFF2-40B4-BE49-F238E27FC236}">
                        <a16:creationId xmlns:a16="http://schemas.microsoft.com/office/drawing/2014/main" id="{49273C2C-206F-4014-8DFE-5C7C9326D42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3" name="Freeform 1079">
                    <a:extLst>
                      <a:ext uri="{FF2B5EF4-FFF2-40B4-BE49-F238E27FC236}">
                        <a16:creationId xmlns:a16="http://schemas.microsoft.com/office/drawing/2014/main" id="{01F85BDB-052B-463E-9AFA-0DA820703AC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4" name="Freeform 1080">
                    <a:extLst>
                      <a:ext uri="{FF2B5EF4-FFF2-40B4-BE49-F238E27FC236}">
                        <a16:creationId xmlns:a16="http://schemas.microsoft.com/office/drawing/2014/main" id="{EF235113-A1E6-4A13-B2EC-1AF80D70CE2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5" name="Freeform 1081">
                    <a:extLst>
                      <a:ext uri="{FF2B5EF4-FFF2-40B4-BE49-F238E27FC236}">
                        <a16:creationId xmlns:a16="http://schemas.microsoft.com/office/drawing/2014/main" id="{7974E5F5-DACB-4C3E-ABA0-19E6C4128B6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84" name="Freeform 1082">
                  <a:extLst>
                    <a:ext uri="{FF2B5EF4-FFF2-40B4-BE49-F238E27FC236}">
                      <a16:creationId xmlns:a16="http://schemas.microsoft.com/office/drawing/2014/main" id="{DBCD7CCE-1969-44F9-AA79-D0FEB510333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5" name="Freeform 1083">
                  <a:extLst>
                    <a:ext uri="{FF2B5EF4-FFF2-40B4-BE49-F238E27FC236}">
                      <a16:creationId xmlns:a16="http://schemas.microsoft.com/office/drawing/2014/main" id="{702199EA-B9DA-468A-ABD5-9B735DD59627}"/>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6" name="Freeform 1084">
                  <a:extLst>
                    <a:ext uri="{FF2B5EF4-FFF2-40B4-BE49-F238E27FC236}">
                      <a16:creationId xmlns:a16="http://schemas.microsoft.com/office/drawing/2014/main" id="{D708C90B-C01D-4E69-8434-8C279297E06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7" name="Freeform 1085">
                  <a:extLst>
                    <a:ext uri="{FF2B5EF4-FFF2-40B4-BE49-F238E27FC236}">
                      <a16:creationId xmlns:a16="http://schemas.microsoft.com/office/drawing/2014/main" id="{5804EB27-37FF-419A-B71F-154E5D57DCD7}"/>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8" name="Freeform 1086">
                  <a:extLst>
                    <a:ext uri="{FF2B5EF4-FFF2-40B4-BE49-F238E27FC236}">
                      <a16:creationId xmlns:a16="http://schemas.microsoft.com/office/drawing/2014/main" id="{0C7C1060-A67C-4B66-A4DC-22EC2CE0EE0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9" name="Freeform 1087">
                  <a:extLst>
                    <a:ext uri="{FF2B5EF4-FFF2-40B4-BE49-F238E27FC236}">
                      <a16:creationId xmlns:a16="http://schemas.microsoft.com/office/drawing/2014/main" id="{F19F322A-86AF-4F80-A9B0-82B4F5C1B6C7}"/>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8" name="Group 590">
                <a:extLst>
                  <a:ext uri="{FF2B5EF4-FFF2-40B4-BE49-F238E27FC236}">
                    <a16:creationId xmlns:a16="http://schemas.microsoft.com/office/drawing/2014/main" id="{256B4F28-0087-49BF-A46B-5B696FDE73C3}"/>
                  </a:ext>
                </a:extLst>
              </p:cNvPr>
              <p:cNvGrpSpPr>
                <a:grpSpLocks/>
              </p:cNvGrpSpPr>
              <p:nvPr/>
            </p:nvGrpSpPr>
            <p:grpSpPr bwMode="auto">
              <a:xfrm flipH="1">
                <a:off x="5139088" y="4243681"/>
                <a:ext cx="345630" cy="320302"/>
                <a:chOff x="2839" y="3501"/>
                <a:chExt cx="755" cy="803"/>
              </a:xfrm>
            </p:grpSpPr>
            <p:pic>
              <p:nvPicPr>
                <p:cNvPr id="871" name="Picture 591" descr="desktop_computer_stylized_medium">
                  <a:extLst>
                    <a:ext uri="{FF2B5EF4-FFF2-40B4-BE49-F238E27FC236}">
                      <a16:creationId xmlns:a16="http://schemas.microsoft.com/office/drawing/2014/main" id="{73957C65-3D46-493D-8313-BE7FEE2B749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2" name="Freeform 592">
                  <a:extLst>
                    <a:ext uri="{FF2B5EF4-FFF2-40B4-BE49-F238E27FC236}">
                      <a16:creationId xmlns:a16="http://schemas.microsoft.com/office/drawing/2014/main" id="{B897F530-58EC-459B-81EA-2A6841AC8E6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9" name="Group 950">
                <a:extLst>
                  <a:ext uri="{FF2B5EF4-FFF2-40B4-BE49-F238E27FC236}">
                    <a16:creationId xmlns:a16="http://schemas.microsoft.com/office/drawing/2014/main" id="{B356D2F7-32AE-4283-B12A-1AC980E10FC6}"/>
                  </a:ext>
                </a:extLst>
              </p:cNvPr>
              <p:cNvGrpSpPr>
                <a:grpSpLocks/>
              </p:cNvGrpSpPr>
              <p:nvPr/>
            </p:nvGrpSpPr>
            <p:grpSpPr bwMode="auto">
              <a:xfrm>
                <a:off x="6854798" y="4517975"/>
                <a:ext cx="177192" cy="330833"/>
                <a:chOff x="4140" y="429"/>
                <a:chExt cx="1425" cy="2396"/>
              </a:xfrm>
            </p:grpSpPr>
            <p:sp>
              <p:nvSpPr>
                <p:cNvPr id="839" name="Freeform 951">
                  <a:extLst>
                    <a:ext uri="{FF2B5EF4-FFF2-40B4-BE49-F238E27FC236}">
                      <a16:creationId xmlns:a16="http://schemas.microsoft.com/office/drawing/2014/main" id="{8E61355D-E0CD-454D-BA90-B258228C321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0" name="Rectangle 952">
                  <a:extLst>
                    <a:ext uri="{FF2B5EF4-FFF2-40B4-BE49-F238E27FC236}">
                      <a16:creationId xmlns:a16="http://schemas.microsoft.com/office/drawing/2014/main" id="{01797F54-EDED-4C30-85AF-34397B12B19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1" name="Freeform 953">
                  <a:extLst>
                    <a:ext uri="{FF2B5EF4-FFF2-40B4-BE49-F238E27FC236}">
                      <a16:creationId xmlns:a16="http://schemas.microsoft.com/office/drawing/2014/main" id="{14611FB7-111E-42EB-A5BC-20B12080F7F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2" name="Freeform 954">
                  <a:extLst>
                    <a:ext uri="{FF2B5EF4-FFF2-40B4-BE49-F238E27FC236}">
                      <a16:creationId xmlns:a16="http://schemas.microsoft.com/office/drawing/2014/main" id="{3F9B2907-2A9C-4FF7-A9A8-CB99E1A6E67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3" name="Rectangle 955">
                  <a:extLst>
                    <a:ext uri="{FF2B5EF4-FFF2-40B4-BE49-F238E27FC236}">
                      <a16:creationId xmlns:a16="http://schemas.microsoft.com/office/drawing/2014/main" id="{54046DEB-7155-4E3B-885E-39BD82DE946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4" name="Group 956">
                  <a:extLst>
                    <a:ext uri="{FF2B5EF4-FFF2-40B4-BE49-F238E27FC236}">
                      <a16:creationId xmlns:a16="http://schemas.microsoft.com/office/drawing/2014/main" id="{6A9E0D96-F0F5-4184-B69D-AE4B46741069}"/>
                    </a:ext>
                  </a:extLst>
                </p:cNvPr>
                <p:cNvGrpSpPr>
                  <a:grpSpLocks/>
                </p:cNvGrpSpPr>
                <p:nvPr/>
              </p:nvGrpSpPr>
              <p:grpSpPr bwMode="auto">
                <a:xfrm>
                  <a:off x="4749" y="668"/>
                  <a:ext cx="581" cy="145"/>
                  <a:chOff x="614" y="2568"/>
                  <a:chExt cx="725" cy="139"/>
                </a:xfrm>
              </p:grpSpPr>
              <p:sp>
                <p:nvSpPr>
                  <p:cNvPr id="869" name="AutoShape 957">
                    <a:extLst>
                      <a:ext uri="{FF2B5EF4-FFF2-40B4-BE49-F238E27FC236}">
                        <a16:creationId xmlns:a16="http://schemas.microsoft.com/office/drawing/2014/main" id="{DF1A8C14-325E-44BA-9AF2-F2487584C4E7}"/>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0" name="AutoShape 958">
                    <a:extLst>
                      <a:ext uri="{FF2B5EF4-FFF2-40B4-BE49-F238E27FC236}">
                        <a16:creationId xmlns:a16="http://schemas.microsoft.com/office/drawing/2014/main" id="{5674DB71-B60F-49D2-A083-5553B883BFA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5" name="Rectangle 959">
                  <a:extLst>
                    <a:ext uri="{FF2B5EF4-FFF2-40B4-BE49-F238E27FC236}">
                      <a16:creationId xmlns:a16="http://schemas.microsoft.com/office/drawing/2014/main" id="{63F79EE0-DF75-45E3-8CAA-A954248FED9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6" name="Group 960">
                  <a:extLst>
                    <a:ext uri="{FF2B5EF4-FFF2-40B4-BE49-F238E27FC236}">
                      <a16:creationId xmlns:a16="http://schemas.microsoft.com/office/drawing/2014/main" id="{B5E70AAB-983B-4B31-9313-1535F8B9D54D}"/>
                    </a:ext>
                  </a:extLst>
                </p:cNvPr>
                <p:cNvGrpSpPr>
                  <a:grpSpLocks/>
                </p:cNvGrpSpPr>
                <p:nvPr/>
              </p:nvGrpSpPr>
              <p:grpSpPr bwMode="auto">
                <a:xfrm>
                  <a:off x="4747" y="994"/>
                  <a:ext cx="581" cy="134"/>
                  <a:chOff x="614" y="2568"/>
                  <a:chExt cx="725" cy="139"/>
                </a:xfrm>
              </p:grpSpPr>
              <p:sp>
                <p:nvSpPr>
                  <p:cNvPr id="867" name="AutoShape 961">
                    <a:extLst>
                      <a:ext uri="{FF2B5EF4-FFF2-40B4-BE49-F238E27FC236}">
                        <a16:creationId xmlns:a16="http://schemas.microsoft.com/office/drawing/2014/main" id="{D887BE8C-ED9D-4779-B03E-C5A2CFDAF8E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8" name="AutoShape 962">
                    <a:extLst>
                      <a:ext uri="{FF2B5EF4-FFF2-40B4-BE49-F238E27FC236}">
                        <a16:creationId xmlns:a16="http://schemas.microsoft.com/office/drawing/2014/main" id="{5C433945-1025-4AEC-9802-27C599216E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47" name="Rectangle 963">
                  <a:extLst>
                    <a:ext uri="{FF2B5EF4-FFF2-40B4-BE49-F238E27FC236}">
                      <a16:creationId xmlns:a16="http://schemas.microsoft.com/office/drawing/2014/main" id="{84777D2B-F983-43F4-AD2F-54690277820E}"/>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48" name="Rectangle 964">
                  <a:extLst>
                    <a:ext uri="{FF2B5EF4-FFF2-40B4-BE49-F238E27FC236}">
                      <a16:creationId xmlns:a16="http://schemas.microsoft.com/office/drawing/2014/main" id="{98CFB4BF-3A05-4B00-B5A5-0F51E3B3641F}"/>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49" name="Group 965">
                  <a:extLst>
                    <a:ext uri="{FF2B5EF4-FFF2-40B4-BE49-F238E27FC236}">
                      <a16:creationId xmlns:a16="http://schemas.microsoft.com/office/drawing/2014/main" id="{53EBE1B7-4772-4ACB-B4C8-4935ABA0DB3B}"/>
                    </a:ext>
                  </a:extLst>
                </p:cNvPr>
                <p:cNvGrpSpPr>
                  <a:grpSpLocks/>
                </p:cNvGrpSpPr>
                <p:nvPr/>
              </p:nvGrpSpPr>
              <p:grpSpPr bwMode="auto">
                <a:xfrm>
                  <a:off x="4735" y="1627"/>
                  <a:ext cx="582" cy="151"/>
                  <a:chOff x="614" y="2568"/>
                  <a:chExt cx="725" cy="139"/>
                </a:xfrm>
              </p:grpSpPr>
              <p:sp>
                <p:nvSpPr>
                  <p:cNvPr id="865" name="AutoShape 966">
                    <a:extLst>
                      <a:ext uri="{FF2B5EF4-FFF2-40B4-BE49-F238E27FC236}">
                        <a16:creationId xmlns:a16="http://schemas.microsoft.com/office/drawing/2014/main" id="{D43A7E34-B26F-463F-98CE-B5AE3AEBAF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6" name="AutoShape 967">
                    <a:extLst>
                      <a:ext uri="{FF2B5EF4-FFF2-40B4-BE49-F238E27FC236}">
                        <a16:creationId xmlns:a16="http://schemas.microsoft.com/office/drawing/2014/main" id="{C187ACCA-3F97-4D89-A41E-5FF5287CBB14}"/>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0" name="Freeform 968">
                  <a:extLst>
                    <a:ext uri="{FF2B5EF4-FFF2-40B4-BE49-F238E27FC236}">
                      <a16:creationId xmlns:a16="http://schemas.microsoft.com/office/drawing/2014/main" id="{B71441AB-C485-45A9-BF6C-D0AFDE828E8E}"/>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51" name="Group 969">
                  <a:extLst>
                    <a:ext uri="{FF2B5EF4-FFF2-40B4-BE49-F238E27FC236}">
                      <a16:creationId xmlns:a16="http://schemas.microsoft.com/office/drawing/2014/main" id="{BF8C3535-13EA-43CA-AAE8-710F874789D9}"/>
                    </a:ext>
                  </a:extLst>
                </p:cNvPr>
                <p:cNvGrpSpPr>
                  <a:grpSpLocks/>
                </p:cNvGrpSpPr>
                <p:nvPr/>
              </p:nvGrpSpPr>
              <p:grpSpPr bwMode="auto">
                <a:xfrm>
                  <a:off x="4739" y="1327"/>
                  <a:ext cx="582" cy="139"/>
                  <a:chOff x="614" y="2568"/>
                  <a:chExt cx="725" cy="139"/>
                </a:xfrm>
              </p:grpSpPr>
              <p:sp>
                <p:nvSpPr>
                  <p:cNvPr id="863" name="AutoShape 970">
                    <a:extLst>
                      <a:ext uri="{FF2B5EF4-FFF2-40B4-BE49-F238E27FC236}">
                        <a16:creationId xmlns:a16="http://schemas.microsoft.com/office/drawing/2014/main" id="{5A7BFE5D-CE7B-4A8D-ACA2-7D61C7DBC865}"/>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4" name="AutoShape 971">
                    <a:extLst>
                      <a:ext uri="{FF2B5EF4-FFF2-40B4-BE49-F238E27FC236}">
                        <a16:creationId xmlns:a16="http://schemas.microsoft.com/office/drawing/2014/main" id="{7A07843B-13C6-49B3-A8C5-BAB4DF425A6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52" name="Rectangle 972">
                  <a:extLst>
                    <a:ext uri="{FF2B5EF4-FFF2-40B4-BE49-F238E27FC236}">
                      <a16:creationId xmlns:a16="http://schemas.microsoft.com/office/drawing/2014/main" id="{B6D5F480-853D-4422-9AE7-8A45E8D9B9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3" name="Freeform 973">
                  <a:extLst>
                    <a:ext uri="{FF2B5EF4-FFF2-40B4-BE49-F238E27FC236}">
                      <a16:creationId xmlns:a16="http://schemas.microsoft.com/office/drawing/2014/main" id="{53538914-0EF5-4D09-95B9-028AFFF4E01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4" name="Freeform 974">
                  <a:extLst>
                    <a:ext uri="{FF2B5EF4-FFF2-40B4-BE49-F238E27FC236}">
                      <a16:creationId xmlns:a16="http://schemas.microsoft.com/office/drawing/2014/main" id="{6AC054FD-9F1F-4433-A092-E1B00DCC8A91}"/>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5" name="Oval 975">
                  <a:extLst>
                    <a:ext uri="{FF2B5EF4-FFF2-40B4-BE49-F238E27FC236}">
                      <a16:creationId xmlns:a16="http://schemas.microsoft.com/office/drawing/2014/main" id="{5E8000D9-C90A-4811-A469-9FF0FF43C38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6" name="Freeform 976">
                  <a:extLst>
                    <a:ext uri="{FF2B5EF4-FFF2-40B4-BE49-F238E27FC236}">
                      <a16:creationId xmlns:a16="http://schemas.microsoft.com/office/drawing/2014/main" id="{A7E2688E-66E9-473F-8BDC-8877DA3A2A7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7" name="AutoShape 977">
                  <a:extLst>
                    <a:ext uri="{FF2B5EF4-FFF2-40B4-BE49-F238E27FC236}">
                      <a16:creationId xmlns:a16="http://schemas.microsoft.com/office/drawing/2014/main" id="{93FA1414-0BBE-48D2-821E-30D0540B460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8" name="AutoShape 978">
                  <a:extLst>
                    <a:ext uri="{FF2B5EF4-FFF2-40B4-BE49-F238E27FC236}">
                      <a16:creationId xmlns:a16="http://schemas.microsoft.com/office/drawing/2014/main" id="{475A5D8C-A9FE-4C13-8B70-83B14AECDF7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9" name="Oval 979">
                  <a:extLst>
                    <a:ext uri="{FF2B5EF4-FFF2-40B4-BE49-F238E27FC236}">
                      <a16:creationId xmlns:a16="http://schemas.microsoft.com/office/drawing/2014/main" id="{CCDF726D-3117-480F-837B-59B829AE8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0" name="Oval 980">
                  <a:extLst>
                    <a:ext uri="{FF2B5EF4-FFF2-40B4-BE49-F238E27FC236}">
                      <a16:creationId xmlns:a16="http://schemas.microsoft.com/office/drawing/2014/main" id="{456E996D-C518-4A40-AA93-927506769FA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1" name="Oval 981">
                  <a:extLst>
                    <a:ext uri="{FF2B5EF4-FFF2-40B4-BE49-F238E27FC236}">
                      <a16:creationId xmlns:a16="http://schemas.microsoft.com/office/drawing/2014/main" id="{1FABC1C8-1BF2-407E-A0F2-96D22562433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2" name="Rectangle 982">
                  <a:extLst>
                    <a:ext uri="{FF2B5EF4-FFF2-40B4-BE49-F238E27FC236}">
                      <a16:creationId xmlns:a16="http://schemas.microsoft.com/office/drawing/2014/main" id="{94144036-8627-41C4-860E-988648731CA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0" name="Group 950">
                <a:extLst>
                  <a:ext uri="{FF2B5EF4-FFF2-40B4-BE49-F238E27FC236}">
                    <a16:creationId xmlns:a16="http://schemas.microsoft.com/office/drawing/2014/main" id="{F900AFCB-ACB8-4E23-93ED-D69BFD413924}"/>
                  </a:ext>
                </a:extLst>
              </p:cNvPr>
              <p:cNvGrpSpPr>
                <a:grpSpLocks/>
              </p:cNvGrpSpPr>
              <p:nvPr/>
            </p:nvGrpSpPr>
            <p:grpSpPr bwMode="auto">
              <a:xfrm>
                <a:off x="5095271" y="2910847"/>
                <a:ext cx="177192" cy="330833"/>
                <a:chOff x="4140" y="429"/>
                <a:chExt cx="1425" cy="2396"/>
              </a:xfrm>
            </p:grpSpPr>
            <p:sp>
              <p:nvSpPr>
                <p:cNvPr id="807" name="Freeform 951">
                  <a:extLst>
                    <a:ext uri="{FF2B5EF4-FFF2-40B4-BE49-F238E27FC236}">
                      <a16:creationId xmlns:a16="http://schemas.microsoft.com/office/drawing/2014/main" id="{5CD1055C-A334-492D-B921-BF83AA5250B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8" name="Rectangle 952">
                  <a:extLst>
                    <a:ext uri="{FF2B5EF4-FFF2-40B4-BE49-F238E27FC236}">
                      <a16:creationId xmlns:a16="http://schemas.microsoft.com/office/drawing/2014/main" id="{566410C4-7954-42F1-8AAC-8159E12ECDD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9" name="Freeform 953">
                  <a:extLst>
                    <a:ext uri="{FF2B5EF4-FFF2-40B4-BE49-F238E27FC236}">
                      <a16:creationId xmlns:a16="http://schemas.microsoft.com/office/drawing/2014/main" id="{E31ED219-99DE-4C48-882E-71204D6C78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0" name="Freeform 954">
                  <a:extLst>
                    <a:ext uri="{FF2B5EF4-FFF2-40B4-BE49-F238E27FC236}">
                      <a16:creationId xmlns:a16="http://schemas.microsoft.com/office/drawing/2014/main" id="{1FE0526B-198D-485A-B4C1-58B0AD6EE4C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1" name="Rectangle 955">
                  <a:extLst>
                    <a:ext uri="{FF2B5EF4-FFF2-40B4-BE49-F238E27FC236}">
                      <a16:creationId xmlns:a16="http://schemas.microsoft.com/office/drawing/2014/main" id="{32BC9EC3-BC34-4FBE-8A28-B0771EDD4B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2" name="Group 956">
                  <a:extLst>
                    <a:ext uri="{FF2B5EF4-FFF2-40B4-BE49-F238E27FC236}">
                      <a16:creationId xmlns:a16="http://schemas.microsoft.com/office/drawing/2014/main" id="{BBDC3DB9-491F-475C-AEF6-64463A630DBC}"/>
                    </a:ext>
                  </a:extLst>
                </p:cNvPr>
                <p:cNvGrpSpPr>
                  <a:grpSpLocks/>
                </p:cNvGrpSpPr>
                <p:nvPr/>
              </p:nvGrpSpPr>
              <p:grpSpPr bwMode="auto">
                <a:xfrm>
                  <a:off x="4749" y="668"/>
                  <a:ext cx="581" cy="145"/>
                  <a:chOff x="614" y="2568"/>
                  <a:chExt cx="725" cy="139"/>
                </a:xfrm>
              </p:grpSpPr>
              <p:sp>
                <p:nvSpPr>
                  <p:cNvPr id="837" name="AutoShape 957">
                    <a:extLst>
                      <a:ext uri="{FF2B5EF4-FFF2-40B4-BE49-F238E27FC236}">
                        <a16:creationId xmlns:a16="http://schemas.microsoft.com/office/drawing/2014/main" id="{4638FC8C-6DD8-49B8-BFC9-CC1207572CB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8" name="AutoShape 958">
                    <a:extLst>
                      <a:ext uri="{FF2B5EF4-FFF2-40B4-BE49-F238E27FC236}">
                        <a16:creationId xmlns:a16="http://schemas.microsoft.com/office/drawing/2014/main" id="{78D2474C-9FB4-4E76-B2E9-94CD0A5346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3" name="Rectangle 959">
                  <a:extLst>
                    <a:ext uri="{FF2B5EF4-FFF2-40B4-BE49-F238E27FC236}">
                      <a16:creationId xmlns:a16="http://schemas.microsoft.com/office/drawing/2014/main" id="{51419559-8775-4B83-952A-3FC5CCBC5AB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4" name="Group 960">
                  <a:extLst>
                    <a:ext uri="{FF2B5EF4-FFF2-40B4-BE49-F238E27FC236}">
                      <a16:creationId xmlns:a16="http://schemas.microsoft.com/office/drawing/2014/main" id="{F025AF09-9DF9-4B1B-A2E3-0DC57BD47121}"/>
                    </a:ext>
                  </a:extLst>
                </p:cNvPr>
                <p:cNvGrpSpPr>
                  <a:grpSpLocks/>
                </p:cNvGrpSpPr>
                <p:nvPr/>
              </p:nvGrpSpPr>
              <p:grpSpPr bwMode="auto">
                <a:xfrm>
                  <a:off x="4747" y="994"/>
                  <a:ext cx="581" cy="134"/>
                  <a:chOff x="614" y="2568"/>
                  <a:chExt cx="725" cy="139"/>
                </a:xfrm>
              </p:grpSpPr>
              <p:sp>
                <p:nvSpPr>
                  <p:cNvPr id="835" name="AutoShape 961">
                    <a:extLst>
                      <a:ext uri="{FF2B5EF4-FFF2-40B4-BE49-F238E27FC236}">
                        <a16:creationId xmlns:a16="http://schemas.microsoft.com/office/drawing/2014/main" id="{6302EF60-332B-419B-B202-A9FD1BD74ED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6" name="AutoShape 962">
                    <a:extLst>
                      <a:ext uri="{FF2B5EF4-FFF2-40B4-BE49-F238E27FC236}">
                        <a16:creationId xmlns:a16="http://schemas.microsoft.com/office/drawing/2014/main" id="{462229F1-359E-42EE-A375-B3AAD070D2B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5" name="Rectangle 963">
                  <a:extLst>
                    <a:ext uri="{FF2B5EF4-FFF2-40B4-BE49-F238E27FC236}">
                      <a16:creationId xmlns:a16="http://schemas.microsoft.com/office/drawing/2014/main" id="{FA478403-E234-4591-A0E3-CADD3604250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16" name="Rectangle 964">
                  <a:extLst>
                    <a:ext uri="{FF2B5EF4-FFF2-40B4-BE49-F238E27FC236}">
                      <a16:creationId xmlns:a16="http://schemas.microsoft.com/office/drawing/2014/main" id="{1F123A25-DA10-412F-A9B1-0C341F3BF987}"/>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817" name="Group 965">
                  <a:extLst>
                    <a:ext uri="{FF2B5EF4-FFF2-40B4-BE49-F238E27FC236}">
                      <a16:creationId xmlns:a16="http://schemas.microsoft.com/office/drawing/2014/main" id="{58029EAE-3B3B-466E-BBAA-5711FBC3BD59}"/>
                    </a:ext>
                  </a:extLst>
                </p:cNvPr>
                <p:cNvGrpSpPr>
                  <a:grpSpLocks/>
                </p:cNvGrpSpPr>
                <p:nvPr/>
              </p:nvGrpSpPr>
              <p:grpSpPr bwMode="auto">
                <a:xfrm>
                  <a:off x="4735" y="1627"/>
                  <a:ext cx="582" cy="151"/>
                  <a:chOff x="614" y="2568"/>
                  <a:chExt cx="725" cy="139"/>
                </a:xfrm>
              </p:grpSpPr>
              <p:sp>
                <p:nvSpPr>
                  <p:cNvPr id="833" name="AutoShape 966">
                    <a:extLst>
                      <a:ext uri="{FF2B5EF4-FFF2-40B4-BE49-F238E27FC236}">
                        <a16:creationId xmlns:a16="http://schemas.microsoft.com/office/drawing/2014/main" id="{1A55CECE-A458-4C03-9557-CE85E61AB23D}"/>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4" name="AutoShape 967">
                    <a:extLst>
                      <a:ext uri="{FF2B5EF4-FFF2-40B4-BE49-F238E27FC236}">
                        <a16:creationId xmlns:a16="http://schemas.microsoft.com/office/drawing/2014/main" id="{112D4F20-F699-449E-A365-86A5474D26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18" name="Freeform 968">
                  <a:extLst>
                    <a:ext uri="{FF2B5EF4-FFF2-40B4-BE49-F238E27FC236}">
                      <a16:creationId xmlns:a16="http://schemas.microsoft.com/office/drawing/2014/main" id="{379F6CB4-49DC-4349-AD79-B7FCCDBF646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19" name="Group 969">
                  <a:extLst>
                    <a:ext uri="{FF2B5EF4-FFF2-40B4-BE49-F238E27FC236}">
                      <a16:creationId xmlns:a16="http://schemas.microsoft.com/office/drawing/2014/main" id="{10283138-D11C-46F1-BD0A-1CF5C8E5A189}"/>
                    </a:ext>
                  </a:extLst>
                </p:cNvPr>
                <p:cNvGrpSpPr>
                  <a:grpSpLocks/>
                </p:cNvGrpSpPr>
                <p:nvPr/>
              </p:nvGrpSpPr>
              <p:grpSpPr bwMode="auto">
                <a:xfrm>
                  <a:off x="4739" y="1327"/>
                  <a:ext cx="582" cy="139"/>
                  <a:chOff x="614" y="2568"/>
                  <a:chExt cx="725" cy="139"/>
                </a:xfrm>
              </p:grpSpPr>
              <p:sp>
                <p:nvSpPr>
                  <p:cNvPr id="831" name="AutoShape 970">
                    <a:extLst>
                      <a:ext uri="{FF2B5EF4-FFF2-40B4-BE49-F238E27FC236}">
                        <a16:creationId xmlns:a16="http://schemas.microsoft.com/office/drawing/2014/main" id="{02879C75-BB4C-43FF-9ECC-2BCA798C8C8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2" name="AutoShape 971">
                    <a:extLst>
                      <a:ext uri="{FF2B5EF4-FFF2-40B4-BE49-F238E27FC236}">
                        <a16:creationId xmlns:a16="http://schemas.microsoft.com/office/drawing/2014/main" id="{96C5C497-0715-4DD9-A2A2-1957DE4D4DB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20" name="Rectangle 972">
                  <a:extLst>
                    <a:ext uri="{FF2B5EF4-FFF2-40B4-BE49-F238E27FC236}">
                      <a16:creationId xmlns:a16="http://schemas.microsoft.com/office/drawing/2014/main" id="{AAB80D19-E30F-45DD-B812-266FC88CC12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1" name="Freeform 973">
                  <a:extLst>
                    <a:ext uri="{FF2B5EF4-FFF2-40B4-BE49-F238E27FC236}">
                      <a16:creationId xmlns:a16="http://schemas.microsoft.com/office/drawing/2014/main" id="{A6655BD4-00B2-4A56-8DB4-6E45A1E1B8C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2" name="Freeform 974">
                  <a:extLst>
                    <a:ext uri="{FF2B5EF4-FFF2-40B4-BE49-F238E27FC236}">
                      <a16:creationId xmlns:a16="http://schemas.microsoft.com/office/drawing/2014/main" id="{8B1B0FDA-80BA-430F-9A76-06CCD6469FB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3" name="Oval 975">
                  <a:extLst>
                    <a:ext uri="{FF2B5EF4-FFF2-40B4-BE49-F238E27FC236}">
                      <a16:creationId xmlns:a16="http://schemas.microsoft.com/office/drawing/2014/main" id="{48311478-E0B6-45BF-8326-88C7527349C8}"/>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4" name="Freeform 976">
                  <a:extLst>
                    <a:ext uri="{FF2B5EF4-FFF2-40B4-BE49-F238E27FC236}">
                      <a16:creationId xmlns:a16="http://schemas.microsoft.com/office/drawing/2014/main" id="{082AF303-3DC7-4C5B-A4F0-1D71928D1DF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5" name="AutoShape 977">
                  <a:extLst>
                    <a:ext uri="{FF2B5EF4-FFF2-40B4-BE49-F238E27FC236}">
                      <a16:creationId xmlns:a16="http://schemas.microsoft.com/office/drawing/2014/main" id="{3A0483FC-AC6B-47B2-A443-670C42622E9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6" name="AutoShape 978">
                  <a:extLst>
                    <a:ext uri="{FF2B5EF4-FFF2-40B4-BE49-F238E27FC236}">
                      <a16:creationId xmlns:a16="http://schemas.microsoft.com/office/drawing/2014/main" id="{FF2D75BE-C935-4682-BD16-7413EACC0DB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7" name="Oval 979">
                  <a:extLst>
                    <a:ext uri="{FF2B5EF4-FFF2-40B4-BE49-F238E27FC236}">
                      <a16:creationId xmlns:a16="http://schemas.microsoft.com/office/drawing/2014/main" id="{734C5E2E-339D-49F8-8CFF-1B9F7AFD5D6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8" name="Oval 980">
                  <a:extLst>
                    <a:ext uri="{FF2B5EF4-FFF2-40B4-BE49-F238E27FC236}">
                      <a16:creationId xmlns:a16="http://schemas.microsoft.com/office/drawing/2014/main" id="{748DA1B9-6B62-431E-A47E-29D00FF7BC5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29" name="Oval 981">
                  <a:extLst>
                    <a:ext uri="{FF2B5EF4-FFF2-40B4-BE49-F238E27FC236}">
                      <a16:creationId xmlns:a16="http://schemas.microsoft.com/office/drawing/2014/main" id="{F14228ED-BCAB-4896-B6CD-2A0083DCC50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30" name="Rectangle 982">
                  <a:extLst>
                    <a:ext uri="{FF2B5EF4-FFF2-40B4-BE49-F238E27FC236}">
                      <a16:creationId xmlns:a16="http://schemas.microsoft.com/office/drawing/2014/main" id="{5D4C1409-CAA6-44B1-A9B7-DC3EF67ECD0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1" name="Group 590">
                <a:extLst>
                  <a:ext uri="{FF2B5EF4-FFF2-40B4-BE49-F238E27FC236}">
                    <a16:creationId xmlns:a16="http://schemas.microsoft.com/office/drawing/2014/main" id="{1E60DFE6-1706-437F-8887-1E074C17BC20}"/>
                  </a:ext>
                </a:extLst>
              </p:cNvPr>
              <p:cNvGrpSpPr>
                <a:grpSpLocks/>
              </p:cNvGrpSpPr>
              <p:nvPr/>
            </p:nvGrpSpPr>
            <p:grpSpPr bwMode="auto">
              <a:xfrm flipH="1">
                <a:off x="5509918" y="2398512"/>
                <a:ext cx="345630" cy="320302"/>
                <a:chOff x="2839" y="3501"/>
                <a:chExt cx="755" cy="803"/>
              </a:xfrm>
            </p:grpSpPr>
            <p:pic>
              <p:nvPicPr>
                <p:cNvPr id="805" name="Picture 591" descr="desktop_computer_stylized_medium">
                  <a:extLst>
                    <a:ext uri="{FF2B5EF4-FFF2-40B4-BE49-F238E27FC236}">
                      <a16:creationId xmlns:a16="http://schemas.microsoft.com/office/drawing/2014/main" id="{08C27DA2-C050-4911-858F-7A056EB669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6" name="Freeform 592">
                  <a:extLst>
                    <a:ext uri="{FF2B5EF4-FFF2-40B4-BE49-F238E27FC236}">
                      <a16:creationId xmlns:a16="http://schemas.microsoft.com/office/drawing/2014/main" id="{43B6C862-613E-4071-9494-3B6F8F697CD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2" name="Group 950">
                <a:extLst>
                  <a:ext uri="{FF2B5EF4-FFF2-40B4-BE49-F238E27FC236}">
                    <a16:creationId xmlns:a16="http://schemas.microsoft.com/office/drawing/2014/main" id="{69C4D634-EFF5-4B0F-9911-797B3F1B309C}"/>
                  </a:ext>
                </a:extLst>
              </p:cNvPr>
              <p:cNvGrpSpPr>
                <a:grpSpLocks/>
              </p:cNvGrpSpPr>
              <p:nvPr/>
            </p:nvGrpSpPr>
            <p:grpSpPr bwMode="auto">
              <a:xfrm>
                <a:off x="6937925" y="4379430"/>
                <a:ext cx="177192" cy="330833"/>
                <a:chOff x="4140" y="429"/>
                <a:chExt cx="1425" cy="2396"/>
              </a:xfrm>
            </p:grpSpPr>
            <p:sp>
              <p:nvSpPr>
                <p:cNvPr id="773" name="Freeform 951">
                  <a:extLst>
                    <a:ext uri="{FF2B5EF4-FFF2-40B4-BE49-F238E27FC236}">
                      <a16:creationId xmlns:a16="http://schemas.microsoft.com/office/drawing/2014/main" id="{B32E5375-10C4-45BB-8577-E308F564C59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4" name="Rectangle 952">
                  <a:extLst>
                    <a:ext uri="{FF2B5EF4-FFF2-40B4-BE49-F238E27FC236}">
                      <a16:creationId xmlns:a16="http://schemas.microsoft.com/office/drawing/2014/main" id="{4E4CD0A9-79E7-4ACC-A598-F4F6714A8A4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5" name="Freeform 953">
                  <a:extLst>
                    <a:ext uri="{FF2B5EF4-FFF2-40B4-BE49-F238E27FC236}">
                      <a16:creationId xmlns:a16="http://schemas.microsoft.com/office/drawing/2014/main" id="{28FE0BFC-1DB3-43EF-9D7A-88D3C68E7F1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6" name="Freeform 954">
                  <a:extLst>
                    <a:ext uri="{FF2B5EF4-FFF2-40B4-BE49-F238E27FC236}">
                      <a16:creationId xmlns:a16="http://schemas.microsoft.com/office/drawing/2014/main" id="{97877D04-D0C1-4D89-94EF-6001386EF4E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7" name="Rectangle 955">
                  <a:extLst>
                    <a:ext uri="{FF2B5EF4-FFF2-40B4-BE49-F238E27FC236}">
                      <a16:creationId xmlns:a16="http://schemas.microsoft.com/office/drawing/2014/main" id="{35E32D2C-8292-402E-8E09-2657DFD0F7E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78" name="Group 956">
                  <a:extLst>
                    <a:ext uri="{FF2B5EF4-FFF2-40B4-BE49-F238E27FC236}">
                      <a16:creationId xmlns:a16="http://schemas.microsoft.com/office/drawing/2014/main" id="{75398B2C-B10C-4D10-A316-D2B9F1D102CF}"/>
                    </a:ext>
                  </a:extLst>
                </p:cNvPr>
                <p:cNvGrpSpPr>
                  <a:grpSpLocks/>
                </p:cNvGrpSpPr>
                <p:nvPr/>
              </p:nvGrpSpPr>
              <p:grpSpPr bwMode="auto">
                <a:xfrm>
                  <a:off x="4749" y="668"/>
                  <a:ext cx="581" cy="145"/>
                  <a:chOff x="614" y="2568"/>
                  <a:chExt cx="725" cy="139"/>
                </a:xfrm>
              </p:grpSpPr>
              <p:sp>
                <p:nvSpPr>
                  <p:cNvPr id="803" name="AutoShape 957">
                    <a:extLst>
                      <a:ext uri="{FF2B5EF4-FFF2-40B4-BE49-F238E27FC236}">
                        <a16:creationId xmlns:a16="http://schemas.microsoft.com/office/drawing/2014/main" id="{87259FA4-E029-482A-A388-BB0591FE674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4" name="AutoShape 958">
                    <a:extLst>
                      <a:ext uri="{FF2B5EF4-FFF2-40B4-BE49-F238E27FC236}">
                        <a16:creationId xmlns:a16="http://schemas.microsoft.com/office/drawing/2014/main" id="{CA510224-154D-479F-855D-1E2A904F6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79" name="Rectangle 959">
                  <a:extLst>
                    <a:ext uri="{FF2B5EF4-FFF2-40B4-BE49-F238E27FC236}">
                      <a16:creationId xmlns:a16="http://schemas.microsoft.com/office/drawing/2014/main" id="{663E0699-593C-4C5B-BD7E-A832729790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0" name="Group 960">
                  <a:extLst>
                    <a:ext uri="{FF2B5EF4-FFF2-40B4-BE49-F238E27FC236}">
                      <a16:creationId xmlns:a16="http://schemas.microsoft.com/office/drawing/2014/main" id="{1C561DAF-6CFA-4A66-8BFE-34665EA4D6FA}"/>
                    </a:ext>
                  </a:extLst>
                </p:cNvPr>
                <p:cNvGrpSpPr>
                  <a:grpSpLocks/>
                </p:cNvGrpSpPr>
                <p:nvPr/>
              </p:nvGrpSpPr>
              <p:grpSpPr bwMode="auto">
                <a:xfrm>
                  <a:off x="4747" y="994"/>
                  <a:ext cx="581" cy="134"/>
                  <a:chOff x="614" y="2568"/>
                  <a:chExt cx="725" cy="139"/>
                </a:xfrm>
              </p:grpSpPr>
              <p:sp>
                <p:nvSpPr>
                  <p:cNvPr id="801" name="AutoShape 961">
                    <a:extLst>
                      <a:ext uri="{FF2B5EF4-FFF2-40B4-BE49-F238E27FC236}">
                        <a16:creationId xmlns:a16="http://schemas.microsoft.com/office/drawing/2014/main" id="{F3B42D0D-B5F7-44A6-9294-B409E6CFC298}"/>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2" name="AutoShape 962">
                    <a:extLst>
                      <a:ext uri="{FF2B5EF4-FFF2-40B4-BE49-F238E27FC236}">
                        <a16:creationId xmlns:a16="http://schemas.microsoft.com/office/drawing/2014/main" id="{4D505E12-645A-4FCF-B08A-32F52E2F421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1" name="Rectangle 963">
                  <a:extLst>
                    <a:ext uri="{FF2B5EF4-FFF2-40B4-BE49-F238E27FC236}">
                      <a16:creationId xmlns:a16="http://schemas.microsoft.com/office/drawing/2014/main" id="{ADA5FEA6-8CFB-433E-9121-EBE225F344C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2" name="Rectangle 964">
                  <a:extLst>
                    <a:ext uri="{FF2B5EF4-FFF2-40B4-BE49-F238E27FC236}">
                      <a16:creationId xmlns:a16="http://schemas.microsoft.com/office/drawing/2014/main" id="{70E6758F-DDE9-4309-BB5A-ECCF40464FE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83" name="Group 965">
                  <a:extLst>
                    <a:ext uri="{FF2B5EF4-FFF2-40B4-BE49-F238E27FC236}">
                      <a16:creationId xmlns:a16="http://schemas.microsoft.com/office/drawing/2014/main" id="{67BD3BCE-93AE-494E-ADF5-3AACDDDC1E75}"/>
                    </a:ext>
                  </a:extLst>
                </p:cNvPr>
                <p:cNvGrpSpPr>
                  <a:grpSpLocks/>
                </p:cNvGrpSpPr>
                <p:nvPr/>
              </p:nvGrpSpPr>
              <p:grpSpPr bwMode="auto">
                <a:xfrm>
                  <a:off x="4735" y="1627"/>
                  <a:ext cx="582" cy="151"/>
                  <a:chOff x="614" y="2568"/>
                  <a:chExt cx="725" cy="139"/>
                </a:xfrm>
              </p:grpSpPr>
              <p:sp>
                <p:nvSpPr>
                  <p:cNvPr id="799" name="AutoShape 966">
                    <a:extLst>
                      <a:ext uri="{FF2B5EF4-FFF2-40B4-BE49-F238E27FC236}">
                        <a16:creationId xmlns:a16="http://schemas.microsoft.com/office/drawing/2014/main" id="{84066770-F685-4E92-A328-E92ADC336C2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00" name="AutoShape 967">
                    <a:extLst>
                      <a:ext uri="{FF2B5EF4-FFF2-40B4-BE49-F238E27FC236}">
                        <a16:creationId xmlns:a16="http://schemas.microsoft.com/office/drawing/2014/main" id="{B5425F92-3471-4082-9F24-2C0559F6063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4" name="Freeform 968">
                  <a:extLst>
                    <a:ext uri="{FF2B5EF4-FFF2-40B4-BE49-F238E27FC236}">
                      <a16:creationId xmlns:a16="http://schemas.microsoft.com/office/drawing/2014/main" id="{EC72063A-2F3C-41CC-8BAE-4CAF75C26F1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85" name="Group 969">
                  <a:extLst>
                    <a:ext uri="{FF2B5EF4-FFF2-40B4-BE49-F238E27FC236}">
                      <a16:creationId xmlns:a16="http://schemas.microsoft.com/office/drawing/2014/main" id="{02273823-108A-4D12-9195-43657E37FFC7}"/>
                    </a:ext>
                  </a:extLst>
                </p:cNvPr>
                <p:cNvGrpSpPr>
                  <a:grpSpLocks/>
                </p:cNvGrpSpPr>
                <p:nvPr/>
              </p:nvGrpSpPr>
              <p:grpSpPr bwMode="auto">
                <a:xfrm>
                  <a:off x="4739" y="1327"/>
                  <a:ext cx="582" cy="139"/>
                  <a:chOff x="614" y="2568"/>
                  <a:chExt cx="725" cy="139"/>
                </a:xfrm>
              </p:grpSpPr>
              <p:sp>
                <p:nvSpPr>
                  <p:cNvPr id="797" name="AutoShape 970">
                    <a:extLst>
                      <a:ext uri="{FF2B5EF4-FFF2-40B4-BE49-F238E27FC236}">
                        <a16:creationId xmlns:a16="http://schemas.microsoft.com/office/drawing/2014/main" id="{ECC009FE-8578-4DA0-B00B-F72F833E707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8" name="AutoShape 971">
                    <a:extLst>
                      <a:ext uri="{FF2B5EF4-FFF2-40B4-BE49-F238E27FC236}">
                        <a16:creationId xmlns:a16="http://schemas.microsoft.com/office/drawing/2014/main" id="{C15F6293-65F2-4BF4-8C84-2452BF71EA2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86" name="Rectangle 972">
                  <a:extLst>
                    <a:ext uri="{FF2B5EF4-FFF2-40B4-BE49-F238E27FC236}">
                      <a16:creationId xmlns:a16="http://schemas.microsoft.com/office/drawing/2014/main" id="{84A7A0F5-CC0B-40A3-B9AF-D066E1A4A78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87" name="Freeform 973">
                  <a:extLst>
                    <a:ext uri="{FF2B5EF4-FFF2-40B4-BE49-F238E27FC236}">
                      <a16:creationId xmlns:a16="http://schemas.microsoft.com/office/drawing/2014/main" id="{96EE5D5D-8882-4887-AAD4-B55EF5F545F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8" name="Freeform 974">
                  <a:extLst>
                    <a:ext uri="{FF2B5EF4-FFF2-40B4-BE49-F238E27FC236}">
                      <a16:creationId xmlns:a16="http://schemas.microsoft.com/office/drawing/2014/main" id="{D65B18F3-12A4-40B3-A700-A8F7A79437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9" name="Oval 975">
                  <a:extLst>
                    <a:ext uri="{FF2B5EF4-FFF2-40B4-BE49-F238E27FC236}">
                      <a16:creationId xmlns:a16="http://schemas.microsoft.com/office/drawing/2014/main" id="{033C4E95-D624-4357-A5E5-B2C7F81C1BF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0" name="Freeform 976">
                  <a:extLst>
                    <a:ext uri="{FF2B5EF4-FFF2-40B4-BE49-F238E27FC236}">
                      <a16:creationId xmlns:a16="http://schemas.microsoft.com/office/drawing/2014/main" id="{043AF826-4677-453E-8935-95FC35B60608}"/>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1" name="AutoShape 977">
                  <a:extLst>
                    <a:ext uri="{FF2B5EF4-FFF2-40B4-BE49-F238E27FC236}">
                      <a16:creationId xmlns:a16="http://schemas.microsoft.com/office/drawing/2014/main" id="{64679B01-2B34-47C3-8B73-C909C752DA46}"/>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2" name="AutoShape 978">
                  <a:extLst>
                    <a:ext uri="{FF2B5EF4-FFF2-40B4-BE49-F238E27FC236}">
                      <a16:creationId xmlns:a16="http://schemas.microsoft.com/office/drawing/2014/main" id="{B413E79E-B8D0-4DEF-ABC6-930CA408FC7F}"/>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3" name="Oval 979">
                  <a:extLst>
                    <a:ext uri="{FF2B5EF4-FFF2-40B4-BE49-F238E27FC236}">
                      <a16:creationId xmlns:a16="http://schemas.microsoft.com/office/drawing/2014/main" id="{D60280E7-73FA-4716-A05E-F23277B90722}"/>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4" name="Oval 980">
                  <a:extLst>
                    <a:ext uri="{FF2B5EF4-FFF2-40B4-BE49-F238E27FC236}">
                      <a16:creationId xmlns:a16="http://schemas.microsoft.com/office/drawing/2014/main" id="{244E8BBE-DA82-405A-A8EE-DA2E4A7037C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5" name="Oval 981">
                  <a:extLst>
                    <a:ext uri="{FF2B5EF4-FFF2-40B4-BE49-F238E27FC236}">
                      <a16:creationId xmlns:a16="http://schemas.microsoft.com/office/drawing/2014/main" id="{5D6832A0-BDD1-4A36-9083-C681E9A387FF}"/>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96" name="Rectangle 982">
                  <a:extLst>
                    <a:ext uri="{FF2B5EF4-FFF2-40B4-BE49-F238E27FC236}">
                      <a16:creationId xmlns:a16="http://schemas.microsoft.com/office/drawing/2014/main" id="{8A9E265C-D020-41AA-8DC1-6389485D4EE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03" name="Group 950">
                <a:extLst>
                  <a:ext uri="{FF2B5EF4-FFF2-40B4-BE49-F238E27FC236}">
                    <a16:creationId xmlns:a16="http://schemas.microsoft.com/office/drawing/2014/main" id="{CE9BB3F4-7E1A-4972-B221-C3151274BF50}"/>
                  </a:ext>
                </a:extLst>
              </p:cNvPr>
              <p:cNvGrpSpPr>
                <a:grpSpLocks/>
              </p:cNvGrpSpPr>
              <p:nvPr/>
            </p:nvGrpSpPr>
            <p:grpSpPr bwMode="auto">
              <a:xfrm>
                <a:off x="6965634" y="2509067"/>
                <a:ext cx="177192" cy="330833"/>
                <a:chOff x="4140" y="429"/>
                <a:chExt cx="1425" cy="2396"/>
              </a:xfrm>
            </p:grpSpPr>
            <p:sp>
              <p:nvSpPr>
                <p:cNvPr id="741" name="Freeform 951">
                  <a:extLst>
                    <a:ext uri="{FF2B5EF4-FFF2-40B4-BE49-F238E27FC236}">
                      <a16:creationId xmlns:a16="http://schemas.microsoft.com/office/drawing/2014/main" id="{84435DF0-6655-4A26-97DF-D5816592F8DA}"/>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2" name="Rectangle 952">
                  <a:extLst>
                    <a:ext uri="{FF2B5EF4-FFF2-40B4-BE49-F238E27FC236}">
                      <a16:creationId xmlns:a16="http://schemas.microsoft.com/office/drawing/2014/main" id="{BE9315E2-BD7E-4E97-BD9F-26A29AAD0E0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43" name="Freeform 953">
                  <a:extLst>
                    <a:ext uri="{FF2B5EF4-FFF2-40B4-BE49-F238E27FC236}">
                      <a16:creationId xmlns:a16="http://schemas.microsoft.com/office/drawing/2014/main" id="{83598BFC-F1C2-415D-A0E2-758ABBEDAF4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4" name="Freeform 954">
                  <a:extLst>
                    <a:ext uri="{FF2B5EF4-FFF2-40B4-BE49-F238E27FC236}">
                      <a16:creationId xmlns:a16="http://schemas.microsoft.com/office/drawing/2014/main" id="{4125BDAE-5597-422C-9D82-4825042A545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5" name="Rectangle 955">
                  <a:extLst>
                    <a:ext uri="{FF2B5EF4-FFF2-40B4-BE49-F238E27FC236}">
                      <a16:creationId xmlns:a16="http://schemas.microsoft.com/office/drawing/2014/main" id="{DF128DE7-11C4-43E0-8B71-E51772FA6E5B}"/>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6" name="Group 956">
                  <a:extLst>
                    <a:ext uri="{FF2B5EF4-FFF2-40B4-BE49-F238E27FC236}">
                      <a16:creationId xmlns:a16="http://schemas.microsoft.com/office/drawing/2014/main" id="{2AD21A7A-04F3-4707-B597-87C5D063A7D4}"/>
                    </a:ext>
                  </a:extLst>
                </p:cNvPr>
                <p:cNvGrpSpPr>
                  <a:grpSpLocks/>
                </p:cNvGrpSpPr>
                <p:nvPr/>
              </p:nvGrpSpPr>
              <p:grpSpPr bwMode="auto">
                <a:xfrm>
                  <a:off x="4749" y="668"/>
                  <a:ext cx="581" cy="145"/>
                  <a:chOff x="614" y="2568"/>
                  <a:chExt cx="725" cy="139"/>
                </a:xfrm>
              </p:grpSpPr>
              <p:sp>
                <p:nvSpPr>
                  <p:cNvPr id="771" name="AutoShape 957">
                    <a:extLst>
                      <a:ext uri="{FF2B5EF4-FFF2-40B4-BE49-F238E27FC236}">
                        <a16:creationId xmlns:a16="http://schemas.microsoft.com/office/drawing/2014/main" id="{08164DF4-F1E0-40A6-B7AB-42992D86C41D}"/>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2" name="AutoShape 958">
                    <a:extLst>
                      <a:ext uri="{FF2B5EF4-FFF2-40B4-BE49-F238E27FC236}">
                        <a16:creationId xmlns:a16="http://schemas.microsoft.com/office/drawing/2014/main" id="{2A6E229F-2617-4469-A7BB-440C629EACF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7" name="Rectangle 959">
                  <a:extLst>
                    <a:ext uri="{FF2B5EF4-FFF2-40B4-BE49-F238E27FC236}">
                      <a16:creationId xmlns:a16="http://schemas.microsoft.com/office/drawing/2014/main" id="{315B23B7-BD7D-47FE-937F-AA69C9BB601D}"/>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48" name="Group 960">
                  <a:extLst>
                    <a:ext uri="{FF2B5EF4-FFF2-40B4-BE49-F238E27FC236}">
                      <a16:creationId xmlns:a16="http://schemas.microsoft.com/office/drawing/2014/main" id="{ACDA2E34-767A-4E38-8B0E-D36AF1A223A2}"/>
                    </a:ext>
                  </a:extLst>
                </p:cNvPr>
                <p:cNvGrpSpPr>
                  <a:grpSpLocks/>
                </p:cNvGrpSpPr>
                <p:nvPr/>
              </p:nvGrpSpPr>
              <p:grpSpPr bwMode="auto">
                <a:xfrm>
                  <a:off x="4747" y="994"/>
                  <a:ext cx="581" cy="134"/>
                  <a:chOff x="614" y="2568"/>
                  <a:chExt cx="725" cy="139"/>
                </a:xfrm>
              </p:grpSpPr>
              <p:sp>
                <p:nvSpPr>
                  <p:cNvPr id="769" name="AutoShape 961">
                    <a:extLst>
                      <a:ext uri="{FF2B5EF4-FFF2-40B4-BE49-F238E27FC236}">
                        <a16:creationId xmlns:a16="http://schemas.microsoft.com/office/drawing/2014/main" id="{C454BC3F-8264-4922-9513-71D0EB94F5E7}"/>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70" name="AutoShape 962">
                    <a:extLst>
                      <a:ext uri="{FF2B5EF4-FFF2-40B4-BE49-F238E27FC236}">
                        <a16:creationId xmlns:a16="http://schemas.microsoft.com/office/drawing/2014/main" id="{87CB9DE6-F30A-4229-894C-82CFBA25E98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49" name="Rectangle 963">
                  <a:extLst>
                    <a:ext uri="{FF2B5EF4-FFF2-40B4-BE49-F238E27FC236}">
                      <a16:creationId xmlns:a16="http://schemas.microsoft.com/office/drawing/2014/main" id="{8E49A907-F077-4ECD-970D-7C4DE949E5A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0" name="Rectangle 964">
                  <a:extLst>
                    <a:ext uri="{FF2B5EF4-FFF2-40B4-BE49-F238E27FC236}">
                      <a16:creationId xmlns:a16="http://schemas.microsoft.com/office/drawing/2014/main" id="{E1DCD060-8D1A-4A4F-B3AE-5B982490CC6E}"/>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751" name="Group 965">
                  <a:extLst>
                    <a:ext uri="{FF2B5EF4-FFF2-40B4-BE49-F238E27FC236}">
                      <a16:creationId xmlns:a16="http://schemas.microsoft.com/office/drawing/2014/main" id="{27CA6601-E5AB-4A2B-AB4E-18599735EA2A}"/>
                    </a:ext>
                  </a:extLst>
                </p:cNvPr>
                <p:cNvGrpSpPr>
                  <a:grpSpLocks/>
                </p:cNvGrpSpPr>
                <p:nvPr/>
              </p:nvGrpSpPr>
              <p:grpSpPr bwMode="auto">
                <a:xfrm>
                  <a:off x="4735" y="1627"/>
                  <a:ext cx="582" cy="151"/>
                  <a:chOff x="614" y="2568"/>
                  <a:chExt cx="725" cy="139"/>
                </a:xfrm>
              </p:grpSpPr>
              <p:sp>
                <p:nvSpPr>
                  <p:cNvPr id="767" name="AutoShape 966">
                    <a:extLst>
                      <a:ext uri="{FF2B5EF4-FFF2-40B4-BE49-F238E27FC236}">
                        <a16:creationId xmlns:a16="http://schemas.microsoft.com/office/drawing/2014/main" id="{E3080A81-C6E6-420F-B0F2-A997C52211D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8" name="AutoShape 967">
                    <a:extLst>
                      <a:ext uri="{FF2B5EF4-FFF2-40B4-BE49-F238E27FC236}">
                        <a16:creationId xmlns:a16="http://schemas.microsoft.com/office/drawing/2014/main" id="{6544485D-3129-4897-9821-E40B0AB2CBE5}"/>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2" name="Freeform 968">
                  <a:extLst>
                    <a:ext uri="{FF2B5EF4-FFF2-40B4-BE49-F238E27FC236}">
                      <a16:creationId xmlns:a16="http://schemas.microsoft.com/office/drawing/2014/main" id="{B61878AD-598A-4912-9DF5-6FE00680CF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53" name="Group 969">
                  <a:extLst>
                    <a:ext uri="{FF2B5EF4-FFF2-40B4-BE49-F238E27FC236}">
                      <a16:creationId xmlns:a16="http://schemas.microsoft.com/office/drawing/2014/main" id="{A422CF20-E4A8-4537-B9B9-7CF04CB05015}"/>
                    </a:ext>
                  </a:extLst>
                </p:cNvPr>
                <p:cNvGrpSpPr>
                  <a:grpSpLocks/>
                </p:cNvGrpSpPr>
                <p:nvPr/>
              </p:nvGrpSpPr>
              <p:grpSpPr bwMode="auto">
                <a:xfrm>
                  <a:off x="4739" y="1327"/>
                  <a:ext cx="582" cy="139"/>
                  <a:chOff x="614" y="2568"/>
                  <a:chExt cx="725" cy="139"/>
                </a:xfrm>
              </p:grpSpPr>
              <p:sp>
                <p:nvSpPr>
                  <p:cNvPr id="765" name="AutoShape 970">
                    <a:extLst>
                      <a:ext uri="{FF2B5EF4-FFF2-40B4-BE49-F238E27FC236}">
                        <a16:creationId xmlns:a16="http://schemas.microsoft.com/office/drawing/2014/main" id="{C8F1EE7B-E9F2-4FD4-82EE-9A6E764188E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6" name="AutoShape 971">
                    <a:extLst>
                      <a:ext uri="{FF2B5EF4-FFF2-40B4-BE49-F238E27FC236}">
                        <a16:creationId xmlns:a16="http://schemas.microsoft.com/office/drawing/2014/main" id="{40B940BF-9465-4C54-A2CF-467DA43F2B6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754" name="Rectangle 972">
                  <a:extLst>
                    <a:ext uri="{FF2B5EF4-FFF2-40B4-BE49-F238E27FC236}">
                      <a16:creationId xmlns:a16="http://schemas.microsoft.com/office/drawing/2014/main" id="{935B4FEC-5BDD-4B25-8313-5CB612F1BF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5" name="Freeform 973">
                  <a:extLst>
                    <a:ext uri="{FF2B5EF4-FFF2-40B4-BE49-F238E27FC236}">
                      <a16:creationId xmlns:a16="http://schemas.microsoft.com/office/drawing/2014/main" id="{3A86B569-E9D1-4300-86B7-53A22F96CD2D}"/>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6" name="Freeform 974">
                  <a:extLst>
                    <a:ext uri="{FF2B5EF4-FFF2-40B4-BE49-F238E27FC236}">
                      <a16:creationId xmlns:a16="http://schemas.microsoft.com/office/drawing/2014/main" id="{29C6E841-A4D2-46C5-B59E-00874F0122F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7" name="Oval 975">
                  <a:extLst>
                    <a:ext uri="{FF2B5EF4-FFF2-40B4-BE49-F238E27FC236}">
                      <a16:creationId xmlns:a16="http://schemas.microsoft.com/office/drawing/2014/main" id="{EE12FE20-82BF-4483-AD5A-EF4D31F33917}"/>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58" name="Freeform 976">
                  <a:extLst>
                    <a:ext uri="{FF2B5EF4-FFF2-40B4-BE49-F238E27FC236}">
                      <a16:creationId xmlns:a16="http://schemas.microsoft.com/office/drawing/2014/main" id="{60F5B9A7-0BD3-4E4E-818F-1AFC503DDB1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9" name="AutoShape 977">
                  <a:extLst>
                    <a:ext uri="{FF2B5EF4-FFF2-40B4-BE49-F238E27FC236}">
                      <a16:creationId xmlns:a16="http://schemas.microsoft.com/office/drawing/2014/main" id="{D8189476-3261-448C-9E7C-FF30F2D83A2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0" name="AutoShape 978">
                  <a:extLst>
                    <a:ext uri="{FF2B5EF4-FFF2-40B4-BE49-F238E27FC236}">
                      <a16:creationId xmlns:a16="http://schemas.microsoft.com/office/drawing/2014/main" id="{E62DA30E-5FB5-4AC8-945C-D896CD1BB42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1" name="Oval 979">
                  <a:extLst>
                    <a:ext uri="{FF2B5EF4-FFF2-40B4-BE49-F238E27FC236}">
                      <a16:creationId xmlns:a16="http://schemas.microsoft.com/office/drawing/2014/main" id="{A186B5E7-A065-4E86-BD8E-8C9456B4137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2" name="Oval 980">
                  <a:extLst>
                    <a:ext uri="{FF2B5EF4-FFF2-40B4-BE49-F238E27FC236}">
                      <a16:creationId xmlns:a16="http://schemas.microsoft.com/office/drawing/2014/main" id="{34E92458-3421-4FC9-985A-66CBE25DCCB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3" name="Oval 981">
                  <a:extLst>
                    <a:ext uri="{FF2B5EF4-FFF2-40B4-BE49-F238E27FC236}">
                      <a16:creationId xmlns:a16="http://schemas.microsoft.com/office/drawing/2014/main" id="{07399C67-F9AD-40E5-9E95-74FABEB1B650}"/>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764" name="Rectangle 982">
                  <a:extLst>
                    <a:ext uri="{FF2B5EF4-FFF2-40B4-BE49-F238E27FC236}">
                      <a16:creationId xmlns:a16="http://schemas.microsoft.com/office/drawing/2014/main" id="{4769F73D-9C26-4972-BE88-BB234045985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681" name="Group 590">
                <a:extLst>
                  <a:ext uri="{FF2B5EF4-FFF2-40B4-BE49-F238E27FC236}">
                    <a16:creationId xmlns:a16="http://schemas.microsoft.com/office/drawing/2014/main" id="{FC695D7F-2421-438B-B7B7-BD1592B15259}"/>
                  </a:ext>
                </a:extLst>
              </p:cNvPr>
              <p:cNvGrpSpPr>
                <a:grpSpLocks/>
              </p:cNvGrpSpPr>
              <p:nvPr/>
            </p:nvGrpSpPr>
            <p:grpSpPr bwMode="auto">
              <a:xfrm flipH="1">
                <a:off x="6829342" y="3343136"/>
                <a:ext cx="345630" cy="320302"/>
                <a:chOff x="2839" y="3501"/>
                <a:chExt cx="755" cy="803"/>
              </a:xfrm>
            </p:grpSpPr>
            <p:pic>
              <p:nvPicPr>
                <p:cNvPr id="739" name="Picture 591" descr="desktop_computer_stylized_medium">
                  <a:extLst>
                    <a:ext uri="{FF2B5EF4-FFF2-40B4-BE49-F238E27FC236}">
                      <a16:creationId xmlns:a16="http://schemas.microsoft.com/office/drawing/2014/main" id="{8AEC6D63-7A26-4745-A70C-8DFA5925C65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0" name="Freeform 592">
                  <a:extLst>
                    <a:ext uri="{FF2B5EF4-FFF2-40B4-BE49-F238E27FC236}">
                      <a16:creationId xmlns:a16="http://schemas.microsoft.com/office/drawing/2014/main" id="{1007A01D-613E-454E-A301-AACE0AAA134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82" name="Picture 1023" descr="A close up of a logo&#10;&#10;Description automatically generated">
                <a:extLst>
                  <a:ext uri="{FF2B5EF4-FFF2-40B4-BE49-F238E27FC236}">
                    <a16:creationId xmlns:a16="http://schemas.microsoft.com/office/drawing/2014/main" id="{A73C601F-E066-4EDF-9CEC-9B645F2ACE8F}"/>
                  </a:ext>
                </a:extLst>
              </p:cNvPr>
              <p:cNvPicPr>
                <a:picLocks noChangeAspect="1"/>
              </p:cNvPicPr>
              <p:nvPr/>
            </p:nvPicPr>
            <p:blipFill>
              <a:blip r:embed="rId10"/>
              <a:stretch>
                <a:fillRect/>
              </a:stretch>
            </p:blipFill>
            <p:spPr>
              <a:xfrm>
                <a:off x="4426457" y="3527648"/>
                <a:ext cx="429108" cy="419677"/>
              </a:xfrm>
              <a:prstGeom prst="rect">
                <a:avLst/>
              </a:prstGeom>
            </p:spPr>
          </p:pic>
          <p:pic>
            <p:nvPicPr>
              <p:cNvPr id="683" name="Picture 360" descr="A close up of a logo&#10;&#10;Description automatically generated">
                <a:extLst>
                  <a:ext uri="{FF2B5EF4-FFF2-40B4-BE49-F238E27FC236}">
                    <a16:creationId xmlns:a16="http://schemas.microsoft.com/office/drawing/2014/main" id="{5CA3773F-FF8B-4AE2-B09A-98E519EBE065}"/>
                  </a:ext>
                </a:extLst>
              </p:cNvPr>
              <p:cNvPicPr>
                <a:picLocks noChangeAspect="1"/>
              </p:cNvPicPr>
              <p:nvPr/>
            </p:nvPicPr>
            <p:blipFill>
              <a:blip r:embed="rId10"/>
              <a:stretch>
                <a:fillRect/>
              </a:stretch>
            </p:blipFill>
            <p:spPr>
              <a:xfrm>
                <a:off x="4931884" y="4096736"/>
                <a:ext cx="429108" cy="419677"/>
              </a:xfrm>
              <a:prstGeom prst="rect">
                <a:avLst/>
              </a:prstGeom>
            </p:spPr>
          </p:pic>
          <p:pic>
            <p:nvPicPr>
              <p:cNvPr id="689" name="Picture 361" descr="A close up of a logo&#10;&#10;Description automatically generated">
                <a:extLst>
                  <a:ext uri="{FF2B5EF4-FFF2-40B4-BE49-F238E27FC236}">
                    <a16:creationId xmlns:a16="http://schemas.microsoft.com/office/drawing/2014/main" id="{CF91F43A-DF90-47A2-B9C4-7AA6CB65EDAD}"/>
                  </a:ext>
                </a:extLst>
              </p:cNvPr>
              <p:cNvPicPr>
                <a:picLocks noChangeAspect="1"/>
              </p:cNvPicPr>
              <p:nvPr/>
            </p:nvPicPr>
            <p:blipFill>
              <a:blip r:embed="rId10"/>
              <a:stretch>
                <a:fillRect/>
              </a:stretch>
            </p:blipFill>
            <p:spPr>
              <a:xfrm>
                <a:off x="4833500" y="2632539"/>
                <a:ext cx="429108" cy="419677"/>
              </a:xfrm>
              <a:prstGeom prst="rect">
                <a:avLst/>
              </a:prstGeom>
            </p:spPr>
          </p:pic>
          <p:pic>
            <p:nvPicPr>
              <p:cNvPr id="693" name="Picture 362" descr="A close up of a logo&#10;&#10;Description automatically generated">
                <a:extLst>
                  <a:ext uri="{FF2B5EF4-FFF2-40B4-BE49-F238E27FC236}">
                    <a16:creationId xmlns:a16="http://schemas.microsoft.com/office/drawing/2014/main" id="{6633923D-0881-46AF-B458-AD485F835814}"/>
                  </a:ext>
                </a:extLst>
              </p:cNvPr>
              <p:cNvPicPr>
                <a:picLocks noChangeAspect="1"/>
              </p:cNvPicPr>
              <p:nvPr/>
            </p:nvPicPr>
            <p:blipFill>
              <a:blip r:embed="rId10"/>
              <a:stretch>
                <a:fillRect/>
              </a:stretch>
            </p:blipFill>
            <p:spPr>
              <a:xfrm>
                <a:off x="5385227" y="2119394"/>
                <a:ext cx="429108" cy="419677"/>
              </a:xfrm>
              <a:prstGeom prst="rect">
                <a:avLst/>
              </a:prstGeom>
            </p:spPr>
          </p:pic>
          <p:pic>
            <p:nvPicPr>
              <p:cNvPr id="730" name="Picture 363" descr="A close up of a logo&#10;&#10;Description automatically generated">
                <a:extLst>
                  <a:ext uri="{FF2B5EF4-FFF2-40B4-BE49-F238E27FC236}">
                    <a16:creationId xmlns:a16="http://schemas.microsoft.com/office/drawing/2014/main" id="{EC3B84C1-194E-4EDB-976B-18818BEB6DAA}"/>
                  </a:ext>
                </a:extLst>
              </p:cNvPr>
              <p:cNvPicPr>
                <a:picLocks noChangeAspect="1"/>
              </p:cNvPicPr>
              <p:nvPr/>
            </p:nvPicPr>
            <p:blipFill>
              <a:blip r:embed="rId10"/>
              <a:stretch>
                <a:fillRect/>
              </a:stretch>
            </p:blipFill>
            <p:spPr>
              <a:xfrm>
                <a:off x="6695095" y="2213920"/>
                <a:ext cx="429108" cy="419677"/>
              </a:xfrm>
              <a:prstGeom prst="rect">
                <a:avLst/>
              </a:prstGeom>
            </p:spPr>
          </p:pic>
          <p:pic>
            <p:nvPicPr>
              <p:cNvPr id="736" name="Picture 364" descr="A close up of a logo&#10;&#10;Description automatically generated">
                <a:extLst>
                  <a:ext uri="{FF2B5EF4-FFF2-40B4-BE49-F238E27FC236}">
                    <a16:creationId xmlns:a16="http://schemas.microsoft.com/office/drawing/2014/main" id="{AA8535E0-BA6F-428A-A126-595D643DBB83}"/>
                  </a:ext>
                </a:extLst>
              </p:cNvPr>
              <p:cNvPicPr>
                <a:picLocks noChangeAspect="1"/>
              </p:cNvPicPr>
              <p:nvPr/>
            </p:nvPicPr>
            <p:blipFill>
              <a:blip r:embed="rId10"/>
              <a:stretch>
                <a:fillRect/>
              </a:stretch>
            </p:blipFill>
            <p:spPr>
              <a:xfrm>
                <a:off x="6922731" y="3136036"/>
                <a:ext cx="429108" cy="419677"/>
              </a:xfrm>
              <a:prstGeom prst="rect">
                <a:avLst/>
              </a:prstGeom>
            </p:spPr>
          </p:pic>
          <p:pic>
            <p:nvPicPr>
              <p:cNvPr id="737" name="Picture 365" descr="A close up of a logo&#10;&#10;Description automatically generated">
                <a:extLst>
                  <a:ext uri="{FF2B5EF4-FFF2-40B4-BE49-F238E27FC236}">
                    <a16:creationId xmlns:a16="http://schemas.microsoft.com/office/drawing/2014/main" id="{2A33F231-2974-4FE3-B951-CA38D5FCAA55}"/>
                  </a:ext>
                </a:extLst>
              </p:cNvPr>
              <p:cNvPicPr>
                <a:picLocks noChangeAspect="1"/>
              </p:cNvPicPr>
              <p:nvPr/>
            </p:nvPicPr>
            <p:blipFill>
              <a:blip r:embed="rId10"/>
              <a:stretch>
                <a:fillRect/>
              </a:stretch>
            </p:blipFill>
            <p:spPr>
              <a:xfrm>
                <a:off x="6872575" y="4168111"/>
                <a:ext cx="429108" cy="419677"/>
              </a:xfrm>
              <a:prstGeom prst="rect">
                <a:avLst/>
              </a:prstGeom>
            </p:spPr>
          </p:pic>
          <p:sp>
            <p:nvSpPr>
              <p:cNvPr id="738" name="TextBox 367">
                <a:extLst>
                  <a:ext uri="{FF2B5EF4-FFF2-40B4-BE49-F238E27FC236}">
                    <a16:creationId xmlns:a16="http://schemas.microsoft.com/office/drawing/2014/main" id="{D5F0D3C5-A946-4CBF-A93C-6824EBFA8A3B}"/>
                  </a:ext>
                </a:extLst>
              </p:cNvPr>
              <p:cNvSpPr txBox="1"/>
              <p:nvPr/>
            </p:nvSpPr>
            <p:spPr>
              <a:xfrm>
                <a:off x="4538652" y="5366732"/>
                <a:ext cx="3248035" cy="9233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(pre-2005)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at edge</a:t>
                </a:r>
              </a:p>
            </p:txBody>
          </p:sp>
        </p:grpSp>
        <p:pic>
          <p:nvPicPr>
            <p:cNvPr id="495" name="Picture 11" descr="A picture containing artifact, building, brick, cake&#10;&#10;Description automatically generated">
              <a:extLst>
                <a:ext uri="{FF2B5EF4-FFF2-40B4-BE49-F238E27FC236}">
                  <a16:creationId xmlns:a16="http://schemas.microsoft.com/office/drawing/2014/main" id="{B703A2F8-21BD-4CC6-985E-625457897619}"/>
                </a:ext>
              </a:extLst>
            </p:cNvPr>
            <p:cNvPicPr>
              <a:picLocks noChangeAspect="1"/>
            </p:cNvPicPr>
            <p:nvPr/>
          </p:nvPicPr>
          <p:blipFill>
            <a:blip r:embed="rId4"/>
            <a:stretch>
              <a:fillRect/>
            </a:stretch>
          </p:blipFill>
          <p:spPr>
            <a:xfrm>
              <a:off x="5686424" y="3033711"/>
              <a:ext cx="914401" cy="914401"/>
            </a:xfrm>
            <a:prstGeom prst="rect">
              <a:avLst/>
            </a:prstGeom>
          </p:spPr>
        </p:pic>
      </p:grpSp>
      <p:grpSp>
        <p:nvGrpSpPr>
          <p:cNvPr id="896" name="Group 27">
            <a:extLst>
              <a:ext uri="{FF2B5EF4-FFF2-40B4-BE49-F238E27FC236}">
                <a16:creationId xmlns:a16="http://schemas.microsoft.com/office/drawing/2014/main" id="{C0BE74E1-1369-42FB-9AAD-14BACA95D273}"/>
              </a:ext>
            </a:extLst>
          </p:cNvPr>
          <p:cNvGrpSpPr/>
          <p:nvPr/>
        </p:nvGrpSpPr>
        <p:grpSpPr>
          <a:xfrm>
            <a:off x="7680176" y="1848355"/>
            <a:ext cx="4341023" cy="4354493"/>
            <a:chOff x="8151680" y="2105539"/>
            <a:chExt cx="4341023" cy="4354493"/>
          </a:xfrm>
        </p:grpSpPr>
        <p:grpSp>
          <p:nvGrpSpPr>
            <p:cNvPr id="897" name="Group 26">
              <a:extLst>
                <a:ext uri="{FF2B5EF4-FFF2-40B4-BE49-F238E27FC236}">
                  <a16:creationId xmlns:a16="http://schemas.microsoft.com/office/drawing/2014/main" id="{E7024561-B382-4C57-8A0F-FA079DA9F8B4}"/>
                </a:ext>
              </a:extLst>
            </p:cNvPr>
            <p:cNvGrpSpPr/>
            <p:nvPr/>
          </p:nvGrpSpPr>
          <p:grpSpPr>
            <a:xfrm>
              <a:off x="8151680" y="2105539"/>
              <a:ext cx="4341023" cy="4354493"/>
              <a:chOff x="8151680" y="2105539"/>
              <a:chExt cx="4341023" cy="4354493"/>
            </a:xfrm>
          </p:grpSpPr>
          <p:sp>
            <p:nvSpPr>
              <p:cNvPr id="899" name="Freeform 417">
                <a:extLst>
                  <a:ext uri="{FF2B5EF4-FFF2-40B4-BE49-F238E27FC236}">
                    <a16:creationId xmlns:a16="http://schemas.microsoft.com/office/drawing/2014/main" id="{43DCDF8B-82E1-4E12-A2E7-76327958A944}"/>
                  </a:ext>
                </a:extLst>
              </p:cNvPr>
              <p:cNvSpPr>
                <a:spLocks/>
              </p:cNvSpPr>
              <p:nvPr/>
            </p:nvSpPr>
            <p:spPr bwMode="auto">
              <a:xfrm>
                <a:off x="8728353" y="2358375"/>
                <a:ext cx="2282947" cy="2781661"/>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00" name="Group 1064">
                <a:extLst>
                  <a:ext uri="{FF2B5EF4-FFF2-40B4-BE49-F238E27FC236}">
                    <a16:creationId xmlns:a16="http://schemas.microsoft.com/office/drawing/2014/main" id="{807029E9-DE44-4882-BF3F-5A765578AF34}"/>
                  </a:ext>
                </a:extLst>
              </p:cNvPr>
              <p:cNvGrpSpPr>
                <a:grpSpLocks/>
              </p:cNvGrpSpPr>
              <p:nvPr/>
            </p:nvGrpSpPr>
            <p:grpSpPr bwMode="auto">
              <a:xfrm>
                <a:off x="8545689" y="3697522"/>
                <a:ext cx="310186" cy="307808"/>
                <a:chOff x="877" y="1008"/>
                <a:chExt cx="2747" cy="2591"/>
              </a:xfrm>
            </p:grpSpPr>
            <p:pic>
              <p:nvPicPr>
                <p:cNvPr id="1063" name="Picture 1065" descr="antenna_stylized">
                  <a:extLst>
                    <a:ext uri="{FF2B5EF4-FFF2-40B4-BE49-F238E27FC236}">
                      <a16:creationId xmlns:a16="http://schemas.microsoft.com/office/drawing/2014/main" id="{27111EDA-7204-42F2-82FA-7E918432100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 name="Picture 1066" descr="laptop_keyboard">
                  <a:extLst>
                    <a:ext uri="{FF2B5EF4-FFF2-40B4-BE49-F238E27FC236}">
                      <a16:creationId xmlns:a16="http://schemas.microsoft.com/office/drawing/2014/main" id="{375909EB-8B84-4E46-B841-C9A79BCCAB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 name="Freeform 1067">
                  <a:extLst>
                    <a:ext uri="{FF2B5EF4-FFF2-40B4-BE49-F238E27FC236}">
                      <a16:creationId xmlns:a16="http://schemas.microsoft.com/office/drawing/2014/main" id="{7CFE12DB-FC02-4AC3-92FD-E6F2C307EE6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066" name="Picture 1068" descr="screen">
                  <a:extLst>
                    <a:ext uri="{FF2B5EF4-FFF2-40B4-BE49-F238E27FC236}">
                      <a16:creationId xmlns:a16="http://schemas.microsoft.com/office/drawing/2014/main" id="{F7C6B89C-82F3-4409-8C20-E511404A3F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7" name="Freeform 1069">
                  <a:extLst>
                    <a:ext uri="{FF2B5EF4-FFF2-40B4-BE49-F238E27FC236}">
                      <a16:creationId xmlns:a16="http://schemas.microsoft.com/office/drawing/2014/main" id="{C965031A-03EB-4352-BC1E-C0A30B158C51}"/>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8" name="Freeform 1070">
                  <a:extLst>
                    <a:ext uri="{FF2B5EF4-FFF2-40B4-BE49-F238E27FC236}">
                      <a16:creationId xmlns:a16="http://schemas.microsoft.com/office/drawing/2014/main" id="{315EA965-C8A7-40D0-8981-897333292FB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9" name="Freeform 1071">
                  <a:extLst>
                    <a:ext uri="{FF2B5EF4-FFF2-40B4-BE49-F238E27FC236}">
                      <a16:creationId xmlns:a16="http://schemas.microsoft.com/office/drawing/2014/main" id="{4BAFC104-FDF7-4F28-B211-7835BB55225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0" name="Freeform 1072">
                  <a:extLst>
                    <a:ext uri="{FF2B5EF4-FFF2-40B4-BE49-F238E27FC236}">
                      <a16:creationId xmlns:a16="http://schemas.microsoft.com/office/drawing/2014/main" id="{9D5AFB50-D16C-46B0-B49E-9B932277233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1" name="Freeform 1073">
                  <a:extLst>
                    <a:ext uri="{FF2B5EF4-FFF2-40B4-BE49-F238E27FC236}">
                      <a16:creationId xmlns:a16="http://schemas.microsoft.com/office/drawing/2014/main" id="{8DA51629-CC7B-4464-92CB-880B847FC57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2" name="Freeform 1074">
                  <a:extLst>
                    <a:ext uri="{FF2B5EF4-FFF2-40B4-BE49-F238E27FC236}">
                      <a16:creationId xmlns:a16="http://schemas.microsoft.com/office/drawing/2014/main" id="{AABD7A11-E3BA-49E8-83A1-14B1F0ABC80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73" name="Group 1075">
                  <a:extLst>
                    <a:ext uri="{FF2B5EF4-FFF2-40B4-BE49-F238E27FC236}">
                      <a16:creationId xmlns:a16="http://schemas.microsoft.com/office/drawing/2014/main" id="{AAC0E723-E4BA-402F-8F80-2032AAA3A0A0}"/>
                    </a:ext>
                  </a:extLst>
                </p:cNvPr>
                <p:cNvGrpSpPr>
                  <a:grpSpLocks/>
                </p:cNvGrpSpPr>
                <p:nvPr/>
              </p:nvGrpSpPr>
              <p:grpSpPr bwMode="auto">
                <a:xfrm>
                  <a:off x="1709" y="3008"/>
                  <a:ext cx="507" cy="234"/>
                  <a:chOff x="1740" y="2642"/>
                  <a:chExt cx="752" cy="327"/>
                </a:xfrm>
              </p:grpSpPr>
              <p:sp>
                <p:nvSpPr>
                  <p:cNvPr id="1080" name="Freeform 1076">
                    <a:extLst>
                      <a:ext uri="{FF2B5EF4-FFF2-40B4-BE49-F238E27FC236}">
                        <a16:creationId xmlns:a16="http://schemas.microsoft.com/office/drawing/2014/main" id="{11AFEF09-7925-462C-9572-585383DDB6C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1" name="Freeform 1077">
                    <a:extLst>
                      <a:ext uri="{FF2B5EF4-FFF2-40B4-BE49-F238E27FC236}">
                        <a16:creationId xmlns:a16="http://schemas.microsoft.com/office/drawing/2014/main" id="{2CBAD662-31B8-4D33-8A22-78EF8B5E602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2" name="Freeform 1078">
                    <a:extLst>
                      <a:ext uri="{FF2B5EF4-FFF2-40B4-BE49-F238E27FC236}">
                        <a16:creationId xmlns:a16="http://schemas.microsoft.com/office/drawing/2014/main" id="{F8FE623E-E324-4A5F-8FD7-4E9C9F0D5FF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3" name="Freeform 1079">
                    <a:extLst>
                      <a:ext uri="{FF2B5EF4-FFF2-40B4-BE49-F238E27FC236}">
                        <a16:creationId xmlns:a16="http://schemas.microsoft.com/office/drawing/2014/main" id="{9072398D-613E-4CAE-B1AB-D0ACDEFF5E7E}"/>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4" name="Freeform 1080">
                    <a:extLst>
                      <a:ext uri="{FF2B5EF4-FFF2-40B4-BE49-F238E27FC236}">
                        <a16:creationId xmlns:a16="http://schemas.microsoft.com/office/drawing/2014/main" id="{D6169336-F479-4FB3-BB5C-E84E3915C78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5" name="Freeform 1081">
                    <a:extLst>
                      <a:ext uri="{FF2B5EF4-FFF2-40B4-BE49-F238E27FC236}">
                        <a16:creationId xmlns:a16="http://schemas.microsoft.com/office/drawing/2014/main" id="{F6C87E3F-2FD8-49EF-82B0-8044110B9F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4" name="Freeform 1082">
                  <a:extLst>
                    <a:ext uri="{FF2B5EF4-FFF2-40B4-BE49-F238E27FC236}">
                      <a16:creationId xmlns:a16="http://schemas.microsoft.com/office/drawing/2014/main" id="{1F54A8AA-0020-445B-84BF-C373E56979F0}"/>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5" name="Freeform 1083">
                  <a:extLst>
                    <a:ext uri="{FF2B5EF4-FFF2-40B4-BE49-F238E27FC236}">
                      <a16:creationId xmlns:a16="http://schemas.microsoft.com/office/drawing/2014/main" id="{095DE50A-DC85-4513-BFEE-63B51AC4C958}"/>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6" name="Freeform 1084">
                  <a:extLst>
                    <a:ext uri="{FF2B5EF4-FFF2-40B4-BE49-F238E27FC236}">
                      <a16:creationId xmlns:a16="http://schemas.microsoft.com/office/drawing/2014/main" id="{56D13BC1-D650-4491-A325-CA9587992F3D}"/>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7" name="Freeform 1085">
                  <a:extLst>
                    <a:ext uri="{FF2B5EF4-FFF2-40B4-BE49-F238E27FC236}">
                      <a16:creationId xmlns:a16="http://schemas.microsoft.com/office/drawing/2014/main" id="{9CAD2336-F1F0-4584-AFF6-F88DA522BA81}"/>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8" name="Freeform 1086">
                  <a:extLst>
                    <a:ext uri="{FF2B5EF4-FFF2-40B4-BE49-F238E27FC236}">
                      <a16:creationId xmlns:a16="http://schemas.microsoft.com/office/drawing/2014/main" id="{376714AF-1474-4F6F-BDA2-A6C7106E781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9" name="Freeform 1087">
                  <a:extLst>
                    <a:ext uri="{FF2B5EF4-FFF2-40B4-BE49-F238E27FC236}">
                      <a16:creationId xmlns:a16="http://schemas.microsoft.com/office/drawing/2014/main" id="{4778B498-ADCA-4C31-A781-45DFF37F7416}"/>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1" name="Group 590">
                <a:extLst>
                  <a:ext uri="{FF2B5EF4-FFF2-40B4-BE49-F238E27FC236}">
                    <a16:creationId xmlns:a16="http://schemas.microsoft.com/office/drawing/2014/main" id="{1108CDC2-E9F8-4BE2-8CF8-C0C7702BB29B}"/>
                  </a:ext>
                </a:extLst>
              </p:cNvPr>
              <p:cNvGrpSpPr>
                <a:grpSpLocks/>
              </p:cNvGrpSpPr>
              <p:nvPr/>
            </p:nvGrpSpPr>
            <p:grpSpPr bwMode="auto">
              <a:xfrm flipH="1">
                <a:off x="9059924" y="4229826"/>
                <a:ext cx="345630" cy="320302"/>
                <a:chOff x="2839" y="3501"/>
                <a:chExt cx="755" cy="803"/>
              </a:xfrm>
            </p:grpSpPr>
            <p:pic>
              <p:nvPicPr>
                <p:cNvPr id="1061" name="Picture 591" descr="desktop_computer_stylized_medium">
                  <a:extLst>
                    <a:ext uri="{FF2B5EF4-FFF2-40B4-BE49-F238E27FC236}">
                      <a16:creationId xmlns:a16="http://schemas.microsoft.com/office/drawing/2014/main" id="{4165A2F1-7D60-44B8-BAB0-28893861D13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2" name="Freeform 592">
                  <a:extLst>
                    <a:ext uri="{FF2B5EF4-FFF2-40B4-BE49-F238E27FC236}">
                      <a16:creationId xmlns:a16="http://schemas.microsoft.com/office/drawing/2014/main" id="{203CAC46-0714-41CA-B901-C279133B53B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2" name="Group 950">
                <a:extLst>
                  <a:ext uri="{FF2B5EF4-FFF2-40B4-BE49-F238E27FC236}">
                    <a16:creationId xmlns:a16="http://schemas.microsoft.com/office/drawing/2014/main" id="{EC826B33-F8EA-46C9-85AD-4E49EEE96589}"/>
                  </a:ext>
                </a:extLst>
              </p:cNvPr>
              <p:cNvGrpSpPr>
                <a:grpSpLocks/>
              </p:cNvGrpSpPr>
              <p:nvPr/>
            </p:nvGrpSpPr>
            <p:grpSpPr bwMode="auto">
              <a:xfrm>
                <a:off x="10775634" y="4504120"/>
                <a:ext cx="177192" cy="330833"/>
                <a:chOff x="4140" y="429"/>
                <a:chExt cx="1425" cy="2396"/>
              </a:xfrm>
            </p:grpSpPr>
            <p:sp>
              <p:nvSpPr>
                <p:cNvPr id="1022" name="Freeform 951">
                  <a:extLst>
                    <a:ext uri="{FF2B5EF4-FFF2-40B4-BE49-F238E27FC236}">
                      <a16:creationId xmlns:a16="http://schemas.microsoft.com/office/drawing/2014/main" id="{FF4AB68E-C578-4853-A774-267DF4F4154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3" name="Rectangle 952">
                  <a:extLst>
                    <a:ext uri="{FF2B5EF4-FFF2-40B4-BE49-F238E27FC236}">
                      <a16:creationId xmlns:a16="http://schemas.microsoft.com/office/drawing/2014/main" id="{1A9B4062-506C-4D48-8C24-D80B937784B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6" name="Freeform 953">
                  <a:extLst>
                    <a:ext uri="{FF2B5EF4-FFF2-40B4-BE49-F238E27FC236}">
                      <a16:creationId xmlns:a16="http://schemas.microsoft.com/office/drawing/2014/main" id="{E5541A24-C1A9-4870-BE1A-0BA52FA89F5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7" name="Freeform 954">
                  <a:extLst>
                    <a:ext uri="{FF2B5EF4-FFF2-40B4-BE49-F238E27FC236}">
                      <a16:creationId xmlns:a16="http://schemas.microsoft.com/office/drawing/2014/main" id="{FF790410-5B69-4801-AE5A-02FE257C5FE2}"/>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8" name="Rectangle 955">
                  <a:extLst>
                    <a:ext uri="{FF2B5EF4-FFF2-40B4-BE49-F238E27FC236}">
                      <a16:creationId xmlns:a16="http://schemas.microsoft.com/office/drawing/2014/main" id="{93C3DD6F-712D-4623-A2D5-8E2B4CEA376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4" name="Group 956">
                  <a:extLst>
                    <a:ext uri="{FF2B5EF4-FFF2-40B4-BE49-F238E27FC236}">
                      <a16:creationId xmlns:a16="http://schemas.microsoft.com/office/drawing/2014/main" id="{0620CE12-26F4-41E1-8E42-EC46F72458E0}"/>
                    </a:ext>
                  </a:extLst>
                </p:cNvPr>
                <p:cNvGrpSpPr>
                  <a:grpSpLocks/>
                </p:cNvGrpSpPr>
                <p:nvPr/>
              </p:nvGrpSpPr>
              <p:grpSpPr bwMode="auto">
                <a:xfrm>
                  <a:off x="4749" y="668"/>
                  <a:ext cx="581" cy="145"/>
                  <a:chOff x="614" y="2568"/>
                  <a:chExt cx="725" cy="139"/>
                </a:xfrm>
              </p:grpSpPr>
              <p:sp>
                <p:nvSpPr>
                  <p:cNvPr id="1059" name="AutoShape 957">
                    <a:extLst>
                      <a:ext uri="{FF2B5EF4-FFF2-40B4-BE49-F238E27FC236}">
                        <a16:creationId xmlns:a16="http://schemas.microsoft.com/office/drawing/2014/main" id="{13BDC126-9770-48B1-919B-BBF9EAF2C6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60" name="AutoShape 958">
                    <a:extLst>
                      <a:ext uri="{FF2B5EF4-FFF2-40B4-BE49-F238E27FC236}">
                        <a16:creationId xmlns:a16="http://schemas.microsoft.com/office/drawing/2014/main" id="{AE64895D-85B4-4D82-AAF9-3A5CCCE6F5F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5" name="Rectangle 959">
                  <a:extLst>
                    <a:ext uri="{FF2B5EF4-FFF2-40B4-BE49-F238E27FC236}">
                      <a16:creationId xmlns:a16="http://schemas.microsoft.com/office/drawing/2014/main" id="{A9BD0F2E-A1DC-4419-A011-EC785805EE1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6" name="Group 960">
                  <a:extLst>
                    <a:ext uri="{FF2B5EF4-FFF2-40B4-BE49-F238E27FC236}">
                      <a16:creationId xmlns:a16="http://schemas.microsoft.com/office/drawing/2014/main" id="{5BE9C57D-C1A8-4CE4-93EF-2AD70806C7FB}"/>
                    </a:ext>
                  </a:extLst>
                </p:cNvPr>
                <p:cNvGrpSpPr>
                  <a:grpSpLocks/>
                </p:cNvGrpSpPr>
                <p:nvPr/>
              </p:nvGrpSpPr>
              <p:grpSpPr bwMode="auto">
                <a:xfrm>
                  <a:off x="4747" y="994"/>
                  <a:ext cx="581" cy="134"/>
                  <a:chOff x="614" y="2568"/>
                  <a:chExt cx="725" cy="139"/>
                </a:xfrm>
              </p:grpSpPr>
              <p:sp>
                <p:nvSpPr>
                  <p:cNvPr id="1057" name="AutoShape 961">
                    <a:extLst>
                      <a:ext uri="{FF2B5EF4-FFF2-40B4-BE49-F238E27FC236}">
                        <a16:creationId xmlns:a16="http://schemas.microsoft.com/office/drawing/2014/main" id="{861119C5-2351-46A4-81E3-E83FA6209DF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8" name="AutoShape 962">
                    <a:extLst>
                      <a:ext uri="{FF2B5EF4-FFF2-40B4-BE49-F238E27FC236}">
                        <a16:creationId xmlns:a16="http://schemas.microsoft.com/office/drawing/2014/main" id="{56F8AA6E-491E-441B-AA99-4DD7C9C04D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37" name="Rectangle 963">
                  <a:extLst>
                    <a:ext uri="{FF2B5EF4-FFF2-40B4-BE49-F238E27FC236}">
                      <a16:creationId xmlns:a16="http://schemas.microsoft.com/office/drawing/2014/main" id="{0D6B403A-E641-47CD-ACBA-563153599DB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38" name="Rectangle 964">
                  <a:extLst>
                    <a:ext uri="{FF2B5EF4-FFF2-40B4-BE49-F238E27FC236}">
                      <a16:creationId xmlns:a16="http://schemas.microsoft.com/office/drawing/2014/main" id="{7D4B6513-84CE-4CA9-A715-917B397DD212}"/>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39" name="Group 965">
                  <a:extLst>
                    <a:ext uri="{FF2B5EF4-FFF2-40B4-BE49-F238E27FC236}">
                      <a16:creationId xmlns:a16="http://schemas.microsoft.com/office/drawing/2014/main" id="{C01D1498-CFD4-47C9-BF4B-4487463481BC}"/>
                    </a:ext>
                  </a:extLst>
                </p:cNvPr>
                <p:cNvGrpSpPr>
                  <a:grpSpLocks/>
                </p:cNvGrpSpPr>
                <p:nvPr/>
              </p:nvGrpSpPr>
              <p:grpSpPr bwMode="auto">
                <a:xfrm>
                  <a:off x="4735" y="1627"/>
                  <a:ext cx="582" cy="151"/>
                  <a:chOff x="614" y="2568"/>
                  <a:chExt cx="725" cy="139"/>
                </a:xfrm>
              </p:grpSpPr>
              <p:sp>
                <p:nvSpPr>
                  <p:cNvPr id="1055" name="AutoShape 966">
                    <a:extLst>
                      <a:ext uri="{FF2B5EF4-FFF2-40B4-BE49-F238E27FC236}">
                        <a16:creationId xmlns:a16="http://schemas.microsoft.com/office/drawing/2014/main" id="{0A44DB98-EC49-48DC-95DF-1F235B96D0D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6" name="AutoShape 967">
                    <a:extLst>
                      <a:ext uri="{FF2B5EF4-FFF2-40B4-BE49-F238E27FC236}">
                        <a16:creationId xmlns:a16="http://schemas.microsoft.com/office/drawing/2014/main" id="{A4C9FD3B-FF9B-42D5-A785-801315736A96}"/>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0" name="Freeform 968">
                  <a:extLst>
                    <a:ext uri="{FF2B5EF4-FFF2-40B4-BE49-F238E27FC236}">
                      <a16:creationId xmlns:a16="http://schemas.microsoft.com/office/drawing/2014/main" id="{2214BD51-A3A6-44F6-AEF1-2B54453D75A6}"/>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41" name="Group 969">
                  <a:extLst>
                    <a:ext uri="{FF2B5EF4-FFF2-40B4-BE49-F238E27FC236}">
                      <a16:creationId xmlns:a16="http://schemas.microsoft.com/office/drawing/2014/main" id="{6493215C-2388-47FD-8AD0-FF1C6F2C0F44}"/>
                    </a:ext>
                  </a:extLst>
                </p:cNvPr>
                <p:cNvGrpSpPr>
                  <a:grpSpLocks/>
                </p:cNvGrpSpPr>
                <p:nvPr/>
              </p:nvGrpSpPr>
              <p:grpSpPr bwMode="auto">
                <a:xfrm>
                  <a:off x="4739" y="1327"/>
                  <a:ext cx="582" cy="139"/>
                  <a:chOff x="614" y="2568"/>
                  <a:chExt cx="725" cy="139"/>
                </a:xfrm>
              </p:grpSpPr>
              <p:sp>
                <p:nvSpPr>
                  <p:cNvPr id="1053" name="AutoShape 970">
                    <a:extLst>
                      <a:ext uri="{FF2B5EF4-FFF2-40B4-BE49-F238E27FC236}">
                        <a16:creationId xmlns:a16="http://schemas.microsoft.com/office/drawing/2014/main" id="{81A3980E-9732-47B6-AAC3-F6016FE8490C}"/>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4" name="AutoShape 971">
                    <a:extLst>
                      <a:ext uri="{FF2B5EF4-FFF2-40B4-BE49-F238E27FC236}">
                        <a16:creationId xmlns:a16="http://schemas.microsoft.com/office/drawing/2014/main" id="{7D1E7BC6-D6BE-419C-8FD8-B45FCC581F0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42" name="Rectangle 972">
                  <a:extLst>
                    <a:ext uri="{FF2B5EF4-FFF2-40B4-BE49-F238E27FC236}">
                      <a16:creationId xmlns:a16="http://schemas.microsoft.com/office/drawing/2014/main" id="{570EEB67-353B-4A15-BF10-2606860E810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3" name="Freeform 973">
                  <a:extLst>
                    <a:ext uri="{FF2B5EF4-FFF2-40B4-BE49-F238E27FC236}">
                      <a16:creationId xmlns:a16="http://schemas.microsoft.com/office/drawing/2014/main" id="{D5F3D656-B79C-4400-82F3-84F5788A94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4" name="Freeform 974">
                  <a:extLst>
                    <a:ext uri="{FF2B5EF4-FFF2-40B4-BE49-F238E27FC236}">
                      <a16:creationId xmlns:a16="http://schemas.microsoft.com/office/drawing/2014/main" id="{A38CF39B-6D6C-4A1D-97EC-DC34938A71A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5" name="Oval 975">
                  <a:extLst>
                    <a:ext uri="{FF2B5EF4-FFF2-40B4-BE49-F238E27FC236}">
                      <a16:creationId xmlns:a16="http://schemas.microsoft.com/office/drawing/2014/main" id="{8047F1F0-ACFA-4ED7-B934-D9A9F7E66D1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6" name="Freeform 976">
                  <a:extLst>
                    <a:ext uri="{FF2B5EF4-FFF2-40B4-BE49-F238E27FC236}">
                      <a16:creationId xmlns:a16="http://schemas.microsoft.com/office/drawing/2014/main" id="{EEF398F0-90B9-4FB5-9D4C-31E55FDAD6D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7" name="AutoShape 977">
                  <a:extLst>
                    <a:ext uri="{FF2B5EF4-FFF2-40B4-BE49-F238E27FC236}">
                      <a16:creationId xmlns:a16="http://schemas.microsoft.com/office/drawing/2014/main" id="{E76BF637-9CF9-4155-92F2-019BF008248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8" name="AutoShape 978">
                  <a:extLst>
                    <a:ext uri="{FF2B5EF4-FFF2-40B4-BE49-F238E27FC236}">
                      <a16:creationId xmlns:a16="http://schemas.microsoft.com/office/drawing/2014/main" id="{34512AE6-1622-4668-B808-B570BCC6501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49" name="Oval 979">
                  <a:extLst>
                    <a:ext uri="{FF2B5EF4-FFF2-40B4-BE49-F238E27FC236}">
                      <a16:creationId xmlns:a16="http://schemas.microsoft.com/office/drawing/2014/main" id="{85FD0838-DB6E-44EA-A947-42A8D0A4A0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0" name="Oval 980">
                  <a:extLst>
                    <a:ext uri="{FF2B5EF4-FFF2-40B4-BE49-F238E27FC236}">
                      <a16:creationId xmlns:a16="http://schemas.microsoft.com/office/drawing/2014/main" id="{30B94032-91BF-4F04-9638-471147FEE3B5}"/>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1" name="Oval 981">
                  <a:extLst>
                    <a:ext uri="{FF2B5EF4-FFF2-40B4-BE49-F238E27FC236}">
                      <a16:creationId xmlns:a16="http://schemas.microsoft.com/office/drawing/2014/main" id="{53210BCC-2503-4A31-8EC8-5DFF97238E85}"/>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52" name="Rectangle 982">
                  <a:extLst>
                    <a:ext uri="{FF2B5EF4-FFF2-40B4-BE49-F238E27FC236}">
                      <a16:creationId xmlns:a16="http://schemas.microsoft.com/office/drawing/2014/main" id="{F269D98F-DD7E-48B2-B1E5-400F0A2B20CE}"/>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3" name="Group 950">
                <a:extLst>
                  <a:ext uri="{FF2B5EF4-FFF2-40B4-BE49-F238E27FC236}">
                    <a16:creationId xmlns:a16="http://schemas.microsoft.com/office/drawing/2014/main" id="{373C4BDC-F219-4A56-A170-F843F1A753C2}"/>
                  </a:ext>
                </a:extLst>
              </p:cNvPr>
              <p:cNvGrpSpPr>
                <a:grpSpLocks/>
              </p:cNvGrpSpPr>
              <p:nvPr/>
            </p:nvGrpSpPr>
            <p:grpSpPr bwMode="auto">
              <a:xfrm>
                <a:off x="9016107" y="2896992"/>
                <a:ext cx="177192" cy="330833"/>
                <a:chOff x="4140" y="429"/>
                <a:chExt cx="1425" cy="2396"/>
              </a:xfrm>
            </p:grpSpPr>
            <p:sp>
              <p:nvSpPr>
                <p:cNvPr id="990" name="Freeform 951">
                  <a:extLst>
                    <a:ext uri="{FF2B5EF4-FFF2-40B4-BE49-F238E27FC236}">
                      <a16:creationId xmlns:a16="http://schemas.microsoft.com/office/drawing/2014/main" id="{8D6E1DDD-D51B-4265-9571-5A002EA370D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1" name="Rectangle 952">
                  <a:extLst>
                    <a:ext uri="{FF2B5EF4-FFF2-40B4-BE49-F238E27FC236}">
                      <a16:creationId xmlns:a16="http://schemas.microsoft.com/office/drawing/2014/main" id="{7826116C-F695-4C2D-9D4C-7586F3A3B59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2" name="Freeform 953">
                  <a:extLst>
                    <a:ext uri="{FF2B5EF4-FFF2-40B4-BE49-F238E27FC236}">
                      <a16:creationId xmlns:a16="http://schemas.microsoft.com/office/drawing/2014/main" id="{9A7D1CCB-E5CF-4BCE-9D45-BDC21488085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3" name="Freeform 954">
                  <a:extLst>
                    <a:ext uri="{FF2B5EF4-FFF2-40B4-BE49-F238E27FC236}">
                      <a16:creationId xmlns:a16="http://schemas.microsoft.com/office/drawing/2014/main" id="{DAD01867-88C6-4D8C-9DDA-2B8A03FAB2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4" name="Rectangle 955">
                  <a:extLst>
                    <a:ext uri="{FF2B5EF4-FFF2-40B4-BE49-F238E27FC236}">
                      <a16:creationId xmlns:a16="http://schemas.microsoft.com/office/drawing/2014/main" id="{0B9973BC-C236-4C6E-B075-3490DFFC3EF8}"/>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5" name="Group 956">
                  <a:extLst>
                    <a:ext uri="{FF2B5EF4-FFF2-40B4-BE49-F238E27FC236}">
                      <a16:creationId xmlns:a16="http://schemas.microsoft.com/office/drawing/2014/main" id="{5E91FB45-B10C-485E-8B5A-B691D7F3B64B}"/>
                    </a:ext>
                  </a:extLst>
                </p:cNvPr>
                <p:cNvGrpSpPr>
                  <a:grpSpLocks/>
                </p:cNvGrpSpPr>
                <p:nvPr/>
              </p:nvGrpSpPr>
              <p:grpSpPr bwMode="auto">
                <a:xfrm>
                  <a:off x="4749" y="668"/>
                  <a:ext cx="581" cy="145"/>
                  <a:chOff x="614" y="2568"/>
                  <a:chExt cx="725" cy="139"/>
                </a:xfrm>
              </p:grpSpPr>
              <p:sp>
                <p:nvSpPr>
                  <p:cNvPr id="1020" name="AutoShape 957">
                    <a:extLst>
                      <a:ext uri="{FF2B5EF4-FFF2-40B4-BE49-F238E27FC236}">
                        <a16:creationId xmlns:a16="http://schemas.microsoft.com/office/drawing/2014/main" id="{3A75A85F-628F-4D20-BA26-177C857C0A0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21" name="AutoShape 958">
                    <a:extLst>
                      <a:ext uri="{FF2B5EF4-FFF2-40B4-BE49-F238E27FC236}">
                        <a16:creationId xmlns:a16="http://schemas.microsoft.com/office/drawing/2014/main" id="{10B779AE-89EA-47DC-9049-53B0A3B956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6" name="Rectangle 959">
                  <a:extLst>
                    <a:ext uri="{FF2B5EF4-FFF2-40B4-BE49-F238E27FC236}">
                      <a16:creationId xmlns:a16="http://schemas.microsoft.com/office/drawing/2014/main" id="{C528DA98-F8D1-45C4-8B38-9B0AAD143E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97" name="Group 960">
                  <a:extLst>
                    <a:ext uri="{FF2B5EF4-FFF2-40B4-BE49-F238E27FC236}">
                      <a16:creationId xmlns:a16="http://schemas.microsoft.com/office/drawing/2014/main" id="{E5D015CA-2813-41AE-BC41-1BB15E3B2B04}"/>
                    </a:ext>
                  </a:extLst>
                </p:cNvPr>
                <p:cNvGrpSpPr>
                  <a:grpSpLocks/>
                </p:cNvGrpSpPr>
                <p:nvPr/>
              </p:nvGrpSpPr>
              <p:grpSpPr bwMode="auto">
                <a:xfrm>
                  <a:off x="4747" y="994"/>
                  <a:ext cx="581" cy="134"/>
                  <a:chOff x="614" y="2568"/>
                  <a:chExt cx="725" cy="139"/>
                </a:xfrm>
              </p:grpSpPr>
              <p:sp>
                <p:nvSpPr>
                  <p:cNvPr id="1018" name="AutoShape 961">
                    <a:extLst>
                      <a:ext uri="{FF2B5EF4-FFF2-40B4-BE49-F238E27FC236}">
                        <a16:creationId xmlns:a16="http://schemas.microsoft.com/office/drawing/2014/main" id="{D679B407-7326-4B20-A630-5661E104B99C}"/>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9" name="AutoShape 962">
                    <a:extLst>
                      <a:ext uri="{FF2B5EF4-FFF2-40B4-BE49-F238E27FC236}">
                        <a16:creationId xmlns:a16="http://schemas.microsoft.com/office/drawing/2014/main" id="{295FEF4E-2A6E-4432-A02B-3F6B213630F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98" name="Rectangle 963">
                  <a:extLst>
                    <a:ext uri="{FF2B5EF4-FFF2-40B4-BE49-F238E27FC236}">
                      <a16:creationId xmlns:a16="http://schemas.microsoft.com/office/drawing/2014/main" id="{1A3EE081-1C63-48D6-A8EB-AB1BCA5A7A1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99" name="Rectangle 964">
                  <a:extLst>
                    <a:ext uri="{FF2B5EF4-FFF2-40B4-BE49-F238E27FC236}">
                      <a16:creationId xmlns:a16="http://schemas.microsoft.com/office/drawing/2014/main" id="{16A2A8D6-E2A9-49DC-BC46-8DE9E153A10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00" name="Group 965">
                  <a:extLst>
                    <a:ext uri="{FF2B5EF4-FFF2-40B4-BE49-F238E27FC236}">
                      <a16:creationId xmlns:a16="http://schemas.microsoft.com/office/drawing/2014/main" id="{14F626A8-B17E-4E29-9A3D-028AE49E8D3E}"/>
                    </a:ext>
                  </a:extLst>
                </p:cNvPr>
                <p:cNvGrpSpPr>
                  <a:grpSpLocks/>
                </p:cNvGrpSpPr>
                <p:nvPr/>
              </p:nvGrpSpPr>
              <p:grpSpPr bwMode="auto">
                <a:xfrm>
                  <a:off x="4735" y="1627"/>
                  <a:ext cx="582" cy="151"/>
                  <a:chOff x="614" y="2568"/>
                  <a:chExt cx="725" cy="139"/>
                </a:xfrm>
              </p:grpSpPr>
              <p:sp>
                <p:nvSpPr>
                  <p:cNvPr id="1016" name="AutoShape 966">
                    <a:extLst>
                      <a:ext uri="{FF2B5EF4-FFF2-40B4-BE49-F238E27FC236}">
                        <a16:creationId xmlns:a16="http://schemas.microsoft.com/office/drawing/2014/main" id="{C7EC1142-967A-4A1F-A6C2-0D66F323133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7" name="AutoShape 967">
                    <a:extLst>
                      <a:ext uri="{FF2B5EF4-FFF2-40B4-BE49-F238E27FC236}">
                        <a16:creationId xmlns:a16="http://schemas.microsoft.com/office/drawing/2014/main" id="{2AE8612C-A6B7-45A3-B2A0-DA2FF0E6C59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1" name="Freeform 968">
                  <a:extLst>
                    <a:ext uri="{FF2B5EF4-FFF2-40B4-BE49-F238E27FC236}">
                      <a16:creationId xmlns:a16="http://schemas.microsoft.com/office/drawing/2014/main" id="{4C0FA5E4-4783-4ABE-9667-8688959C3483}"/>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02" name="Group 969">
                  <a:extLst>
                    <a:ext uri="{FF2B5EF4-FFF2-40B4-BE49-F238E27FC236}">
                      <a16:creationId xmlns:a16="http://schemas.microsoft.com/office/drawing/2014/main" id="{2173CC79-9C15-4BD4-B4B3-39690B03CB33}"/>
                    </a:ext>
                  </a:extLst>
                </p:cNvPr>
                <p:cNvGrpSpPr>
                  <a:grpSpLocks/>
                </p:cNvGrpSpPr>
                <p:nvPr/>
              </p:nvGrpSpPr>
              <p:grpSpPr bwMode="auto">
                <a:xfrm>
                  <a:off x="4739" y="1327"/>
                  <a:ext cx="582" cy="139"/>
                  <a:chOff x="614" y="2568"/>
                  <a:chExt cx="725" cy="139"/>
                </a:xfrm>
              </p:grpSpPr>
              <p:sp>
                <p:nvSpPr>
                  <p:cNvPr id="1014" name="AutoShape 970">
                    <a:extLst>
                      <a:ext uri="{FF2B5EF4-FFF2-40B4-BE49-F238E27FC236}">
                        <a16:creationId xmlns:a16="http://schemas.microsoft.com/office/drawing/2014/main" id="{FE14B343-3DEE-4C87-A3C9-9E03CC61C56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5" name="AutoShape 971">
                    <a:extLst>
                      <a:ext uri="{FF2B5EF4-FFF2-40B4-BE49-F238E27FC236}">
                        <a16:creationId xmlns:a16="http://schemas.microsoft.com/office/drawing/2014/main" id="{36FFAB29-8839-4FC6-A55E-4D3A4B6C6C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003" name="Rectangle 972">
                  <a:extLst>
                    <a:ext uri="{FF2B5EF4-FFF2-40B4-BE49-F238E27FC236}">
                      <a16:creationId xmlns:a16="http://schemas.microsoft.com/office/drawing/2014/main" id="{60C08026-54DE-4BDB-BF6D-9B81B8A3BB7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4" name="Freeform 973">
                  <a:extLst>
                    <a:ext uri="{FF2B5EF4-FFF2-40B4-BE49-F238E27FC236}">
                      <a16:creationId xmlns:a16="http://schemas.microsoft.com/office/drawing/2014/main" id="{DD465D2A-AE9F-454E-8778-655D11B7900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5" name="Freeform 974">
                  <a:extLst>
                    <a:ext uri="{FF2B5EF4-FFF2-40B4-BE49-F238E27FC236}">
                      <a16:creationId xmlns:a16="http://schemas.microsoft.com/office/drawing/2014/main" id="{8670938C-3B1F-4CFF-B501-AA880040310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6" name="Oval 975">
                  <a:extLst>
                    <a:ext uri="{FF2B5EF4-FFF2-40B4-BE49-F238E27FC236}">
                      <a16:creationId xmlns:a16="http://schemas.microsoft.com/office/drawing/2014/main" id="{65CB2F57-E82A-487D-9679-011D4657ED0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7" name="Freeform 976">
                  <a:extLst>
                    <a:ext uri="{FF2B5EF4-FFF2-40B4-BE49-F238E27FC236}">
                      <a16:creationId xmlns:a16="http://schemas.microsoft.com/office/drawing/2014/main" id="{76C87306-F466-4A4B-A45F-C2DAEE03A8E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8" name="AutoShape 977">
                  <a:extLst>
                    <a:ext uri="{FF2B5EF4-FFF2-40B4-BE49-F238E27FC236}">
                      <a16:creationId xmlns:a16="http://schemas.microsoft.com/office/drawing/2014/main" id="{D613D09F-9151-4674-A886-8A6C30686B8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09" name="AutoShape 978">
                  <a:extLst>
                    <a:ext uri="{FF2B5EF4-FFF2-40B4-BE49-F238E27FC236}">
                      <a16:creationId xmlns:a16="http://schemas.microsoft.com/office/drawing/2014/main" id="{03C36794-2ED8-442C-99A7-C90A3588759E}"/>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0" name="Oval 979">
                  <a:extLst>
                    <a:ext uri="{FF2B5EF4-FFF2-40B4-BE49-F238E27FC236}">
                      <a16:creationId xmlns:a16="http://schemas.microsoft.com/office/drawing/2014/main" id="{DA1FB880-65CF-4575-951E-6374BCFA88A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1" name="Oval 980">
                  <a:extLst>
                    <a:ext uri="{FF2B5EF4-FFF2-40B4-BE49-F238E27FC236}">
                      <a16:creationId xmlns:a16="http://schemas.microsoft.com/office/drawing/2014/main" id="{A86EA137-ADB5-4F95-BD45-F460156C9E52}"/>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2" name="Oval 981">
                  <a:extLst>
                    <a:ext uri="{FF2B5EF4-FFF2-40B4-BE49-F238E27FC236}">
                      <a16:creationId xmlns:a16="http://schemas.microsoft.com/office/drawing/2014/main" id="{497DDC56-941C-4AA0-90AC-D9A59E1DCEE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3" name="Rectangle 982">
                  <a:extLst>
                    <a:ext uri="{FF2B5EF4-FFF2-40B4-BE49-F238E27FC236}">
                      <a16:creationId xmlns:a16="http://schemas.microsoft.com/office/drawing/2014/main" id="{DBEF4923-187F-4612-8FCD-02A01A1E0267}"/>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4" name="Group 590">
                <a:extLst>
                  <a:ext uri="{FF2B5EF4-FFF2-40B4-BE49-F238E27FC236}">
                    <a16:creationId xmlns:a16="http://schemas.microsoft.com/office/drawing/2014/main" id="{CAE0CEBE-94A5-4F25-BD3A-2017B3E26829}"/>
                  </a:ext>
                </a:extLst>
              </p:cNvPr>
              <p:cNvGrpSpPr>
                <a:grpSpLocks/>
              </p:cNvGrpSpPr>
              <p:nvPr/>
            </p:nvGrpSpPr>
            <p:grpSpPr bwMode="auto">
              <a:xfrm flipH="1">
                <a:off x="9430754" y="2384657"/>
                <a:ext cx="345630" cy="320302"/>
                <a:chOff x="2839" y="3501"/>
                <a:chExt cx="755" cy="803"/>
              </a:xfrm>
            </p:grpSpPr>
            <p:pic>
              <p:nvPicPr>
                <p:cNvPr id="988" name="Picture 591" descr="desktop_computer_stylized_medium">
                  <a:extLst>
                    <a:ext uri="{FF2B5EF4-FFF2-40B4-BE49-F238E27FC236}">
                      <a16:creationId xmlns:a16="http://schemas.microsoft.com/office/drawing/2014/main" id="{761C5F8A-820F-4BC3-BD03-389D81B7AD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9" name="Freeform 592">
                  <a:extLst>
                    <a:ext uri="{FF2B5EF4-FFF2-40B4-BE49-F238E27FC236}">
                      <a16:creationId xmlns:a16="http://schemas.microsoft.com/office/drawing/2014/main" id="{DBCB9563-C2E9-48A1-BF0A-2D9305679D1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5" name="Group 950">
                <a:extLst>
                  <a:ext uri="{FF2B5EF4-FFF2-40B4-BE49-F238E27FC236}">
                    <a16:creationId xmlns:a16="http://schemas.microsoft.com/office/drawing/2014/main" id="{51F8BCC9-3235-43CE-9C38-4A8FB30FCF3C}"/>
                  </a:ext>
                </a:extLst>
              </p:cNvPr>
              <p:cNvGrpSpPr>
                <a:grpSpLocks/>
              </p:cNvGrpSpPr>
              <p:nvPr/>
            </p:nvGrpSpPr>
            <p:grpSpPr bwMode="auto">
              <a:xfrm>
                <a:off x="10858761" y="4365575"/>
                <a:ext cx="177192" cy="330833"/>
                <a:chOff x="4140" y="429"/>
                <a:chExt cx="1425" cy="2396"/>
              </a:xfrm>
            </p:grpSpPr>
            <p:sp>
              <p:nvSpPr>
                <p:cNvPr id="956" name="Freeform 951">
                  <a:extLst>
                    <a:ext uri="{FF2B5EF4-FFF2-40B4-BE49-F238E27FC236}">
                      <a16:creationId xmlns:a16="http://schemas.microsoft.com/office/drawing/2014/main" id="{9ED0EEFC-DF8B-4E12-ACBE-845458620F6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7" name="Rectangle 952">
                  <a:extLst>
                    <a:ext uri="{FF2B5EF4-FFF2-40B4-BE49-F238E27FC236}">
                      <a16:creationId xmlns:a16="http://schemas.microsoft.com/office/drawing/2014/main" id="{E28115D4-40E3-46E3-94F3-6889EF981C6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8" name="Freeform 953">
                  <a:extLst>
                    <a:ext uri="{FF2B5EF4-FFF2-40B4-BE49-F238E27FC236}">
                      <a16:creationId xmlns:a16="http://schemas.microsoft.com/office/drawing/2014/main" id="{31F92FC4-F0E1-448C-BDE6-6545C00E5F79}"/>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9" name="Freeform 954">
                  <a:extLst>
                    <a:ext uri="{FF2B5EF4-FFF2-40B4-BE49-F238E27FC236}">
                      <a16:creationId xmlns:a16="http://schemas.microsoft.com/office/drawing/2014/main" id="{0A64B24B-368F-44D9-B193-23C128CA5C8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0" name="Rectangle 955">
                  <a:extLst>
                    <a:ext uri="{FF2B5EF4-FFF2-40B4-BE49-F238E27FC236}">
                      <a16:creationId xmlns:a16="http://schemas.microsoft.com/office/drawing/2014/main" id="{5728CD4D-DA62-4F3E-A3A6-EB427C20D20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1" name="Group 956">
                  <a:extLst>
                    <a:ext uri="{FF2B5EF4-FFF2-40B4-BE49-F238E27FC236}">
                      <a16:creationId xmlns:a16="http://schemas.microsoft.com/office/drawing/2014/main" id="{56111C92-AE18-424B-B319-DA56F2E9E74D}"/>
                    </a:ext>
                  </a:extLst>
                </p:cNvPr>
                <p:cNvGrpSpPr>
                  <a:grpSpLocks/>
                </p:cNvGrpSpPr>
                <p:nvPr/>
              </p:nvGrpSpPr>
              <p:grpSpPr bwMode="auto">
                <a:xfrm>
                  <a:off x="4749" y="668"/>
                  <a:ext cx="581" cy="145"/>
                  <a:chOff x="614" y="2568"/>
                  <a:chExt cx="725" cy="139"/>
                </a:xfrm>
              </p:grpSpPr>
              <p:sp>
                <p:nvSpPr>
                  <p:cNvPr id="986" name="AutoShape 957">
                    <a:extLst>
                      <a:ext uri="{FF2B5EF4-FFF2-40B4-BE49-F238E27FC236}">
                        <a16:creationId xmlns:a16="http://schemas.microsoft.com/office/drawing/2014/main" id="{A038E9D1-0078-449B-A097-6CE14F439D02}"/>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7" name="AutoShape 958">
                    <a:extLst>
                      <a:ext uri="{FF2B5EF4-FFF2-40B4-BE49-F238E27FC236}">
                        <a16:creationId xmlns:a16="http://schemas.microsoft.com/office/drawing/2014/main" id="{75CE6666-7AB4-4423-A73A-3C92848077C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2" name="Rectangle 959">
                  <a:extLst>
                    <a:ext uri="{FF2B5EF4-FFF2-40B4-BE49-F238E27FC236}">
                      <a16:creationId xmlns:a16="http://schemas.microsoft.com/office/drawing/2014/main" id="{04D8151D-4B8C-4524-9C88-E85847AAFBD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3" name="Group 960">
                  <a:extLst>
                    <a:ext uri="{FF2B5EF4-FFF2-40B4-BE49-F238E27FC236}">
                      <a16:creationId xmlns:a16="http://schemas.microsoft.com/office/drawing/2014/main" id="{9E6400F1-18BC-47AB-B3EE-4A2D8184BEC2}"/>
                    </a:ext>
                  </a:extLst>
                </p:cNvPr>
                <p:cNvGrpSpPr>
                  <a:grpSpLocks/>
                </p:cNvGrpSpPr>
                <p:nvPr/>
              </p:nvGrpSpPr>
              <p:grpSpPr bwMode="auto">
                <a:xfrm>
                  <a:off x="4747" y="994"/>
                  <a:ext cx="581" cy="134"/>
                  <a:chOff x="614" y="2568"/>
                  <a:chExt cx="725" cy="139"/>
                </a:xfrm>
              </p:grpSpPr>
              <p:sp>
                <p:nvSpPr>
                  <p:cNvPr id="984" name="AutoShape 961">
                    <a:extLst>
                      <a:ext uri="{FF2B5EF4-FFF2-40B4-BE49-F238E27FC236}">
                        <a16:creationId xmlns:a16="http://schemas.microsoft.com/office/drawing/2014/main" id="{64A575FF-76E6-421D-AD39-F324BCFED29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5" name="AutoShape 962">
                    <a:extLst>
                      <a:ext uri="{FF2B5EF4-FFF2-40B4-BE49-F238E27FC236}">
                        <a16:creationId xmlns:a16="http://schemas.microsoft.com/office/drawing/2014/main" id="{73805663-C004-49F8-9E6B-F33333556F0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4" name="Rectangle 963">
                  <a:extLst>
                    <a:ext uri="{FF2B5EF4-FFF2-40B4-BE49-F238E27FC236}">
                      <a16:creationId xmlns:a16="http://schemas.microsoft.com/office/drawing/2014/main" id="{BB265EE8-52C0-4778-BC76-ED580F12D8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65" name="Rectangle 964">
                  <a:extLst>
                    <a:ext uri="{FF2B5EF4-FFF2-40B4-BE49-F238E27FC236}">
                      <a16:creationId xmlns:a16="http://schemas.microsoft.com/office/drawing/2014/main" id="{67C66C36-B786-4F9B-B1AE-B8DBFE8E8BB9}"/>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66" name="Group 965">
                  <a:extLst>
                    <a:ext uri="{FF2B5EF4-FFF2-40B4-BE49-F238E27FC236}">
                      <a16:creationId xmlns:a16="http://schemas.microsoft.com/office/drawing/2014/main" id="{66197F32-8DCC-46A0-BA8F-A2C9441117FF}"/>
                    </a:ext>
                  </a:extLst>
                </p:cNvPr>
                <p:cNvGrpSpPr>
                  <a:grpSpLocks/>
                </p:cNvGrpSpPr>
                <p:nvPr/>
              </p:nvGrpSpPr>
              <p:grpSpPr bwMode="auto">
                <a:xfrm>
                  <a:off x="4735" y="1627"/>
                  <a:ext cx="582" cy="151"/>
                  <a:chOff x="614" y="2568"/>
                  <a:chExt cx="725" cy="139"/>
                </a:xfrm>
              </p:grpSpPr>
              <p:sp>
                <p:nvSpPr>
                  <p:cNvPr id="982" name="AutoShape 966">
                    <a:extLst>
                      <a:ext uri="{FF2B5EF4-FFF2-40B4-BE49-F238E27FC236}">
                        <a16:creationId xmlns:a16="http://schemas.microsoft.com/office/drawing/2014/main" id="{3F169D1C-E65B-4B91-8F16-0F20DB9DD3C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3" name="AutoShape 967">
                    <a:extLst>
                      <a:ext uri="{FF2B5EF4-FFF2-40B4-BE49-F238E27FC236}">
                        <a16:creationId xmlns:a16="http://schemas.microsoft.com/office/drawing/2014/main" id="{868F8DFE-3F45-4AA8-8E93-3B4FB8894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7" name="Freeform 968">
                  <a:extLst>
                    <a:ext uri="{FF2B5EF4-FFF2-40B4-BE49-F238E27FC236}">
                      <a16:creationId xmlns:a16="http://schemas.microsoft.com/office/drawing/2014/main" id="{BB477792-336A-465B-B339-6DB1CC8CDCD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68" name="Group 969">
                  <a:extLst>
                    <a:ext uri="{FF2B5EF4-FFF2-40B4-BE49-F238E27FC236}">
                      <a16:creationId xmlns:a16="http://schemas.microsoft.com/office/drawing/2014/main" id="{7170E8A6-A112-4BCB-939D-5DDF28BA9CA5}"/>
                    </a:ext>
                  </a:extLst>
                </p:cNvPr>
                <p:cNvGrpSpPr>
                  <a:grpSpLocks/>
                </p:cNvGrpSpPr>
                <p:nvPr/>
              </p:nvGrpSpPr>
              <p:grpSpPr bwMode="auto">
                <a:xfrm>
                  <a:off x="4739" y="1327"/>
                  <a:ext cx="582" cy="139"/>
                  <a:chOff x="614" y="2568"/>
                  <a:chExt cx="725" cy="139"/>
                </a:xfrm>
              </p:grpSpPr>
              <p:sp>
                <p:nvSpPr>
                  <p:cNvPr id="980" name="AutoShape 970">
                    <a:extLst>
                      <a:ext uri="{FF2B5EF4-FFF2-40B4-BE49-F238E27FC236}">
                        <a16:creationId xmlns:a16="http://schemas.microsoft.com/office/drawing/2014/main" id="{B3A4F244-72C0-4288-9786-573DE91A2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1" name="AutoShape 971">
                    <a:extLst>
                      <a:ext uri="{FF2B5EF4-FFF2-40B4-BE49-F238E27FC236}">
                        <a16:creationId xmlns:a16="http://schemas.microsoft.com/office/drawing/2014/main" id="{4F88934E-9D43-4E2E-B51A-8129056DB4F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69" name="Rectangle 972">
                  <a:extLst>
                    <a:ext uri="{FF2B5EF4-FFF2-40B4-BE49-F238E27FC236}">
                      <a16:creationId xmlns:a16="http://schemas.microsoft.com/office/drawing/2014/main" id="{A4B2322F-F743-4210-8F8E-3891B3D7066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0" name="Freeform 973">
                  <a:extLst>
                    <a:ext uri="{FF2B5EF4-FFF2-40B4-BE49-F238E27FC236}">
                      <a16:creationId xmlns:a16="http://schemas.microsoft.com/office/drawing/2014/main" id="{8627B8A3-E7BE-48B6-991C-3C41CA98DF5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1" name="Freeform 974">
                  <a:extLst>
                    <a:ext uri="{FF2B5EF4-FFF2-40B4-BE49-F238E27FC236}">
                      <a16:creationId xmlns:a16="http://schemas.microsoft.com/office/drawing/2014/main" id="{E00FC0A6-59E1-4C80-8304-21B685706B8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2" name="Oval 975">
                  <a:extLst>
                    <a:ext uri="{FF2B5EF4-FFF2-40B4-BE49-F238E27FC236}">
                      <a16:creationId xmlns:a16="http://schemas.microsoft.com/office/drawing/2014/main" id="{9458F575-291A-477B-A8A9-776E9D02CFE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3" name="Freeform 976">
                  <a:extLst>
                    <a:ext uri="{FF2B5EF4-FFF2-40B4-BE49-F238E27FC236}">
                      <a16:creationId xmlns:a16="http://schemas.microsoft.com/office/drawing/2014/main" id="{9AACFE3E-DAAA-48A2-972A-764E004ECA8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4" name="AutoShape 977">
                  <a:extLst>
                    <a:ext uri="{FF2B5EF4-FFF2-40B4-BE49-F238E27FC236}">
                      <a16:creationId xmlns:a16="http://schemas.microsoft.com/office/drawing/2014/main" id="{0409F364-493A-4283-8223-83C96A58FB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5" name="AutoShape 978">
                  <a:extLst>
                    <a:ext uri="{FF2B5EF4-FFF2-40B4-BE49-F238E27FC236}">
                      <a16:creationId xmlns:a16="http://schemas.microsoft.com/office/drawing/2014/main" id="{2FBB9C95-3E80-495B-9538-E7F191E9AC0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6" name="Oval 979">
                  <a:extLst>
                    <a:ext uri="{FF2B5EF4-FFF2-40B4-BE49-F238E27FC236}">
                      <a16:creationId xmlns:a16="http://schemas.microsoft.com/office/drawing/2014/main" id="{E5AD555F-A042-4A2D-81B0-71354975F4F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7" name="Oval 980">
                  <a:extLst>
                    <a:ext uri="{FF2B5EF4-FFF2-40B4-BE49-F238E27FC236}">
                      <a16:creationId xmlns:a16="http://schemas.microsoft.com/office/drawing/2014/main" id="{F81F611F-68C2-49E3-99CE-8CFB6321C0A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8" name="Oval 981">
                  <a:extLst>
                    <a:ext uri="{FF2B5EF4-FFF2-40B4-BE49-F238E27FC236}">
                      <a16:creationId xmlns:a16="http://schemas.microsoft.com/office/drawing/2014/main" id="{219F3288-E896-4A0C-BFBC-E2368B1F393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79" name="Rectangle 982">
                  <a:extLst>
                    <a:ext uri="{FF2B5EF4-FFF2-40B4-BE49-F238E27FC236}">
                      <a16:creationId xmlns:a16="http://schemas.microsoft.com/office/drawing/2014/main" id="{E8C2B6D1-4721-4941-B07F-9A7BB1CB5C6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906" name="Group 950">
                <a:extLst>
                  <a:ext uri="{FF2B5EF4-FFF2-40B4-BE49-F238E27FC236}">
                    <a16:creationId xmlns:a16="http://schemas.microsoft.com/office/drawing/2014/main" id="{058A004D-4766-43AC-AC46-97CF80476BAA}"/>
                  </a:ext>
                </a:extLst>
              </p:cNvPr>
              <p:cNvGrpSpPr>
                <a:grpSpLocks/>
              </p:cNvGrpSpPr>
              <p:nvPr/>
            </p:nvGrpSpPr>
            <p:grpSpPr bwMode="auto">
              <a:xfrm>
                <a:off x="10886470" y="2495212"/>
                <a:ext cx="177192" cy="330833"/>
                <a:chOff x="4140" y="429"/>
                <a:chExt cx="1425" cy="2396"/>
              </a:xfrm>
            </p:grpSpPr>
            <p:sp>
              <p:nvSpPr>
                <p:cNvPr id="924" name="Freeform 951">
                  <a:extLst>
                    <a:ext uri="{FF2B5EF4-FFF2-40B4-BE49-F238E27FC236}">
                      <a16:creationId xmlns:a16="http://schemas.microsoft.com/office/drawing/2014/main" id="{698415F6-1EEC-429A-838A-1E37EB742DD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 name="Rectangle 952">
                  <a:extLst>
                    <a:ext uri="{FF2B5EF4-FFF2-40B4-BE49-F238E27FC236}">
                      <a16:creationId xmlns:a16="http://schemas.microsoft.com/office/drawing/2014/main" id="{028E897D-A95C-4237-8683-AC691E0829F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26" name="Freeform 953">
                  <a:extLst>
                    <a:ext uri="{FF2B5EF4-FFF2-40B4-BE49-F238E27FC236}">
                      <a16:creationId xmlns:a16="http://schemas.microsoft.com/office/drawing/2014/main" id="{633508F3-9B56-4652-8CD2-73AEF57454E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7" name="Freeform 954">
                  <a:extLst>
                    <a:ext uri="{FF2B5EF4-FFF2-40B4-BE49-F238E27FC236}">
                      <a16:creationId xmlns:a16="http://schemas.microsoft.com/office/drawing/2014/main" id="{70A4D665-DF51-44EF-9686-BC626AC28D56}"/>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8" name="Rectangle 955">
                  <a:extLst>
                    <a:ext uri="{FF2B5EF4-FFF2-40B4-BE49-F238E27FC236}">
                      <a16:creationId xmlns:a16="http://schemas.microsoft.com/office/drawing/2014/main" id="{0680EFED-1AB2-4238-91A3-B53D046EAAD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29" name="Group 956">
                  <a:extLst>
                    <a:ext uri="{FF2B5EF4-FFF2-40B4-BE49-F238E27FC236}">
                      <a16:creationId xmlns:a16="http://schemas.microsoft.com/office/drawing/2014/main" id="{D5743BFC-A1ED-41D9-ADA2-A70221D7A06F}"/>
                    </a:ext>
                  </a:extLst>
                </p:cNvPr>
                <p:cNvGrpSpPr>
                  <a:grpSpLocks/>
                </p:cNvGrpSpPr>
                <p:nvPr/>
              </p:nvGrpSpPr>
              <p:grpSpPr bwMode="auto">
                <a:xfrm>
                  <a:off x="4749" y="668"/>
                  <a:ext cx="581" cy="145"/>
                  <a:chOff x="614" y="2568"/>
                  <a:chExt cx="725" cy="139"/>
                </a:xfrm>
              </p:grpSpPr>
              <p:sp>
                <p:nvSpPr>
                  <p:cNvPr id="954" name="AutoShape 957">
                    <a:extLst>
                      <a:ext uri="{FF2B5EF4-FFF2-40B4-BE49-F238E27FC236}">
                        <a16:creationId xmlns:a16="http://schemas.microsoft.com/office/drawing/2014/main" id="{2B9085C2-C6A7-4F06-B206-1BA4BCB87FBC}"/>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5" name="AutoShape 958">
                    <a:extLst>
                      <a:ext uri="{FF2B5EF4-FFF2-40B4-BE49-F238E27FC236}">
                        <a16:creationId xmlns:a16="http://schemas.microsoft.com/office/drawing/2014/main" id="{97AB93AA-FFD8-4AB1-842B-2159EEAC82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0" name="Rectangle 959">
                  <a:extLst>
                    <a:ext uri="{FF2B5EF4-FFF2-40B4-BE49-F238E27FC236}">
                      <a16:creationId xmlns:a16="http://schemas.microsoft.com/office/drawing/2014/main" id="{1FCE5791-14AF-4A00-9132-0449D5476F5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1" name="Group 960">
                  <a:extLst>
                    <a:ext uri="{FF2B5EF4-FFF2-40B4-BE49-F238E27FC236}">
                      <a16:creationId xmlns:a16="http://schemas.microsoft.com/office/drawing/2014/main" id="{E2D98137-2BCD-4352-95D6-FDDE10698B0A}"/>
                    </a:ext>
                  </a:extLst>
                </p:cNvPr>
                <p:cNvGrpSpPr>
                  <a:grpSpLocks/>
                </p:cNvGrpSpPr>
                <p:nvPr/>
              </p:nvGrpSpPr>
              <p:grpSpPr bwMode="auto">
                <a:xfrm>
                  <a:off x="4747" y="994"/>
                  <a:ext cx="581" cy="134"/>
                  <a:chOff x="614" y="2568"/>
                  <a:chExt cx="725" cy="139"/>
                </a:xfrm>
              </p:grpSpPr>
              <p:sp>
                <p:nvSpPr>
                  <p:cNvPr id="952" name="AutoShape 961">
                    <a:extLst>
                      <a:ext uri="{FF2B5EF4-FFF2-40B4-BE49-F238E27FC236}">
                        <a16:creationId xmlns:a16="http://schemas.microsoft.com/office/drawing/2014/main" id="{8D2F4ED4-A960-486C-AE79-02CEEBC9974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3" name="AutoShape 962">
                    <a:extLst>
                      <a:ext uri="{FF2B5EF4-FFF2-40B4-BE49-F238E27FC236}">
                        <a16:creationId xmlns:a16="http://schemas.microsoft.com/office/drawing/2014/main" id="{84AC536E-35F9-48E6-B432-43050E29776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2" name="Rectangle 963">
                  <a:extLst>
                    <a:ext uri="{FF2B5EF4-FFF2-40B4-BE49-F238E27FC236}">
                      <a16:creationId xmlns:a16="http://schemas.microsoft.com/office/drawing/2014/main" id="{DBBAC314-63FD-40F2-82CE-58E51A63E88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3" name="Rectangle 964">
                  <a:extLst>
                    <a:ext uri="{FF2B5EF4-FFF2-40B4-BE49-F238E27FC236}">
                      <a16:creationId xmlns:a16="http://schemas.microsoft.com/office/drawing/2014/main" id="{1A762215-0AB6-400A-AC22-FCF0F2C812A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934" name="Group 965">
                  <a:extLst>
                    <a:ext uri="{FF2B5EF4-FFF2-40B4-BE49-F238E27FC236}">
                      <a16:creationId xmlns:a16="http://schemas.microsoft.com/office/drawing/2014/main" id="{3A30376A-731E-4102-B373-6139D3F7446F}"/>
                    </a:ext>
                  </a:extLst>
                </p:cNvPr>
                <p:cNvGrpSpPr>
                  <a:grpSpLocks/>
                </p:cNvGrpSpPr>
                <p:nvPr/>
              </p:nvGrpSpPr>
              <p:grpSpPr bwMode="auto">
                <a:xfrm>
                  <a:off x="4735" y="1627"/>
                  <a:ext cx="582" cy="151"/>
                  <a:chOff x="614" y="2568"/>
                  <a:chExt cx="725" cy="139"/>
                </a:xfrm>
              </p:grpSpPr>
              <p:sp>
                <p:nvSpPr>
                  <p:cNvPr id="950" name="AutoShape 966">
                    <a:extLst>
                      <a:ext uri="{FF2B5EF4-FFF2-40B4-BE49-F238E27FC236}">
                        <a16:creationId xmlns:a16="http://schemas.microsoft.com/office/drawing/2014/main" id="{BC413940-6CB9-4E06-AEB0-178AB72A079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1" name="AutoShape 967">
                    <a:extLst>
                      <a:ext uri="{FF2B5EF4-FFF2-40B4-BE49-F238E27FC236}">
                        <a16:creationId xmlns:a16="http://schemas.microsoft.com/office/drawing/2014/main" id="{018327BC-76F3-408D-8A3F-D50097D3042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5" name="Freeform 968">
                  <a:extLst>
                    <a:ext uri="{FF2B5EF4-FFF2-40B4-BE49-F238E27FC236}">
                      <a16:creationId xmlns:a16="http://schemas.microsoft.com/office/drawing/2014/main" id="{11346435-DA7E-4774-AEBD-93584EBD650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936" name="Group 969">
                  <a:extLst>
                    <a:ext uri="{FF2B5EF4-FFF2-40B4-BE49-F238E27FC236}">
                      <a16:creationId xmlns:a16="http://schemas.microsoft.com/office/drawing/2014/main" id="{71051C89-053A-481F-B578-13D060D4475C}"/>
                    </a:ext>
                  </a:extLst>
                </p:cNvPr>
                <p:cNvGrpSpPr>
                  <a:grpSpLocks/>
                </p:cNvGrpSpPr>
                <p:nvPr/>
              </p:nvGrpSpPr>
              <p:grpSpPr bwMode="auto">
                <a:xfrm>
                  <a:off x="4739" y="1327"/>
                  <a:ext cx="582" cy="139"/>
                  <a:chOff x="614" y="2568"/>
                  <a:chExt cx="725" cy="139"/>
                </a:xfrm>
              </p:grpSpPr>
              <p:sp>
                <p:nvSpPr>
                  <p:cNvPr id="948" name="AutoShape 970">
                    <a:extLst>
                      <a:ext uri="{FF2B5EF4-FFF2-40B4-BE49-F238E27FC236}">
                        <a16:creationId xmlns:a16="http://schemas.microsoft.com/office/drawing/2014/main" id="{81B59CEB-CB70-40AC-BCC4-C32F8FDCC8AB}"/>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9" name="AutoShape 971">
                    <a:extLst>
                      <a:ext uri="{FF2B5EF4-FFF2-40B4-BE49-F238E27FC236}">
                        <a16:creationId xmlns:a16="http://schemas.microsoft.com/office/drawing/2014/main" id="{CABD5AE5-D1EE-40DD-8CF0-0647AA0C6F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937" name="Rectangle 972">
                  <a:extLst>
                    <a:ext uri="{FF2B5EF4-FFF2-40B4-BE49-F238E27FC236}">
                      <a16:creationId xmlns:a16="http://schemas.microsoft.com/office/drawing/2014/main" id="{34FC2358-E06A-406C-B8FC-10F412D7610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38" name="Freeform 973">
                  <a:extLst>
                    <a:ext uri="{FF2B5EF4-FFF2-40B4-BE49-F238E27FC236}">
                      <a16:creationId xmlns:a16="http://schemas.microsoft.com/office/drawing/2014/main" id="{4DD74D1D-F968-4029-A6C9-C745C66A6CA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9" name="Freeform 974">
                  <a:extLst>
                    <a:ext uri="{FF2B5EF4-FFF2-40B4-BE49-F238E27FC236}">
                      <a16:creationId xmlns:a16="http://schemas.microsoft.com/office/drawing/2014/main" id="{66418AFE-96B0-4806-8AFC-BED7BA54376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0" name="Oval 975">
                  <a:extLst>
                    <a:ext uri="{FF2B5EF4-FFF2-40B4-BE49-F238E27FC236}">
                      <a16:creationId xmlns:a16="http://schemas.microsoft.com/office/drawing/2014/main" id="{4CF45105-2C10-4766-B636-A4681359914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1" name="Freeform 976">
                  <a:extLst>
                    <a:ext uri="{FF2B5EF4-FFF2-40B4-BE49-F238E27FC236}">
                      <a16:creationId xmlns:a16="http://schemas.microsoft.com/office/drawing/2014/main" id="{53812498-6C62-431B-9E63-DB1FD833050B}"/>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2" name="AutoShape 977">
                  <a:extLst>
                    <a:ext uri="{FF2B5EF4-FFF2-40B4-BE49-F238E27FC236}">
                      <a16:creationId xmlns:a16="http://schemas.microsoft.com/office/drawing/2014/main" id="{2ACD4C80-A98E-4B5C-B1A9-4BC35133D7D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3" name="AutoShape 978">
                  <a:extLst>
                    <a:ext uri="{FF2B5EF4-FFF2-40B4-BE49-F238E27FC236}">
                      <a16:creationId xmlns:a16="http://schemas.microsoft.com/office/drawing/2014/main" id="{E1C6CDEE-8E80-4B8B-A47A-1683748ADD1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4" name="Oval 979">
                  <a:extLst>
                    <a:ext uri="{FF2B5EF4-FFF2-40B4-BE49-F238E27FC236}">
                      <a16:creationId xmlns:a16="http://schemas.microsoft.com/office/drawing/2014/main" id="{D706A490-08E4-4924-A316-45EB51A3629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5" name="Oval 980">
                  <a:extLst>
                    <a:ext uri="{FF2B5EF4-FFF2-40B4-BE49-F238E27FC236}">
                      <a16:creationId xmlns:a16="http://schemas.microsoft.com/office/drawing/2014/main" id="{41520653-1D96-4A41-B6F7-569E42A843E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6" name="Oval 981">
                  <a:extLst>
                    <a:ext uri="{FF2B5EF4-FFF2-40B4-BE49-F238E27FC236}">
                      <a16:creationId xmlns:a16="http://schemas.microsoft.com/office/drawing/2014/main" id="{5CAB80D6-8B6B-4649-9116-49437E37797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47" name="Rectangle 982">
                  <a:extLst>
                    <a:ext uri="{FF2B5EF4-FFF2-40B4-BE49-F238E27FC236}">
                      <a16:creationId xmlns:a16="http://schemas.microsoft.com/office/drawing/2014/main" id="{69867C98-7D31-4E84-8D97-D0F04F56CB7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pic>
            <p:nvPicPr>
              <p:cNvPr id="907" name="Picture 683" descr="A close up of a logo&#10;&#10;Description automatically generated">
                <a:extLst>
                  <a:ext uri="{FF2B5EF4-FFF2-40B4-BE49-F238E27FC236}">
                    <a16:creationId xmlns:a16="http://schemas.microsoft.com/office/drawing/2014/main" id="{8CB0ED98-4A80-4F61-8213-CDDC7B9827C4}"/>
                  </a:ext>
                </a:extLst>
              </p:cNvPr>
              <p:cNvPicPr>
                <a:picLocks noChangeAspect="1"/>
              </p:cNvPicPr>
              <p:nvPr/>
            </p:nvPicPr>
            <p:blipFill>
              <a:blip r:embed="rId10"/>
              <a:stretch>
                <a:fillRect/>
              </a:stretch>
            </p:blipFill>
            <p:spPr>
              <a:xfrm>
                <a:off x="8347293" y="3513793"/>
                <a:ext cx="429108" cy="419677"/>
              </a:xfrm>
              <a:prstGeom prst="rect">
                <a:avLst/>
              </a:prstGeom>
            </p:spPr>
          </p:pic>
          <p:pic>
            <p:nvPicPr>
              <p:cNvPr id="908" name="Picture 684" descr="A close up of a logo&#10;&#10;Description automatically generated">
                <a:extLst>
                  <a:ext uri="{FF2B5EF4-FFF2-40B4-BE49-F238E27FC236}">
                    <a16:creationId xmlns:a16="http://schemas.microsoft.com/office/drawing/2014/main" id="{EE697244-59AD-4C0B-8F62-E61316B56645}"/>
                  </a:ext>
                </a:extLst>
              </p:cNvPr>
              <p:cNvPicPr>
                <a:picLocks noChangeAspect="1"/>
              </p:cNvPicPr>
              <p:nvPr/>
            </p:nvPicPr>
            <p:blipFill>
              <a:blip r:embed="rId10"/>
              <a:stretch>
                <a:fillRect/>
              </a:stretch>
            </p:blipFill>
            <p:spPr>
              <a:xfrm>
                <a:off x="8852720" y="4082881"/>
                <a:ext cx="429108" cy="419677"/>
              </a:xfrm>
              <a:prstGeom prst="rect">
                <a:avLst/>
              </a:prstGeom>
            </p:spPr>
          </p:pic>
          <p:pic>
            <p:nvPicPr>
              <p:cNvPr id="909" name="Picture 685" descr="A close up of a logo&#10;&#10;Description automatically generated">
                <a:extLst>
                  <a:ext uri="{FF2B5EF4-FFF2-40B4-BE49-F238E27FC236}">
                    <a16:creationId xmlns:a16="http://schemas.microsoft.com/office/drawing/2014/main" id="{77476309-BF8C-446D-BE28-D8399AADFB28}"/>
                  </a:ext>
                </a:extLst>
              </p:cNvPr>
              <p:cNvPicPr>
                <a:picLocks noChangeAspect="1"/>
              </p:cNvPicPr>
              <p:nvPr/>
            </p:nvPicPr>
            <p:blipFill>
              <a:blip r:embed="rId10"/>
              <a:stretch>
                <a:fillRect/>
              </a:stretch>
            </p:blipFill>
            <p:spPr>
              <a:xfrm>
                <a:off x="8754336" y="2618684"/>
                <a:ext cx="429108" cy="419677"/>
              </a:xfrm>
              <a:prstGeom prst="rect">
                <a:avLst/>
              </a:prstGeom>
            </p:spPr>
          </p:pic>
          <p:pic>
            <p:nvPicPr>
              <p:cNvPr id="910" name="Picture 686" descr="A close up of a logo&#10;&#10;Description automatically generated">
                <a:extLst>
                  <a:ext uri="{FF2B5EF4-FFF2-40B4-BE49-F238E27FC236}">
                    <a16:creationId xmlns:a16="http://schemas.microsoft.com/office/drawing/2014/main" id="{CED3CA9D-3FE6-478D-B86B-2C32C5C5882E}"/>
                  </a:ext>
                </a:extLst>
              </p:cNvPr>
              <p:cNvPicPr>
                <a:picLocks noChangeAspect="1"/>
              </p:cNvPicPr>
              <p:nvPr/>
            </p:nvPicPr>
            <p:blipFill>
              <a:blip r:embed="rId10"/>
              <a:stretch>
                <a:fillRect/>
              </a:stretch>
            </p:blipFill>
            <p:spPr>
              <a:xfrm>
                <a:off x="9306063" y="2105539"/>
                <a:ext cx="429108" cy="419677"/>
              </a:xfrm>
              <a:prstGeom prst="rect">
                <a:avLst/>
              </a:prstGeom>
            </p:spPr>
          </p:pic>
          <p:pic>
            <p:nvPicPr>
              <p:cNvPr id="911" name="Picture 687" descr="A close up of a logo&#10;&#10;Description automatically generated">
                <a:extLst>
                  <a:ext uri="{FF2B5EF4-FFF2-40B4-BE49-F238E27FC236}">
                    <a16:creationId xmlns:a16="http://schemas.microsoft.com/office/drawing/2014/main" id="{6D036456-AF62-42CE-968E-234C7BEA491E}"/>
                  </a:ext>
                </a:extLst>
              </p:cNvPr>
              <p:cNvPicPr>
                <a:picLocks noChangeAspect="1"/>
              </p:cNvPicPr>
              <p:nvPr/>
            </p:nvPicPr>
            <p:blipFill>
              <a:blip r:embed="rId10"/>
              <a:stretch>
                <a:fillRect/>
              </a:stretch>
            </p:blipFill>
            <p:spPr>
              <a:xfrm>
                <a:off x="10615931" y="2200065"/>
                <a:ext cx="429108" cy="419677"/>
              </a:xfrm>
              <a:prstGeom prst="rect">
                <a:avLst/>
              </a:prstGeom>
            </p:spPr>
          </p:pic>
          <p:pic>
            <p:nvPicPr>
              <p:cNvPr id="912" name="Picture 689" descr="A close up of a logo&#10;&#10;Description automatically generated">
                <a:extLst>
                  <a:ext uri="{FF2B5EF4-FFF2-40B4-BE49-F238E27FC236}">
                    <a16:creationId xmlns:a16="http://schemas.microsoft.com/office/drawing/2014/main" id="{2C7ECB6F-BBF5-44E8-A400-400D80138D41}"/>
                  </a:ext>
                </a:extLst>
              </p:cNvPr>
              <p:cNvPicPr>
                <a:picLocks noChangeAspect="1"/>
              </p:cNvPicPr>
              <p:nvPr/>
            </p:nvPicPr>
            <p:blipFill>
              <a:blip r:embed="rId10"/>
              <a:stretch>
                <a:fillRect/>
              </a:stretch>
            </p:blipFill>
            <p:spPr>
              <a:xfrm>
                <a:off x="10793411" y="4154256"/>
                <a:ext cx="429108" cy="419677"/>
              </a:xfrm>
              <a:prstGeom prst="rect">
                <a:avLst/>
              </a:prstGeom>
            </p:spPr>
          </p:pic>
          <p:sp>
            <p:nvSpPr>
              <p:cNvPr id="913" name="TextBox 690">
                <a:extLst>
                  <a:ext uri="{FF2B5EF4-FFF2-40B4-BE49-F238E27FC236}">
                    <a16:creationId xmlns:a16="http://schemas.microsoft.com/office/drawing/2014/main" id="{3A42D163-99EF-474B-BA24-73D0EFFB4589}"/>
                  </a:ext>
                </a:extLst>
              </p:cNvPr>
              <p:cNvSpPr txBox="1"/>
              <p:nvPr/>
            </p:nvSpPr>
            <p:spPr>
              <a:xfrm>
                <a:off x="8151680" y="5287403"/>
                <a:ext cx="4341023" cy="11726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10F90"/>
                    </a:solidFill>
                    <a:effectLst/>
                    <a:uLnTx/>
                    <a:uFillTx/>
                    <a:ea typeface="+mn-ea"/>
                    <a:cs typeface="+mn-cs"/>
                  </a:rPr>
                  <a:t>Internet (post-2005)</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programmable network devices</a:t>
                </a:r>
              </a:p>
              <a:p>
                <a:pPr marL="285750" marR="0" lvl="0" indent="-285750" fontAlgn="auto">
                  <a:lnSpc>
                    <a:spcPct val="90000"/>
                  </a:lnSpc>
                  <a:spcBef>
                    <a:spcPts val="0"/>
                  </a:spcBef>
                  <a:spcAft>
                    <a:spcPts val="0"/>
                  </a:spcAft>
                  <a:buClr>
                    <a:srgbClr val="0013A3"/>
                  </a:buClr>
                  <a:buSzTx/>
                  <a:buFont typeface="Arial" panose="020B0604020202020204" pitchFamily="34" charset="0"/>
                  <a:buChar char="−"/>
                  <a:tabLst/>
                  <a:defRPr/>
                </a:pPr>
                <a:r>
                  <a:rPr lang="en-US" dirty="0">
                    <a:solidFill>
                      <a:srgbClr val="0000FF"/>
                    </a:solidFill>
                  </a:rPr>
                  <a:t>intelligence, computing, massive application-level infrastructure at edge</a:t>
                </a:r>
              </a:p>
            </p:txBody>
          </p:sp>
          <p:grpSp>
            <p:nvGrpSpPr>
              <p:cNvPr id="914" name="Group 1029">
                <a:extLst>
                  <a:ext uri="{FF2B5EF4-FFF2-40B4-BE49-F238E27FC236}">
                    <a16:creationId xmlns:a16="http://schemas.microsoft.com/office/drawing/2014/main" id="{6BE43F4F-A153-4F09-BADF-4A519599382E}"/>
                  </a:ext>
                </a:extLst>
              </p:cNvPr>
              <p:cNvGrpSpPr/>
              <p:nvPr/>
            </p:nvGrpSpPr>
            <p:grpSpPr>
              <a:xfrm>
                <a:off x="8678469" y="3231324"/>
                <a:ext cx="415925" cy="454737"/>
                <a:chOff x="8221279" y="806779"/>
                <a:chExt cx="415925" cy="454737"/>
              </a:xfrm>
            </p:grpSpPr>
            <p:grpSp>
              <p:nvGrpSpPr>
                <p:cNvPr id="920" name="Group 652">
                  <a:extLst>
                    <a:ext uri="{FF2B5EF4-FFF2-40B4-BE49-F238E27FC236}">
                      <a16:creationId xmlns:a16="http://schemas.microsoft.com/office/drawing/2014/main" id="{6B3266A4-BE1F-46C9-AD02-160400B6F40A}"/>
                    </a:ext>
                  </a:extLst>
                </p:cNvPr>
                <p:cNvGrpSpPr>
                  <a:grpSpLocks/>
                </p:cNvGrpSpPr>
                <p:nvPr/>
              </p:nvGrpSpPr>
              <p:grpSpPr bwMode="auto">
                <a:xfrm>
                  <a:off x="8221279" y="806779"/>
                  <a:ext cx="415925" cy="385763"/>
                  <a:chOff x="2751" y="1851"/>
                  <a:chExt cx="462" cy="478"/>
                </a:xfrm>
              </p:grpSpPr>
              <p:pic>
                <p:nvPicPr>
                  <p:cNvPr id="922" name="Picture 653" descr="iphone_stylized_small">
                    <a:extLst>
                      <a:ext uri="{FF2B5EF4-FFF2-40B4-BE49-F238E27FC236}">
                        <a16:creationId xmlns:a16="http://schemas.microsoft.com/office/drawing/2014/main" id="{AA1537E1-1C99-4EE9-B1C4-14C95A09E3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 name="Picture 654" descr="antenna_radiation_stylized">
                    <a:extLst>
                      <a:ext uri="{FF2B5EF4-FFF2-40B4-BE49-F238E27FC236}">
                        <a16:creationId xmlns:a16="http://schemas.microsoft.com/office/drawing/2014/main" id="{C3A4EA91-EA99-49B9-A747-D7F4C62359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 name="Picture 728" descr="A close up of a logo&#10;&#10;Description automatically generated">
                  <a:extLst>
                    <a:ext uri="{FF2B5EF4-FFF2-40B4-BE49-F238E27FC236}">
                      <a16:creationId xmlns:a16="http://schemas.microsoft.com/office/drawing/2014/main" id="{9A482FAB-33EB-4096-88C6-C8DFECD5B68E}"/>
                    </a:ext>
                  </a:extLst>
                </p:cNvPr>
                <p:cNvPicPr>
                  <a:picLocks noChangeAspect="1"/>
                </p:cNvPicPr>
                <p:nvPr/>
              </p:nvPicPr>
              <p:blipFill>
                <a:blip r:embed="rId10"/>
                <a:stretch>
                  <a:fillRect/>
                </a:stretch>
              </p:blipFill>
              <p:spPr>
                <a:xfrm>
                  <a:off x="8319654" y="999354"/>
                  <a:ext cx="268053" cy="262162"/>
                </a:xfrm>
                <a:prstGeom prst="rect">
                  <a:avLst/>
                </a:prstGeom>
              </p:spPr>
            </p:pic>
          </p:grpSp>
          <p:grpSp>
            <p:nvGrpSpPr>
              <p:cNvPr id="915" name="Group 730">
                <a:extLst>
                  <a:ext uri="{FF2B5EF4-FFF2-40B4-BE49-F238E27FC236}">
                    <a16:creationId xmlns:a16="http://schemas.microsoft.com/office/drawing/2014/main" id="{650706FC-AB45-44F3-8C12-DECFD0A99776}"/>
                  </a:ext>
                </a:extLst>
              </p:cNvPr>
              <p:cNvGrpSpPr/>
              <p:nvPr/>
            </p:nvGrpSpPr>
            <p:grpSpPr>
              <a:xfrm>
                <a:off x="9135670" y="2455469"/>
                <a:ext cx="415925" cy="454737"/>
                <a:chOff x="8221279" y="806779"/>
                <a:chExt cx="415925" cy="454737"/>
              </a:xfrm>
            </p:grpSpPr>
            <p:grpSp>
              <p:nvGrpSpPr>
                <p:cNvPr id="916" name="Group 652">
                  <a:extLst>
                    <a:ext uri="{FF2B5EF4-FFF2-40B4-BE49-F238E27FC236}">
                      <a16:creationId xmlns:a16="http://schemas.microsoft.com/office/drawing/2014/main" id="{AC67CDC9-4778-48FD-8A04-46B8AA98F813}"/>
                    </a:ext>
                  </a:extLst>
                </p:cNvPr>
                <p:cNvGrpSpPr>
                  <a:grpSpLocks/>
                </p:cNvGrpSpPr>
                <p:nvPr/>
              </p:nvGrpSpPr>
              <p:grpSpPr bwMode="auto">
                <a:xfrm>
                  <a:off x="8221279" y="806779"/>
                  <a:ext cx="415925" cy="385763"/>
                  <a:chOff x="2751" y="1851"/>
                  <a:chExt cx="462" cy="478"/>
                </a:xfrm>
              </p:grpSpPr>
              <p:pic>
                <p:nvPicPr>
                  <p:cNvPr id="918" name="Picture 653" descr="iphone_stylized_small">
                    <a:extLst>
                      <a:ext uri="{FF2B5EF4-FFF2-40B4-BE49-F238E27FC236}">
                        <a16:creationId xmlns:a16="http://schemas.microsoft.com/office/drawing/2014/main" id="{5D02C666-83FA-4514-AD02-F49C193A11D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9" name="Picture 654" descr="antenna_radiation_stylized">
                    <a:extLst>
                      <a:ext uri="{FF2B5EF4-FFF2-40B4-BE49-F238E27FC236}">
                        <a16:creationId xmlns:a16="http://schemas.microsoft.com/office/drawing/2014/main" id="{D4D24B84-6CAE-427E-961B-8215B9AD247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17" name="Picture 732" descr="A close up of a logo&#10;&#10;Description automatically generated">
                  <a:extLst>
                    <a:ext uri="{FF2B5EF4-FFF2-40B4-BE49-F238E27FC236}">
                      <a16:creationId xmlns:a16="http://schemas.microsoft.com/office/drawing/2014/main" id="{C7EB2BDD-6BFE-49A6-B55F-177F199174F9}"/>
                    </a:ext>
                  </a:extLst>
                </p:cNvPr>
                <p:cNvPicPr>
                  <a:picLocks noChangeAspect="1"/>
                </p:cNvPicPr>
                <p:nvPr/>
              </p:nvPicPr>
              <p:blipFill>
                <a:blip r:embed="rId10"/>
                <a:stretch>
                  <a:fillRect/>
                </a:stretch>
              </p:blipFill>
              <p:spPr>
                <a:xfrm>
                  <a:off x="8319654" y="999354"/>
                  <a:ext cx="268053" cy="262162"/>
                </a:xfrm>
                <a:prstGeom prst="rect">
                  <a:avLst/>
                </a:prstGeom>
              </p:spPr>
            </p:pic>
          </p:grpSp>
        </p:grpSp>
        <p:pic>
          <p:nvPicPr>
            <p:cNvPr id="898" name="Picture 21" descr="A picture containing artifact, building, brick, cake&#10;&#10;Description automatically generated">
              <a:extLst>
                <a:ext uri="{FF2B5EF4-FFF2-40B4-BE49-F238E27FC236}">
                  <a16:creationId xmlns:a16="http://schemas.microsoft.com/office/drawing/2014/main" id="{E228695C-F73C-47C8-8029-CD355D68FAEF}"/>
                </a:ext>
              </a:extLst>
            </p:cNvPr>
            <p:cNvPicPr>
              <a:picLocks noChangeAspect="1"/>
            </p:cNvPicPr>
            <p:nvPr/>
          </p:nvPicPr>
          <p:blipFill>
            <a:blip r:embed="rId4"/>
            <a:stretch>
              <a:fillRect/>
            </a:stretch>
          </p:blipFill>
          <p:spPr>
            <a:xfrm>
              <a:off x="9686925" y="3148013"/>
              <a:ext cx="895350" cy="895350"/>
            </a:xfrm>
            <a:prstGeom prst="rect">
              <a:avLst/>
            </a:prstGeom>
          </p:spPr>
        </p:pic>
      </p:grpSp>
      <p:pic>
        <p:nvPicPr>
          <p:cNvPr id="1086" name="Picture 447" descr="A close up of a logo&#10;&#10;Description automatically generated">
            <a:extLst>
              <a:ext uri="{FF2B5EF4-FFF2-40B4-BE49-F238E27FC236}">
                <a16:creationId xmlns:a16="http://schemas.microsoft.com/office/drawing/2014/main" id="{89582876-3A4A-471A-914F-4C47529CD773}"/>
              </a:ext>
            </a:extLst>
          </p:cNvPr>
          <p:cNvPicPr>
            <a:picLocks noChangeAspect="1"/>
          </p:cNvPicPr>
          <p:nvPr/>
        </p:nvPicPr>
        <p:blipFill>
          <a:blip r:embed="rId10"/>
          <a:stretch>
            <a:fillRect/>
          </a:stretch>
        </p:blipFill>
        <p:spPr>
          <a:xfrm>
            <a:off x="9125079" y="2572464"/>
            <a:ext cx="797421" cy="779895"/>
          </a:xfrm>
          <a:prstGeom prst="rect">
            <a:avLst/>
          </a:prstGeom>
        </p:spPr>
      </p:pic>
      <p:grpSp>
        <p:nvGrpSpPr>
          <p:cNvPr id="1087" name="Group 25">
            <a:extLst>
              <a:ext uri="{FF2B5EF4-FFF2-40B4-BE49-F238E27FC236}">
                <a16:creationId xmlns:a16="http://schemas.microsoft.com/office/drawing/2014/main" id="{C91FDF21-0878-49F4-AD49-968E432F543D}"/>
              </a:ext>
            </a:extLst>
          </p:cNvPr>
          <p:cNvGrpSpPr/>
          <p:nvPr/>
        </p:nvGrpSpPr>
        <p:grpSpPr>
          <a:xfrm>
            <a:off x="9029832" y="1319926"/>
            <a:ext cx="2039235" cy="3523095"/>
            <a:chOff x="9458462" y="1519960"/>
            <a:chExt cx="2039235" cy="3523095"/>
          </a:xfrm>
        </p:grpSpPr>
        <p:grpSp>
          <p:nvGrpSpPr>
            <p:cNvPr id="1088" name="Group 1028">
              <a:extLst>
                <a:ext uri="{FF2B5EF4-FFF2-40B4-BE49-F238E27FC236}">
                  <a16:creationId xmlns:a16="http://schemas.microsoft.com/office/drawing/2014/main" id="{B2067510-4B8B-4C5A-B3FC-5F33B5311C8C}"/>
                </a:ext>
              </a:extLst>
            </p:cNvPr>
            <p:cNvGrpSpPr/>
            <p:nvPr/>
          </p:nvGrpSpPr>
          <p:grpSpPr>
            <a:xfrm>
              <a:off x="9458462" y="1519960"/>
              <a:ext cx="1110980" cy="932295"/>
              <a:chOff x="8253126" y="-932295"/>
              <a:chExt cx="1110980" cy="932295"/>
            </a:xfrm>
          </p:grpSpPr>
          <p:grpSp>
            <p:nvGrpSpPr>
              <p:cNvPr id="1121" name="Group 503">
                <a:extLst>
                  <a:ext uri="{FF2B5EF4-FFF2-40B4-BE49-F238E27FC236}">
                    <a16:creationId xmlns:a16="http://schemas.microsoft.com/office/drawing/2014/main" id="{3C5697D3-D49A-42DE-8118-BE6F78EA0DF7}"/>
                  </a:ext>
                </a:extLst>
              </p:cNvPr>
              <p:cNvGrpSpPr/>
              <p:nvPr/>
            </p:nvGrpSpPr>
            <p:grpSpPr>
              <a:xfrm>
                <a:off x="8646606" y="-648336"/>
                <a:ext cx="717500" cy="648336"/>
                <a:chOff x="9034533" y="580804"/>
                <a:chExt cx="717500" cy="648336"/>
              </a:xfrm>
            </p:grpSpPr>
            <p:grpSp>
              <p:nvGrpSpPr>
                <p:cNvPr id="1123" name="Group 504">
                  <a:extLst>
                    <a:ext uri="{FF2B5EF4-FFF2-40B4-BE49-F238E27FC236}">
                      <a16:creationId xmlns:a16="http://schemas.microsoft.com/office/drawing/2014/main" id="{0A24399D-3F73-4B95-8DB7-6024FD755405}"/>
                    </a:ext>
                  </a:extLst>
                </p:cNvPr>
                <p:cNvGrpSpPr/>
                <p:nvPr/>
              </p:nvGrpSpPr>
              <p:grpSpPr>
                <a:xfrm>
                  <a:off x="9034533" y="580804"/>
                  <a:ext cx="594613" cy="648336"/>
                  <a:chOff x="5203089" y="1751190"/>
                  <a:chExt cx="858331" cy="662414"/>
                </a:xfrm>
              </p:grpSpPr>
              <p:sp>
                <p:nvSpPr>
                  <p:cNvPr id="1128" name="Freeform 509">
                    <a:extLst>
                      <a:ext uri="{FF2B5EF4-FFF2-40B4-BE49-F238E27FC236}">
                        <a16:creationId xmlns:a16="http://schemas.microsoft.com/office/drawing/2014/main" id="{5A0A5F43-0ACB-47ED-8DF8-143C06C8D7F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9" name="Freeform 510">
                    <a:extLst>
                      <a:ext uri="{FF2B5EF4-FFF2-40B4-BE49-F238E27FC236}">
                        <a16:creationId xmlns:a16="http://schemas.microsoft.com/office/drawing/2014/main" id="{ED039D5A-5FB9-4E09-9F31-66FC6004566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30" name="Straight Connector 511">
                    <a:extLst>
                      <a:ext uri="{FF2B5EF4-FFF2-40B4-BE49-F238E27FC236}">
                        <a16:creationId xmlns:a16="http://schemas.microsoft.com/office/drawing/2014/main" id="{0A9953BC-C9CC-48BF-AF8A-8643E52C67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1" name="Straight Connector 512">
                    <a:extLst>
                      <a:ext uri="{FF2B5EF4-FFF2-40B4-BE49-F238E27FC236}">
                        <a16:creationId xmlns:a16="http://schemas.microsoft.com/office/drawing/2014/main" id="{D9A89B5F-C586-4E77-8389-8A423565162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2" name="Straight Connector 513">
                    <a:extLst>
                      <a:ext uri="{FF2B5EF4-FFF2-40B4-BE49-F238E27FC236}">
                        <a16:creationId xmlns:a16="http://schemas.microsoft.com/office/drawing/2014/main" id="{7C59641F-1A55-470A-9DF4-B21A29B75BDE}"/>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3" name="Straight Connector 514">
                    <a:extLst>
                      <a:ext uri="{FF2B5EF4-FFF2-40B4-BE49-F238E27FC236}">
                        <a16:creationId xmlns:a16="http://schemas.microsoft.com/office/drawing/2014/main" id="{650C9231-DEE2-45D5-A5EE-101FECA9D697}"/>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4" name="Straight Connector 515">
                    <a:extLst>
                      <a:ext uri="{FF2B5EF4-FFF2-40B4-BE49-F238E27FC236}">
                        <a16:creationId xmlns:a16="http://schemas.microsoft.com/office/drawing/2014/main" id="{9B938D08-8883-4F10-85D1-253CC0E9723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35" name="Straight Connector 516">
                    <a:extLst>
                      <a:ext uri="{FF2B5EF4-FFF2-40B4-BE49-F238E27FC236}">
                        <a16:creationId xmlns:a16="http://schemas.microsoft.com/office/drawing/2014/main" id="{25BADEB1-369B-409E-BB11-2D1E38A3BEB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24" name="Group 505">
                  <a:extLst>
                    <a:ext uri="{FF2B5EF4-FFF2-40B4-BE49-F238E27FC236}">
                      <a16:creationId xmlns:a16="http://schemas.microsoft.com/office/drawing/2014/main" id="{00866431-BF6E-4B21-8DBA-6DC8D21298CC}"/>
                    </a:ext>
                  </a:extLst>
                </p:cNvPr>
                <p:cNvGrpSpPr/>
                <p:nvPr/>
              </p:nvGrpSpPr>
              <p:grpSpPr>
                <a:xfrm>
                  <a:off x="9447245" y="815118"/>
                  <a:ext cx="304788" cy="405973"/>
                  <a:chOff x="5275406" y="2711455"/>
                  <a:chExt cx="452949" cy="405518"/>
                </a:xfrm>
              </p:grpSpPr>
              <p:pic>
                <p:nvPicPr>
                  <p:cNvPr id="1125" name="Picture 506" descr="server_rack.png">
                    <a:extLst>
                      <a:ext uri="{FF2B5EF4-FFF2-40B4-BE49-F238E27FC236}">
                        <a16:creationId xmlns:a16="http://schemas.microsoft.com/office/drawing/2014/main" id="{54F7CCBA-3D5D-4ECD-8CD9-3E04EE039C2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26" name="Picture 507" descr="server_rack.png">
                    <a:extLst>
                      <a:ext uri="{FF2B5EF4-FFF2-40B4-BE49-F238E27FC236}">
                        <a16:creationId xmlns:a16="http://schemas.microsoft.com/office/drawing/2014/main" id="{2A89A8E7-4F59-4005-8605-EDD99FF84D0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27" name="Picture 508" descr="server_rack.png">
                    <a:extLst>
                      <a:ext uri="{FF2B5EF4-FFF2-40B4-BE49-F238E27FC236}">
                        <a16:creationId xmlns:a16="http://schemas.microsoft.com/office/drawing/2014/main" id="{087AD6AE-A2F0-4CDA-A4D5-F4C5A394AE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22" name="Picture 691" descr="A close up of a logo&#10;&#10;Description automatically generated">
                <a:extLst>
                  <a:ext uri="{FF2B5EF4-FFF2-40B4-BE49-F238E27FC236}">
                    <a16:creationId xmlns:a16="http://schemas.microsoft.com/office/drawing/2014/main" id="{3E2FCB81-C88D-4AFA-BC25-BB3DA109003C}"/>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89" name="Group 693">
              <a:extLst>
                <a:ext uri="{FF2B5EF4-FFF2-40B4-BE49-F238E27FC236}">
                  <a16:creationId xmlns:a16="http://schemas.microsoft.com/office/drawing/2014/main" id="{C9B4988B-BAAC-4297-901F-BF8CC7DDB694}"/>
                </a:ext>
              </a:extLst>
            </p:cNvPr>
            <p:cNvGrpSpPr/>
            <p:nvPr/>
          </p:nvGrpSpPr>
          <p:grpSpPr>
            <a:xfrm>
              <a:off x="9541589" y="4110760"/>
              <a:ext cx="1110980" cy="932295"/>
              <a:chOff x="8253126" y="-932295"/>
              <a:chExt cx="1110980" cy="932295"/>
            </a:xfrm>
          </p:grpSpPr>
          <p:grpSp>
            <p:nvGrpSpPr>
              <p:cNvPr id="1106" name="Group 694">
                <a:extLst>
                  <a:ext uri="{FF2B5EF4-FFF2-40B4-BE49-F238E27FC236}">
                    <a16:creationId xmlns:a16="http://schemas.microsoft.com/office/drawing/2014/main" id="{19E53D08-BF35-4C27-8620-0D91C48C6A76}"/>
                  </a:ext>
                </a:extLst>
              </p:cNvPr>
              <p:cNvGrpSpPr/>
              <p:nvPr/>
            </p:nvGrpSpPr>
            <p:grpSpPr>
              <a:xfrm>
                <a:off x="8646606" y="-648336"/>
                <a:ext cx="717500" cy="648336"/>
                <a:chOff x="9034533" y="580804"/>
                <a:chExt cx="717500" cy="648336"/>
              </a:xfrm>
            </p:grpSpPr>
            <p:grpSp>
              <p:nvGrpSpPr>
                <p:cNvPr id="1108" name="Group 696">
                  <a:extLst>
                    <a:ext uri="{FF2B5EF4-FFF2-40B4-BE49-F238E27FC236}">
                      <a16:creationId xmlns:a16="http://schemas.microsoft.com/office/drawing/2014/main" id="{2D898033-14C7-42DD-9C29-5B0795CAC977}"/>
                    </a:ext>
                  </a:extLst>
                </p:cNvPr>
                <p:cNvGrpSpPr/>
                <p:nvPr/>
              </p:nvGrpSpPr>
              <p:grpSpPr>
                <a:xfrm>
                  <a:off x="9034533" y="580804"/>
                  <a:ext cx="594613" cy="648336"/>
                  <a:chOff x="5203089" y="1751190"/>
                  <a:chExt cx="858331" cy="662414"/>
                </a:xfrm>
              </p:grpSpPr>
              <p:sp>
                <p:nvSpPr>
                  <p:cNvPr id="1113" name="Freeform 701">
                    <a:extLst>
                      <a:ext uri="{FF2B5EF4-FFF2-40B4-BE49-F238E27FC236}">
                        <a16:creationId xmlns:a16="http://schemas.microsoft.com/office/drawing/2014/main" id="{88072130-DEAD-4F63-8C63-6C5C62661B00}"/>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4" name="Freeform 702">
                    <a:extLst>
                      <a:ext uri="{FF2B5EF4-FFF2-40B4-BE49-F238E27FC236}">
                        <a16:creationId xmlns:a16="http://schemas.microsoft.com/office/drawing/2014/main" id="{CC18A684-9D31-4970-A6DB-2A75A4AAF26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5" name="Straight Connector 703">
                    <a:extLst>
                      <a:ext uri="{FF2B5EF4-FFF2-40B4-BE49-F238E27FC236}">
                        <a16:creationId xmlns:a16="http://schemas.microsoft.com/office/drawing/2014/main" id="{ED771DB8-F072-4A7E-AE4D-5D918D9D328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6" name="Straight Connector 704">
                    <a:extLst>
                      <a:ext uri="{FF2B5EF4-FFF2-40B4-BE49-F238E27FC236}">
                        <a16:creationId xmlns:a16="http://schemas.microsoft.com/office/drawing/2014/main" id="{CE073DC0-8EB5-430F-AB7B-21961CB2922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7" name="Straight Connector 705">
                    <a:extLst>
                      <a:ext uri="{FF2B5EF4-FFF2-40B4-BE49-F238E27FC236}">
                        <a16:creationId xmlns:a16="http://schemas.microsoft.com/office/drawing/2014/main" id="{FAFE745F-F2BD-4946-A644-55640D1AA60A}"/>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8" name="Straight Connector 706">
                    <a:extLst>
                      <a:ext uri="{FF2B5EF4-FFF2-40B4-BE49-F238E27FC236}">
                        <a16:creationId xmlns:a16="http://schemas.microsoft.com/office/drawing/2014/main" id="{74959BD0-CCAD-4E7E-86DB-3568CD54E4D2}"/>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9" name="Straight Connector 707">
                    <a:extLst>
                      <a:ext uri="{FF2B5EF4-FFF2-40B4-BE49-F238E27FC236}">
                        <a16:creationId xmlns:a16="http://schemas.microsoft.com/office/drawing/2014/main" id="{BE0AD9CF-5352-4ED8-BE3F-2285A201D155}"/>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0" name="Straight Connector 708">
                    <a:extLst>
                      <a:ext uri="{FF2B5EF4-FFF2-40B4-BE49-F238E27FC236}">
                        <a16:creationId xmlns:a16="http://schemas.microsoft.com/office/drawing/2014/main" id="{9263A55B-6066-41AF-A0EE-0B7D4D3058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109" name="Group 697">
                  <a:extLst>
                    <a:ext uri="{FF2B5EF4-FFF2-40B4-BE49-F238E27FC236}">
                      <a16:creationId xmlns:a16="http://schemas.microsoft.com/office/drawing/2014/main" id="{2B8FCB32-11CC-4750-87AC-B7CAB3D15F87}"/>
                    </a:ext>
                  </a:extLst>
                </p:cNvPr>
                <p:cNvGrpSpPr/>
                <p:nvPr/>
              </p:nvGrpSpPr>
              <p:grpSpPr>
                <a:xfrm>
                  <a:off x="9447245" y="815118"/>
                  <a:ext cx="304788" cy="405973"/>
                  <a:chOff x="5275406" y="2711455"/>
                  <a:chExt cx="452949" cy="405518"/>
                </a:xfrm>
              </p:grpSpPr>
              <p:pic>
                <p:nvPicPr>
                  <p:cNvPr id="1110" name="Picture 698" descr="server_rack.png">
                    <a:extLst>
                      <a:ext uri="{FF2B5EF4-FFF2-40B4-BE49-F238E27FC236}">
                        <a16:creationId xmlns:a16="http://schemas.microsoft.com/office/drawing/2014/main" id="{7A63FB50-23F6-433C-998E-6A592D2A80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111" name="Picture 699" descr="server_rack.png">
                    <a:extLst>
                      <a:ext uri="{FF2B5EF4-FFF2-40B4-BE49-F238E27FC236}">
                        <a16:creationId xmlns:a16="http://schemas.microsoft.com/office/drawing/2014/main" id="{28680535-6AAB-42CE-934C-CDA4EA24DF5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112" name="Picture 700" descr="server_rack.png">
                    <a:extLst>
                      <a:ext uri="{FF2B5EF4-FFF2-40B4-BE49-F238E27FC236}">
                        <a16:creationId xmlns:a16="http://schemas.microsoft.com/office/drawing/2014/main" id="{C4B886E3-7A7C-4F51-9C5F-86109499783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107" name="Picture 695" descr="A close up of a logo&#10;&#10;Description automatically generated">
                <a:extLst>
                  <a:ext uri="{FF2B5EF4-FFF2-40B4-BE49-F238E27FC236}">
                    <a16:creationId xmlns:a16="http://schemas.microsoft.com/office/drawing/2014/main" id="{79189FCF-25EC-47CA-A54D-DC09B54EF681}"/>
                  </a:ext>
                </a:extLst>
              </p:cNvPr>
              <p:cNvPicPr>
                <a:picLocks noChangeAspect="1"/>
              </p:cNvPicPr>
              <p:nvPr/>
            </p:nvPicPr>
            <p:blipFill>
              <a:blip r:embed="rId10"/>
              <a:stretch>
                <a:fillRect/>
              </a:stretch>
            </p:blipFill>
            <p:spPr>
              <a:xfrm>
                <a:off x="8253126" y="-932295"/>
                <a:ext cx="797421" cy="779895"/>
              </a:xfrm>
              <a:prstGeom prst="rect">
                <a:avLst/>
              </a:prstGeom>
            </p:spPr>
          </p:pic>
        </p:grpSp>
        <p:grpSp>
          <p:nvGrpSpPr>
            <p:cNvPr id="1090" name="Group 709">
              <a:extLst>
                <a:ext uri="{FF2B5EF4-FFF2-40B4-BE49-F238E27FC236}">
                  <a16:creationId xmlns:a16="http://schemas.microsoft.com/office/drawing/2014/main" id="{89666BAB-5CB5-4557-A125-0DB953168430}"/>
                </a:ext>
              </a:extLst>
            </p:cNvPr>
            <p:cNvGrpSpPr/>
            <p:nvPr/>
          </p:nvGrpSpPr>
          <p:grpSpPr>
            <a:xfrm>
              <a:off x="10386717" y="3002396"/>
              <a:ext cx="1110980" cy="932295"/>
              <a:chOff x="8253126" y="-932295"/>
              <a:chExt cx="1110980" cy="932295"/>
            </a:xfrm>
          </p:grpSpPr>
          <p:grpSp>
            <p:nvGrpSpPr>
              <p:cNvPr id="1091" name="Group 710">
                <a:extLst>
                  <a:ext uri="{FF2B5EF4-FFF2-40B4-BE49-F238E27FC236}">
                    <a16:creationId xmlns:a16="http://schemas.microsoft.com/office/drawing/2014/main" id="{8B05A059-A045-4DC2-9E2B-DAAA3E2462E7}"/>
                  </a:ext>
                </a:extLst>
              </p:cNvPr>
              <p:cNvGrpSpPr/>
              <p:nvPr/>
            </p:nvGrpSpPr>
            <p:grpSpPr>
              <a:xfrm>
                <a:off x="8646606" y="-648336"/>
                <a:ext cx="717500" cy="648336"/>
                <a:chOff x="9034533" y="580804"/>
                <a:chExt cx="717500" cy="648336"/>
              </a:xfrm>
            </p:grpSpPr>
            <p:grpSp>
              <p:nvGrpSpPr>
                <p:cNvPr id="1093" name="Group 712">
                  <a:extLst>
                    <a:ext uri="{FF2B5EF4-FFF2-40B4-BE49-F238E27FC236}">
                      <a16:creationId xmlns:a16="http://schemas.microsoft.com/office/drawing/2014/main" id="{C56FD61D-F57A-4850-B982-7DA3F2531CA3}"/>
                    </a:ext>
                  </a:extLst>
                </p:cNvPr>
                <p:cNvGrpSpPr/>
                <p:nvPr/>
              </p:nvGrpSpPr>
              <p:grpSpPr>
                <a:xfrm>
                  <a:off x="9034533" y="580804"/>
                  <a:ext cx="594613" cy="648336"/>
                  <a:chOff x="5203089" y="1751190"/>
                  <a:chExt cx="858331" cy="662414"/>
                </a:xfrm>
              </p:grpSpPr>
              <p:sp>
                <p:nvSpPr>
                  <p:cNvPr id="1098" name="Freeform 717">
                    <a:extLst>
                      <a:ext uri="{FF2B5EF4-FFF2-40B4-BE49-F238E27FC236}">
                        <a16:creationId xmlns:a16="http://schemas.microsoft.com/office/drawing/2014/main" id="{64746C65-64F9-4078-92A6-666CA3516B0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9" name="Freeform 718">
                    <a:extLst>
                      <a:ext uri="{FF2B5EF4-FFF2-40B4-BE49-F238E27FC236}">
                        <a16:creationId xmlns:a16="http://schemas.microsoft.com/office/drawing/2014/main" id="{193EABAB-873D-4FCB-9301-E4ED76149D2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00" name="Straight Connector 719">
                    <a:extLst>
                      <a:ext uri="{FF2B5EF4-FFF2-40B4-BE49-F238E27FC236}">
                        <a16:creationId xmlns:a16="http://schemas.microsoft.com/office/drawing/2014/main" id="{65AB0B3B-CBDC-4612-9DAE-A155DB12E91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1" name="Straight Connector 720">
                    <a:extLst>
                      <a:ext uri="{FF2B5EF4-FFF2-40B4-BE49-F238E27FC236}">
                        <a16:creationId xmlns:a16="http://schemas.microsoft.com/office/drawing/2014/main" id="{26CCB321-1727-4FBA-9C09-37BE0C8F9AA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2" name="Straight Connector 721">
                    <a:extLst>
                      <a:ext uri="{FF2B5EF4-FFF2-40B4-BE49-F238E27FC236}">
                        <a16:creationId xmlns:a16="http://schemas.microsoft.com/office/drawing/2014/main" id="{624827CD-B855-4C3A-AF74-58F3894B7AB8}"/>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3" name="Straight Connector 722">
                    <a:extLst>
                      <a:ext uri="{FF2B5EF4-FFF2-40B4-BE49-F238E27FC236}">
                        <a16:creationId xmlns:a16="http://schemas.microsoft.com/office/drawing/2014/main" id="{5F2366CC-CA73-4DA1-8054-13A59B24874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4" name="Straight Connector 723">
                    <a:extLst>
                      <a:ext uri="{FF2B5EF4-FFF2-40B4-BE49-F238E27FC236}">
                        <a16:creationId xmlns:a16="http://schemas.microsoft.com/office/drawing/2014/main" id="{8CD42BB6-5F60-438A-9327-541A249B2240}"/>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05" name="Straight Connector 724">
                    <a:extLst>
                      <a:ext uri="{FF2B5EF4-FFF2-40B4-BE49-F238E27FC236}">
                        <a16:creationId xmlns:a16="http://schemas.microsoft.com/office/drawing/2014/main" id="{FCBD0703-1400-4F47-A87C-4F5510E1D74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1094" name="Group 713">
                  <a:extLst>
                    <a:ext uri="{FF2B5EF4-FFF2-40B4-BE49-F238E27FC236}">
                      <a16:creationId xmlns:a16="http://schemas.microsoft.com/office/drawing/2014/main" id="{EC0FC880-22D4-42D9-8B6D-77129BB35C07}"/>
                    </a:ext>
                  </a:extLst>
                </p:cNvPr>
                <p:cNvGrpSpPr/>
                <p:nvPr/>
              </p:nvGrpSpPr>
              <p:grpSpPr>
                <a:xfrm>
                  <a:off x="9447245" y="815118"/>
                  <a:ext cx="304788" cy="405973"/>
                  <a:chOff x="5275406" y="2711455"/>
                  <a:chExt cx="452949" cy="405518"/>
                </a:xfrm>
              </p:grpSpPr>
              <p:pic>
                <p:nvPicPr>
                  <p:cNvPr id="1095" name="Picture 714" descr="server_rack.png">
                    <a:extLst>
                      <a:ext uri="{FF2B5EF4-FFF2-40B4-BE49-F238E27FC236}">
                        <a16:creationId xmlns:a16="http://schemas.microsoft.com/office/drawing/2014/main" id="{2C36D0F2-2407-414E-BCD8-F5B0B307906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1096" name="Picture 715" descr="server_rack.png">
                    <a:extLst>
                      <a:ext uri="{FF2B5EF4-FFF2-40B4-BE49-F238E27FC236}">
                        <a16:creationId xmlns:a16="http://schemas.microsoft.com/office/drawing/2014/main" id="{E0B15878-009D-40C1-941F-9D33FD66DD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1097" name="Picture 716" descr="server_rack.png">
                    <a:extLst>
                      <a:ext uri="{FF2B5EF4-FFF2-40B4-BE49-F238E27FC236}">
                        <a16:creationId xmlns:a16="http://schemas.microsoft.com/office/drawing/2014/main" id="{9FD23560-5AFE-4BB7-AACD-9A1E58B84EF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pic>
            <p:nvPicPr>
              <p:cNvPr id="1092" name="Picture 711" descr="A close up of a logo&#10;&#10;Description automatically generated">
                <a:extLst>
                  <a:ext uri="{FF2B5EF4-FFF2-40B4-BE49-F238E27FC236}">
                    <a16:creationId xmlns:a16="http://schemas.microsoft.com/office/drawing/2014/main" id="{8201CE96-4168-40F9-B6AC-419D6A85ADDC}"/>
                  </a:ext>
                </a:extLst>
              </p:cNvPr>
              <p:cNvPicPr>
                <a:picLocks noChangeAspect="1"/>
              </p:cNvPicPr>
              <p:nvPr/>
            </p:nvPicPr>
            <p:blipFill>
              <a:blip r:embed="rId10"/>
              <a:stretch>
                <a:fillRect/>
              </a:stretch>
            </p:blipFill>
            <p:spPr>
              <a:xfrm>
                <a:off x="8253126" y="-932295"/>
                <a:ext cx="797421" cy="779895"/>
              </a:xfrm>
              <a:prstGeom prst="rect">
                <a:avLst/>
              </a:prstGeom>
            </p:spPr>
          </p:pic>
        </p:grpSp>
      </p:grpSp>
    </p:spTree>
    <p:extLst>
      <p:ext uri="{BB962C8B-B14F-4D97-AF65-F5344CB8AC3E}">
        <p14:creationId xmlns:p14="http://schemas.microsoft.com/office/powerpoint/2010/main" val="11742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dissolve">
                                      <p:cBhvr>
                                        <p:cTn id="7" dur="500"/>
                                        <p:tgtEl>
                                          <p:spTgt spid="46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dissolv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96"/>
                                        </p:tgtEl>
                                        <p:attrNameLst>
                                          <p:attrName>style.visibility</p:attrName>
                                        </p:attrNameLst>
                                      </p:cBhvr>
                                      <p:to>
                                        <p:strVal val="visible"/>
                                      </p:to>
                                    </p:set>
                                    <p:animEffect transition="in" filter="dissolve">
                                      <p:cBhvr>
                                        <p:cTn id="17" dur="500"/>
                                        <p:tgtEl>
                                          <p:spTgt spid="89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86"/>
                                        </p:tgtEl>
                                        <p:attrNameLst>
                                          <p:attrName>style.visibility</p:attrName>
                                        </p:attrNameLst>
                                      </p:cBhvr>
                                      <p:to>
                                        <p:strVal val="visible"/>
                                      </p:to>
                                    </p:set>
                                    <p:animEffect transition="in" filter="dissolve">
                                      <p:cBhvr>
                                        <p:cTn id="22" dur="500"/>
                                        <p:tgtEl>
                                          <p:spTgt spid="108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87"/>
                                        </p:tgtEl>
                                        <p:attrNameLst>
                                          <p:attrName>style.visibility</p:attrName>
                                        </p:attrNameLst>
                                      </p:cBhvr>
                                      <p:to>
                                        <p:strVal val="visible"/>
                                      </p:to>
                                    </p:set>
                                    <p:animEffect transition="in" filter="dissolve">
                                      <p:cBhvr>
                                        <p:cTn id="27" dur="500"/>
                                        <p:tgtEl>
                                          <p:spTgt spid="1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911424" y="1780840"/>
            <a:ext cx="5544615" cy="4121943"/>
          </a:xfrm>
        </p:spPr>
        <p:txBody>
          <a:bodyPr>
            <a:normAutofit fontScale="92500" lnSpcReduction="20000"/>
          </a:bodyPr>
          <a:lstStyle/>
          <a:p>
            <a:pPr>
              <a:spcAft>
                <a:spcPts val="0"/>
              </a:spcAft>
              <a:buClr>
                <a:srgbClr val="000099"/>
              </a:buClr>
              <a:buSzPct val="85000"/>
              <a:defRPr/>
            </a:pPr>
            <a:r>
              <a:rPr lang="en-US" sz="3000" dirty="0">
                <a:ea typeface="宋体" panose="02010600030101010101" pitchFamily="2" charset="-122"/>
              </a:rPr>
              <a:t>Overview of Network layer:</a:t>
            </a:r>
          </a:p>
          <a:p>
            <a:pPr lvl="1">
              <a:lnSpc>
                <a:spcPct val="110000"/>
              </a:lnSpc>
              <a:defRPr/>
            </a:pPr>
            <a:r>
              <a:rPr lang="en-US" sz="2600" dirty="0">
                <a:ea typeface="ＭＳ Ｐゴシック" charset="0"/>
              </a:rPr>
              <a:t>data plane</a:t>
            </a:r>
          </a:p>
          <a:p>
            <a:pPr lvl="1">
              <a:lnSpc>
                <a:spcPct val="110000"/>
              </a:lnSpc>
              <a:defRPr/>
            </a:pPr>
            <a:r>
              <a:rPr lang="en-US" sz="2600" dirty="0">
                <a:ea typeface="ＭＳ Ｐゴシック" charset="0"/>
              </a:rPr>
              <a:t>control plane</a:t>
            </a:r>
          </a:p>
          <a:p>
            <a:pPr>
              <a:spcAft>
                <a:spcPts val="0"/>
              </a:spcAft>
              <a:buClr>
                <a:srgbClr val="000099"/>
              </a:buClr>
              <a:buSzPct val="85000"/>
              <a:defRPr/>
            </a:pPr>
            <a:r>
              <a:rPr lang="en-US" sz="3000" dirty="0">
                <a:ea typeface="宋体" panose="02010600030101010101" pitchFamily="2" charset="-122"/>
              </a:rPr>
              <a:t>What's inside a router</a:t>
            </a:r>
          </a:p>
          <a:p>
            <a:pPr>
              <a:spcAft>
                <a:spcPts val="0"/>
              </a:spcAft>
              <a:buClr>
                <a:srgbClr val="000099"/>
              </a:buClr>
              <a:buSzPct val="85000"/>
              <a:defRPr/>
            </a:pPr>
            <a:r>
              <a:rPr lang="en-US" sz="3000" dirty="0">
                <a:ea typeface="宋体" panose="02010600030101010101" pitchFamily="2" charset="-122"/>
              </a:rPr>
              <a:t>IP: Internet Protocol</a:t>
            </a:r>
          </a:p>
          <a:p>
            <a:pPr lvl="1">
              <a:lnSpc>
                <a:spcPct val="110000"/>
              </a:lnSpc>
              <a:defRPr/>
            </a:pPr>
            <a:r>
              <a:rPr lang="en-US" sz="2600" dirty="0">
                <a:ea typeface="ＭＳ Ｐゴシック" charset="0"/>
              </a:rPr>
              <a:t>datagram format</a:t>
            </a:r>
          </a:p>
          <a:p>
            <a:pPr lvl="1">
              <a:lnSpc>
                <a:spcPct val="110000"/>
              </a:lnSpc>
              <a:defRPr/>
            </a:pPr>
            <a:r>
              <a:rPr lang="en-US" sz="2600" dirty="0">
                <a:ea typeface="ＭＳ Ｐゴシック" charset="0"/>
              </a:rPr>
              <a:t>fragmentation</a:t>
            </a:r>
          </a:p>
          <a:p>
            <a:pPr lvl="1">
              <a:lnSpc>
                <a:spcPct val="110000"/>
              </a:lnSpc>
              <a:defRPr/>
            </a:pPr>
            <a:r>
              <a:rPr lang="en-US" sz="2600" dirty="0">
                <a:ea typeface="ＭＳ Ｐゴシック" charset="0"/>
              </a:rPr>
              <a:t>IPv4 addressing</a:t>
            </a:r>
          </a:p>
          <a:p>
            <a:pPr lvl="1">
              <a:lnSpc>
                <a:spcPct val="110000"/>
              </a:lnSpc>
              <a:defRPr/>
            </a:pPr>
            <a:r>
              <a:rPr lang="en-US" sz="2600" dirty="0">
                <a:ea typeface="ＭＳ Ｐゴシック" charset="0"/>
              </a:rPr>
              <a:t>network address translation</a:t>
            </a:r>
          </a:p>
          <a:p>
            <a:pPr lvl="1">
              <a:lnSpc>
                <a:spcPct val="110000"/>
              </a:lnSpc>
              <a:defRPr/>
            </a:pPr>
            <a:r>
              <a:rPr lang="en-US" sz="2600" dirty="0">
                <a:ea typeface="ＭＳ Ｐゴシック" charset="0"/>
              </a:rPr>
              <a:t>IPv6</a:t>
            </a:r>
          </a:p>
          <a:p>
            <a:pPr marL="512763" indent="-512763">
              <a:buNone/>
              <a:defRPr/>
            </a:pPr>
            <a:endParaRPr lang="en-US" dirty="0">
              <a:ea typeface="ＭＳ Ｐゴシック" charset="0"/>
            </a:endParaRPr>
          </a:p>
        </p:txBody>
      </p:sp>
      <p:sp>
        <p:nvSpPr>
          <p:cNvPr id="8" name="Rectangle 2"/>
          <p:cNvSpPr txBox="1">
            <a:spLocks noChangeArrowheads="1"/>
          </p:cNvSpPr>
          <p:nvPr/>
        </p:nvSpPr>
        <p:spPr>
          <a:xfrm>
            <a:off x="1979613" y="0"/>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rPr>
              <a:t>Chapter 4 summary</a:t>
            </a:r>
          </a:p>
        </p:txBody>
      </p:sp>
      <p:sp>
        <p:nvSpPr>
          <p:cNvPr id="10" name="Rectangle 3"/>
          <p:cNvSpPr txBox="1">
            <a:spLocks noChangeArrowheads="1"/>
          </p:cNvSpPr>
          <p:nvPr/>
        </p:nvSpPr>
        <p:spPr>
          <a:xfrm>
            <a:off x="6672065" y="1780840"/>
            <a:ext cx="4536504" cy="4121943"/>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Aft>
                <a:spcPts val="0"/>
              </a:spcAft>
              <a:buClr>
                <a:srgbClr val="000099"/>
              </a:buClr>
              <a:buSzPct val="85000"/>
              <a:defRPr/>
            </a:pPr>
            <a:r>
              <a:rPr lang="en-US" dirty="0">
                <a:ea typeface="宋体" panose="02010600030101010101" pitchFamily="2" charset="-122"/>
              </a:rPr>
              <a:t>Generalized Forward and SDN</a:t>
            </a:r>
          </a:p>
          <a:p>
            <a:pPr lvl="1">
              <a:lnSpc>
                <a:spcPct val="90000"/>
              </a:lnSpc>
              <a:defRPr/>
            </a:pPr>
            <a:r>
              <a:rPr lang="en-US" altLang="zh-CN" dirty="0">
                <a:ea typeface="ＭＳ Ｐゴシック" charset="0"/>
              </a:rPr>
              <a:t>match plus action</a:t>
            </a:r>
            <a:endParaRPr lang="en-US" dirty="0">
              <a:ea typeface="ＭＳ Ｐゴシック" charset="0"/>
            </a:endParaRPr>
          </a:p>
          <a:p>
            <a:pPr lvl="1">
              <a:lnSpc>
                <a:spcPct val="90000"/>
              </a:lnSpc>
              <a:defRPr/>
            </a:pPr>
            <a:r>
              <a:rPr lang="en-US" dirty="0" err="1">
                <a:ea typeface="ＭＳ Ｐゴシック" charset="0"/>
              </a:rPr>
              <a:t>OpenFlow</a:t>
            </a:r>
            <a:r>
              <a:rPr lang="en-US" dirty="0">
                <a:ea typeface="ＭＳ Ｐゴシック" charset="0"/>
              </a:rPr>
              <a:t>  example</a:t>
            </a:r>
          </a:p>
          <a:p>
            <a:pPr marL="512763" indent="-512763">
              <a:buFont typeface="Wingdings" panose="05000000000000000000" pitchFamily="2" charset="2"/>
              <a:buNone/>
              <a:defRPr/>
            </a:pPr>
            <a:endParaRPr lang="en-US" dirty="0">
              <a:ea typeface="ＭＳ Ｐゴシック" charset="0"/>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647067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P11</a:t>
            </a:r>
          </a:p>
          <a:p>
            <a:r>
              <a:rPr lang="en-US" altLang="zh-CN" sz="2400" dirty="0">
                <a:solidFill>
                  <a:srgbClr val="000099"/>
                </a:solidFill>
                <a:latin typeface="+mj-ea"/>
                <a:ea typeface="+mj-ea"/>
                <a:sym typeface="+mn-ea"/>
              </a:rPr>
              <a:t>P17</a:t>
            </a:r>
          </a:p>
          <a:p>
            <a:endParaRPr lang="en-US" altLang="zh-CN" sz="2600" dirty="0">
              <a:solidFill>
                <a:srgbClr val="000099"/>
              </a:solidFill>
              <a:latin typeface="+mj-ea"/>
              <a:ea typeface="+mj-ea"/>
              <a:sym typeface="+mn-ea"/>
            </a:endParaRPr>
          </a:p>
          <a:p>
            <a:r>
              <a:rPr lang="en-US" altLang="zh-CN" sz="2800" dirty="0">
                <a:solidFill>
                  <a:srgbClr val="000099"/>
                </a:solidFill>
                <a:latin typeface="+mj-ea"/>
                <a:ea typeface="+mj-ea"/>
                <a:sym typeface="+mn-ea"/>
              </a:rPr>
              <a:t>Lab: https://www.github.com/network-whu/lab/</a:t>
            </a:r>
          </a:p>
          <a:p>
            <a:pPr lvl="1"/>
            <a:r>
              <a:rPr lang="en-US" altLang="zh-CN" dirty="0">
                <a:solidFill>
                  <a:srgbClr val="000099"/>
                </a:solidFill>
                <a:latin typeface="+mj-ea"/>
                <a:ea typeface="+mj-ea"/>
                <a:sym typeface="+mn-ea"/>
              </a:rPr>
              <a:t>7.Wireshark_IP.docx</a:t>
            </a:r>
          </a:p>
          <a:p>
            <a:pPr lvl="1"/>
            <a:r>
              <a:rPr lang="en-US" altLang="zh-CN" dirty="0">
                <a:solidFill>
                  <a:srgbClr val="000099"/>
                </a:solidFill>
                <a:latin typeface="+mj-ea"/>
                <a:ea typeface="+mj-ea"/>
                <a:sym typeface="+mn-ea"/>
              </a:rPr>
              <a:t>Hand-in: add to your lab report, in a separate chapter</a:t>
            </a:r>
          </a:p>
          <a:p>
            <a:pPr lvl="1"/>
            <a:endParaRPr lang="en-US" altLang="zh-CN"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11572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defRPr/>
            </a:pPr>
            <a:r>
              <a:rPr lang="en-US" dirty="0">
                <a:cs typeface="+mj-cs"/>
              </a:rPr>
              <a:t>Network service model</a:t>
            </a:r>
          </a:p>
        </p:txBody>
      </p:sp>
      <p:sp>
        <p:nvSpPr>
          <p:cNvPr id="49154" name="Rectangle 13"/>
          <p:cNvSpPr>
            <a:spLocks noChangeArrowheads="1"/>
          </p:cNvSpPr>
          <p:nvPr/>
        </p:nvSpPr>
        <p:spPr bwMode="auto">
          <a:xfrm>
            <a:off x="2133601" y="1430338"/>
            <a:ext cx="842689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ZapfDingbats"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000099"/>
                </a:solidFill>
                <a:latin typeface="Comic Sans MS" panose="030F0702030302020204" pitchFamily="66" charset="0"/>
              </a:rPr>
              <a:t>What </a:t>
            </a:r>
            <a:r>
              <a:rPr lang="en-US" altLang="zh-CN" sz="2800" i="1" dirty="0">
                <a:solidFill>
                  <a:srgbClr val="0000FF"/>
                </a:solidFill>
                <a:latin typeface="Comic Sans MS" panose="030F0702030302020204" pitchFamily="66" charset="0"/>
              </a:rPr>
              <a:t>service model</a:t>
            </a:r>
            <a:r>
              <a:rPr lang="en-US" altLang="zh-CN" sz="2800" dirty="0">
                <a:solidFill>
                  <a:srgbClr val="0000FF"/>
                </a:solidFill>
                <a:latin typeface="Comic Sans MS" panose="030F0702030302020204" pitchFamily="66" charset="0"/>
              </a:rPr>
              <a:t> </a:t>
            </a:r>
            <a:r>
              <a:rPr lang="en-US" altLang="zh-CN" sz="2800" dirty="0">
                <a:solidFill>
                  <a:srgbClr val="000099"/>
                </a:solidFill>
                <a:latin typeface="Comic Sans MS" panose="030F0702030302020204" pitchFamily="66" charset="0"/>
              </a:rPr>
              <a:t>for </a:t>
            </a:r>
            <a:r>
              <a:rPr lang="en-US" altLang="ja-JP" sz="2800" dirty="0">
                <a:solidFill>
                  <a:srgbClr val="000099"/>
                </a:solidFill>
                <a:latin typeface="Comic Sans MS" panose="030F0702030302020204" pitchFamily="66" charset="0"/>
              </a:rPr>
              <a:t>"channel" transporting datagrams from sender to receiver?</a:t>
            </a:r>
            <a:endParaRPr lang="en-US" altLang="zh-CN" sz="2800" dirty="0">
              <a:solidFill>
                <a:srgbClr val="000099"/>
              </a:solidFill>
              <a:latin typeface="Comic Sans MS" panose="030F0702030302020204" pitchFamily="66" charset="0"/>
            </a:endParaRPr>
          </a:p>
        </p:txBody>
      </p:sp>
      <p:sp>
        <p:nvSpPr>
          <p:cNvPr id="8198" name="Rectangle 15"/>
          <p:cNvSpPr>
            <a:spLocks noGrp="1" noChangeArrowheads="1"/>
          </p:cNvSpPr>
          <p:nvPr>
            <p:ph type="body" sz="half" idx="1"/>
          </p:nvPr>
        </p:nvSpPr>
        <p:spPr>
          <a:xfrm>
            <a:off x="911424" y="2898774"/>
            <a:ext cx="3810000" cy="2528888"/>
          </a:xfrm>
        </p:spPr>
        <p:txBody>
          <a:bodyPr>
            <a:normAutofit lnSpcReduction="10000"/>
          </a:bodyPr>
          <a:lstStyle/>
          <a:p>
            <a:pPr marL="0" indent="0">
              <a:buNone/>
              <a:defRPr/>
            </a:pPr>
            <a:r>
              <a:rPr lang="en-US" dirty="0">
                <a:solidFill>
                  <a:srgbClr val="CC0000"/>
                </a:solidFill>
                <a:latin typeface="+mn-lt"/>
                <a:cs typeface="+mn-cs"/>
              </a:rPr>
              <a:t>example services for individual datagrams:</a:t>
            </a:r>
          </a:p>
          <a:p>
            <a:pPr>
              <a:defRPr/>
            </a:pPr>
            <a:r>
              <a:rPr lang="en-US" sz="2400" dirty="0">
                <a:latin typeface="+mn-lt"/>
                <a:ea typeface="ＭＳ Ｐゴシック" panose="020B0600070205080204" pitchFamily="34" charset="-128"/>
                <a:cs typeface="ＭＳ Ｐゴシック" panose="020B0600070205080204" pitchFamily="34" charset="-128"/>
              </a:rPr>
              <a:t>guaranteed delivery</a:t>
            </a:r>
          </a:p>
          <a:p>
            <a:pPr>
              <a:defRPr/>
            </a:pPr>
            <a:r>
              <a:rPr lang="en-US" sz="2400" dirty="0">
                <a:latin typeface="+mn-lt"/>
                <a:ea typeface="ＭＳ Ｐゴシック" panose="020B0600070205080204" pitchFamily="34" charset="-128"/>
                <a:cs typeface="ＭＳ Ｐゴシック" panose="020B0600070205080204" pitchFamily="34" charset="-128"/>
              </a:rPr>
              <a:t>guaranteed delivery with less than 40 </a:t>
            </a:r>
            <a:r>
              <a:rPr lang="en-US" sz="2400" dirty="0" err="1">
                <a:latin typeface="+mn-lt"/>
                <a:ea typeface="ＭＳ Ｐゴシック" panose="020B0600070205080204" pitchFamily="34" charset="-128"/>
                <a:cs typeface="ＭＳ Ｐゴシック" panose="020B0600070205080204" pitchFamily="34" charset="-128"/>
              </a:rPr>
              <a:t>msec</a:t>
            </a:r>
            <a:r>
              <a:rPr lang="en-US" sz="2400" dirty="0">
                <a:latin typeface="+mn-lt"/>
                <a:ea typeface="ＭＳ Ｐゴシック" panose="020B0600070205080204" pitchFamily="34" charset="-128"/>
                <a:cs typeface="ＭＳ Ｐゴシック" panose="020B0600070205080204" pitchFamily="34" charset="-128"/>
              </a:rPr>
              <a:t> delay</a:t>
            </a:r>
          </a:p>
        </p:txBody>
      </p:sp>
      <p:sp>
        <p:nvSpPr>
          <p:cNvPr id="49156" name="Rectangle 16"/>
          <p:cNvSpPr>
            <a:spLocks noGrp="1" noChangeArrowheads="1"/>
          </p:cNvSpPr>
          <p:nvPr>
            <p:ph type="body" sz="half" idx="2"/>
          </p:nvPr>
        </p:nvSpPr>
        <p:spPr>
          <a:xfrm>
            <a:off x="5919192" y="2894112"/>
            <a:ext cx="3810000" cy="3686175"/>
          </a:xfrm>
        </p:spPr>
        <p:txBody>
          <a:bodyPr>
            <a:normAutofit/>
          </a:bodyPr>
          <a:lstStyle/>
          <a:p>
            <a:pPr marL="0" indent="0">
              <a:buNone/>
            </a:pPr>
            <a:r>
              <a:rPr lang="en-US" altLang="zh-CN" dirty="0">
                <a:solidFill>
                  <a:srgbClr val="CC0000"/>
                </a:solidFill>
                <a:latin typeface="+mn-lt"/>
                <a:ea typeface="ＭＳ Ｐゴシック" panose="020B0600070205080204" pitchFamily="34" charset="-128"/>
                <a:cs typeface="ＭＳ Ｐゴシック" panose="020B0600070205080204" pitchFamily="34" charset="-128"/>
              </a:rPr>
              <a:t>example services for a flow of datagrams:</a:t>
            </a:r>
          </a:p>
          <a:p>
            <a:r>
              <a:rPr lang="en-US" altLang="zh-CN" sz="2400" dirty="0">
                <a:latin typeface="+mn-lt"/>
                <a:ea typeface="ＭＳ Ｐゴシック" panose="020B0600070205080204" pitchFamily="34" charset="-128"/>
                <a:cs typeface="ＭＳ Ｐゴシック" panose="020B0600070205080204" pitchFamily="34" charset="-128"/>
              </a:rPr>
              <a:t>in-order datagram delivery</a:t>
            </a:r>
          </a:p>
          <a:p>
            <a:r>
              <a:rPr lang="en-US" altLang="zh-CN" sz="2400" dirty="0">
                <a:latin typeface="+mn-lt"/>
                <a:ea typeface="ＭＳ Ｐゴシック" panose="020B0600070205080204" pitchFamily="34" charset="-128"/>
                <a:cs typeface="ＭＳ Ｐゴシック" panose="020B0600070205080204" pitchFamily="34" charset="-128"/>
              </a:rPr>
              <a:t>guaranteed minimum bandwidth to flow</a:t>
            </a:r>
          </a:p>
          <a:p>
            <a:r>
              <a:rPr lang="en-US" altLang="zh-CN" sz="2400" dirty="0">
                <a:latin typeface="+mn-lt"/>
                <a:ea typeface="ＭＳ Ｐゴシック" panose="020B0600070205080204" pitchFamily="34" charset="-128"/>
                <a:cs typeface="ＭＳ Ｐゴシック" panose="020B0600070205080204" pitchFamily="34" charset="-128"/>
              </a:rPr>
              <a:t>restrictions on changes in inter-packet spacing</a:t>
            </a:r>
          </a:p>
          <a:p>
            <a:endParaRPr lang="en-US" altLang="zh-CN" sz="2400" dirty="0">
              <a:latin typeface="+mn-lt"/>
              <a:ea typeface="ＭＳ Ｐゴシック" panose="020B0600070205080204" pitchFamily="34" charset="-128"/>
              <a:cs typeface="ＭＳ Ｐゴシック" panose="020B0600070205080204" pitchFamily="34" charset="-128"/>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8"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10" name="标注: 线形 9">
            <a:extLst>
              <a:ext uri="{FF2B5EF4-FFF2-40B4-BE49-F238E27FC236}">
                <a16:creationId xmlns:a16="http://schemas.microsoft.com/office/drawing/2014/main" id="{D313B017-826C-4A4E-8F54-38B5A902AFA9}"/>
              </a:ext>
            </a:extLst>
          </p:cNvPr>
          <p:cNvSpPr/>
          <p:nvPr/>
        </p:nvSpPr>
        <p:spPr bwMode="auto">
          <a:xfrm>
            <a:off x="7824192" y="542849"/>
            <a:ext cx="3672408" cy="815828"/>
          </a:xfrm>
          <a:prstGeom prst="borderCallout1">
            <a:avLst>
              <a:gd name="adj1" fmla="val 52239"/>
              <a:gd name="adj2" fmla="val 2073"/>
              <a:gd name="adj3" fmla="val 120148"/>
              <a:gd name="adj4" fmla="val -74058"/>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network characteristics defined by end-2-end packet transfer</a:t>
            </a:r>
            <a:endParaRPr lang="zh-CN" altLang="en-US" dirty="0">
              <a:solidFill>
                <a:srgbClr val="00B05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64FFA1F8-B016-4A7B-9C6D-476278E85542}"/>
              </a:ext>
            </a:extLst>
          </p:cNvPr>
          <p:cNvCxnSpPr>
            <a:cxnSpLocks/>
          </p:cNvCxnSpPr>
          <p:nvPr/>
        </p:nvCxnSpPr>
        <p:spPr>
          <a:xfrm>
            <a:off x="3791744" y="1916832"/>
            <a:ext cx="2304256" cy="0"/>
          </a:xfrm>
          <a:prstGeom prst="line">
            <a:avLst/>
          </a:prstGeom>
          <a:ln w="76200" cmpd="dbl"/>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404B121-A1B3-41B8-8F4D-F9E3445C6767}"/>
              </a:ext>
            </a:extLst>
          </p:cNvPr>
          <p:cNvGrpSpPr/>
          <p:nvPr/>
        </p:nvGrpSpPr>
        <p:grpSpPr>
          <a:xfrm>
            <a:off x="9768408" y="5867980"/>
            <a:ext cx="2160240" cy="369332"/>
            <a:chOff x="9631707" y="5600751"/>
            <a:chExt cx="2160240" cy="369332"/>
          </a:xfrm>
        </p:grpSpPr>
        <p:sp>
          <p:nvSpPr>
            <p:cNvPr id="12" name="文本框 11">
              <a:extLst>
                <a:ext uri="{FF2B5EF4-FFF2-40B4-BE49-F238E27FC236}">
                  <a16:creationId xmlns:a16="http://schemas.microsoft.com/office/drawing/2014/main" id="{7DA0E539-F295-4465-B206-DD0359A095FC}"/>
                </a:ext>
              </a:extLst>
            </p:cNvPr>
            <p:cNvSpPr txBox="1"/>
            <p:nvPr/>
          </p:nvSpPr>
          <p:spPr>
            <a:xfrm>
              <a:off x="10196117" y="5600751"/>
              <a:ext cx="1595830" cy="369332"/>
            </a:xfrm>
            <a:prstGeom prst="rect">
              <a:avLst/>
            </a:prstGeom>
            <a:noFill/>
          </p:spPr>
          <p:txBody>
            <a:bodyPr wrap="square" rtlCol="0">
              <a:spAutoFit/>
            </a:bodyPr>
            <a:lstStyle/>
            <a:p>
              <a:r>
                <a:rPr lang="en-US" altLang="zh-CN" dirty="0">
                  <a:solidFill>
                    <a:srgbClr val="0000FF"/>
                  </a:solidFill>
                </a:rPr>
                <a:t>small jitter</a:t>
              </a:r>
              <a:endParaRPr lang="zh-CN" altLang="en-US" dirty="0">
                <a:solidFill>
                  <a:srgbClr val="0000FF"/>
                </a:solidFill>
              </a:endParaRPr>
            </a:p>
          </p:txBody>
        </p:sp>
        <p:cxnSp>
          <p:nvCxnSpPr>
            <p:cNvPr id="13" name="直接箭头连接符 12">
              <a:extLst>
                <a:ext uri="{FF2B5EF4-FFF2-40B4-BE49-F238E27FC236}">
                  <a16:creationId xmlns:a16="http://schemas.microsoft.com/office/drawing/2014/main" id="{E55F4ADA-EA59-4EFA-8C99-34E525A7BC44}"/>
                </a:ext>
              </a:extLst>
            </p:cNvPr>
            <p:cNvCxnSpPr>
              <a:cxnSpLocks/>
              <a:endCxn id="12" idx="1"/>
            </p:cNvCxnSpPr>
            <p:nvPr/>
          </p:nvCxnSpPr>
          <p:spPr>
            <a:xfrm>
              <a:off x="9631707" y="5785417"/>
              <a:ext cx="5644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474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5" name="Text Box 14"/>
          <p:cNvSpPr txBox="1">
            <a:spLocks noChangeArrowheads="1"/>
          </p:cNvSpPr>
          <p:nvPr/>
        </p:nvSpPr>
        <p:spPr bwMode="auto">
          <a:xfrm>
            <a:off x="9237911" y="1419573"/>
            <a:ext cx="2978769"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Congestion</a:t>
            </a:r>
          </a:p>
          <a:p>
            <a:r>
              <a:rPr lang="en-US" altLang="zh-CN" sz="2000" dirty="0">
                <a:solidFill>
                  <a:srgbClr val="000099"/>
                </a:solidFill>
              </a:rPr>
              <a:t>feedback</a:t>
            </a:r>
          </a:p>
          <a:p>
            <a:endParaRPr lang="en-US" altLang="zh-CN" sz="2000" dirty="0">
              <a:solidFill>
                <a:srgbClr val="000099"/>
              </a:solidFill>
            </a:endParaRPr>
          </a:p>
          <a:p>
            <a:r>
              <a:rPr lang="en-US" altLang="zh-CN" sz="2000" dirty="0">
                <a:solidFill>
                  <a:srgbClr val="000099"/>
                </a:solidFill>
              </a:rPr>
              <a:t>no (inferred via loss)</a:t>
            </a:r>
          </a:p>
          <a:p>
            <a:endParaRPr lang="en-US" altLang="zh-CN" sz="2000" dirty="0">
              <a:solidFill>
                <a:srgbClr val="000099"/>
              </a:solidFill>
            </a:endParaRPr>
          </a:p>
          <a:p>
            <a:r>
              <a:rPr lang="en-US" altLang="zh-CN" sz="2000" dirty="0">
                <a:solidFill>
                  <a:srgbClr val="000099"/>
                </a:solidFill>
              </a:rPr>
              <a:t>no congestion</a:t>
            </a:r>
          </a:p>
          <a:p>
            <a:endParaRPr lang="en-US" altLang="zh-CN" sz="2000" dirty="0">
              <a:solidFill>
                <a:srgbClr val="000099"/>
              </a:solidFill>
            </a:endParaRPr>
          </a:p>
          <a:p>
            <a:r>
              <a:rPr lang="en-US" altLang="zh-CN" sz="2000" dirty="0">
                <a:solidFill>
                  <a:srgbClr val="000099"/>
                </a:solidFill>
              </a:rPr>
              <a:t>no congestion</a:t>
            </a:r>
          </a:p>
          <a:p>
            <a:endParaRPr lang="en-US" altLang="zh-CN" sz="2000" dirty="0">
              <a:solidFill>
                <a:srgbClr val="000099"/>
              </a:solidFill>
            </a:endParaRPr>
          </a:p>
          <a:p>
            <a:r>
              <a:rPr lang="en-US" altLang="zh-CN" sz="2000" dirty="0">
                <a:solidFill>
                  <a:srgbClr val="000099"/>
                </a:solidFill>
              </a:rPr>
              <a:t>yes</a:t>
            </a:r>
          </a:p>
          <a:p>
            <a:endParaRPr lang="en-US" altLang="zh-CN" sz="2000" dirty="0">
              <a:solidFill>
                <a:srgbClr val="000099"/>
              </a:solidFill>
            </a:endParaRPr>
          </a:p>
          <a:p>
            <a:r>
              <a:rPr lang="en-US" altLang="zh-CN" sz="2000" dirty="0">
                <a:solidFill>
                  <a:srgbClr val="000099"/>
                </a:solidFill>
              </a:rPr>
              <a:t>no</a:t>
            </a:r>
          </a:p>
          <a:p>
            <a:endParaRPr lang="en-US" altLang="zh-CN" dirty="0">
              <a:solidFill>
                <a:srgbClr val="000099"/>
              </a:solidFill>
              <a:latin typeface="Times New Roman" panose="02020603050405020304" pitchFamily="18" charset="0"/>
            </a:endParaRPr>
          </a:p>
        </p:txBody>
      </p:sp>
      <p:sp>
        <p:nvSpPr>
          <p:cNvPr id="32" name="Line 28">
            <a:extLst>
              <a:ext uri="{FF2B5EF4-FFF2-40B4-BE49-F238E27FC236}">
                <a16:creationId xmlns:a16="http://schemas.microsoft.com/office/drawing/2014/main" id="{4A0320E3-885C-4FCD-A01B-EE3228877D54}"/>
              </a:ext>
            </a:extLst>
          </p:cNvPr>
          <p:cNvSpPr>
            <a:spLocks noChangeShapeType="1"/>
          </p:cNvSpPr>
          <p:nvPr/>
        </p:nvSpPr>
        <p:spPr bwMode="auto">
          <a:xfrm>
            <a:off x="1775520" y="5123184"/>
            <a:ext cx="9649069"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28">
            <a:extLst>
              <a:ext uri="{FF2B5EF4-FFF2-40B4-BE49-F238E27FC236}">
                <a16:creationId xmlns:a16="http://schemas.microsoft.com/office/drawing/2014/main" id="{D0B2A33B-1A2B-4705-84A4-67CA7E1D2B73}"/>
              </a:ext>
            </a:extLst>
          </p:cNvPr>
          <p:cNvSpPr>
            <a:spLocks noChangeShapeType="1"/>
          </p:cNvSpPr>
          <p:nvPr/>
        </p:nvSpPr>
        <p:spPr bwMode="auto">
          <a:xfrm>
            <a:off x="1775520" y="4799359"/>
            <a:ext cx="9649069"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79" name="Text Box 3"/>
          <p:cNvSpPr txBox="1">
            <a:spLocks noChangeArrowheads="1"/>
          </p:cNvSpPr>
          <p:nvPr/>
        </p:nvSpPr>
        <p:spPr bwMode="auto">
          <a:xfrm>
            <a:off x="1415480" y="1400523"/>
            <a:ext cx="1552092"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rPr>
              <a:t>Network</a:t>
            </a:r>
          </a:p>
          <a:p>
            <a:pPr algn="r"/>
            <a:r>
              <a:rPr lang="en-US" altLang="zh-CN" sz="2000" dirty="0">
                <a:solidFill>
                  <a:srgbClr val="000099"/>
                </a:solidFill>
              </a:rPr>
              <a:t>Architecture</a:t>
            </a:r>
          </a:p>
          <a:p>
            <a:pPr algn="r"/>
            <a:endParaRPr lang="en-US" altLang="zh-CN" sz="2000" dirty="0">
              <a:solidFill>
                <a:srgbClr val="000099"/>
              </a:solidFill>
            </a:endParaRPr>
          </a:p>
          <a:p>
            <a:pPr algn="r"/>
            <a:r>
              <a:rPr lang="en-US" altLang="zh-CN" sz="2000" dirty="0">
                <a:solidFill>
                  <a:srgbClr val="000099"/>
                </a:solidFill>
              </a:rPr>
              <a:t>Internet</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endParaRPr lang="en-US" altLang="zh-CN" sz="2000" dirty="0">
              <a:solidFill>
                <a:srgbClr val="000099"/>
              </a:solidFill>
            </a:endParaRPr>
          </a:p>
          <a:p>
            <a:pPr algn="r"/>
            <a:r>
              <a:rPr lang="en-US" altLang="zh-CN" sz="2000" dirty="0">
                <a:solidFill>
                  <a:srgbClr val="000099"/>
                </a:solidFill>
              </a:rPr>
              <a:t>ATM</a:t>
            </a:r>
          </a:p>
          <a:p>
            <a:pPr algn="r"/>
            <a:r>
              <a:rPr lang="en-US" altLang="zh-CN" sz="2000" dirty="0">
                <a:solidFill>
                  <a:srgbClr val="000099"/>
                </a:solidFill>
              </a:rPr>
              <a:t>Internet</a:t>
            </a:r>
          </a:p>
          <a:p>
            <a:pPr algn="r"/>
            <a:endParaRPr lang="en-US" altLang="zh-CN" sz="2000" dirty="0">
              <a:solidFill>
                <a:srgbClr val="000099"/>
              </a:solidFill>
            </a:endParaRPr>
          </a:p>
          <a:p>
            <a:pPr algn="r"/>
            <a:endParaRPr lang="en-US" altLang="zh-CN" sz="2000" dirty="0">
              <a:solidFill>
                <a:srgbClr val="000099"/>
              </a:solidFill>
            </a:endParaRPr>
          </a:p>
          <a:p>
            <a:pPr algn="r"/>
            <a:r>
              <a:rPr lang="en-US" altLang="zh-CN" sz="2000" dirty="0">
                <a:solidFill>
                  <a:srgbClr val="000099"/>
                </a:solidFill>
              </a:rPr>
              <a:t>Internet</a:t>
            </a:r>
            <a:endParaRPr lang="en-US" altLang="zh-CN" sz="2000" dirty="0">
              <a:solidFill>
                <a:srgbClr val="000099"/>
              </a:solidFill>
              <a:latin typeface="Times New Roman" panose="02020603050405020304" pitchFamily="18" charset="0"/>
            </a:endParaRPr>
          </a:p>
        </p:txBody>
      </p:sp>
      <p:sp>
        <p:nvSpPr>
          <p:cNvPr id="50180" name="Text Box 4"/>
          <p:cNvSpPr txBox="1">
            <a:spLocks noChangeArrowheads="1"/>
          </p:cNvSpPr>
          <p:nvPr/>
        </p:nvSpPr>
        <p:spPr bwMode="auto">
          <a:xfrm>
            <a:off x="3143672" y="1400523"/>
            <a:ext cx="1595309"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Service</a:t>
            </a:r>
          </a:p>
          <a:p>
            <a:r>
              <a:rPr lang="en-US" altLang="zh-CN" sz="2000" dirty="0">
                <a:solidFill>
                  <a:srgbClr val="000099"/>
                </a:solidFill>
                <a:latin typeface="+mn-lt"/>
              </a:rPr>
              <a:t>Model</a:t>
            </a:r>
          </a:p>
          <a:p>
            <a:endParaRPr lang="en-US" altLang="zh-CN" sz="2000" dirty="0">
              <a:solidFill>
                <a:srgbClr val="000099"/>
              </a:solidFill>
              <a:latin typeface="+mn-lt"/>
            </a:endParaRPr>
          </a:p>
          <a:p>
            <a:r>
              <a:rPr lang="en-US" altLang="zh-CN" sz="2000" dirty="0">
                <a:solidFill>
                  <a:srgbClr val="000099"/>
                </a:solidFill>
                <a:latin typeface="+mn-lt"/>
              </a:rPr>
              <a:t>best effort</a:t>
            </a:r>
          </a:p>
          <a:p>
            <a:endParaRPr lang="en-US" altLang="zh-CN" sz="2000" dirty="0">
              <a:solidFill>
                <a:srgbClr val="000099"/>
              </a:solidFill>
              <a:latin typeface="+mn-lt"/>
            </a:endParaRPr>
          </a:p>
          <a:p>
            <a:r>
              <a:rPr lang="en-US" altLang="zh-CN" sz="2000" dirty="0">
                <a:solidFill>
                  <a:srgbClr val="000099"/>
                </a:solidFill>
                <a:latin typeface="+mn-lt"/>
              </a:rPr>
              <a:t>CBR</a:t>
            </a:r>
          </a:p>
          <a:p>
            <a:endParaRPr lang="en-US" altLang="zh-CN" sz="2000" dirty="0">
              <a:solidFill>
                <a:srgbClr val="000099"/>
              </a:solidFill>
              <a:latin typeface="+mn-lt"/>
            </a:endParaRPr>
          </a:p>
          <a:p>
            <a:r>
              <a:rPr lang="en-US" altLang="zh-CN" sz="2000" dirty="0">
                <a:solidFill>
                  <a:srgbClr val="000099"/>
                </a:solidFill>
                <a:latin typeface="+mn-lt"/>
              </a:rPr>
              <a:t>VBR</a:t>
            </a:r>
          </a:p>
          <a:p>
            <a:endParaRPr lang="en-US" altLang="zh-CN" sz="2000" dirty="0">
              <a:solidFill>
                <a:srgbClr val="000099"/>
              </a:solidFill>
              <a:latin typeface="+mn-lt"/>
            </a:endParaRPr>
          </a:p>
          <a:p>
            <a:r>
              <a:rPr lang="en-US" altLang="zh-CN" sz="2000" dirty="0">
                <a:solidFill>
                  <a:srgbClr val="000099"/>
                </a:solidFill>
                <a:latin typeface="+mn-lt"/>
              </a:rPr>
              <a:t>ABR</a:t>
            </a:r>
          </a:p>
          <a:p>
            <a:endParaRPr lang="en-US" altLang="zh-CN" sz="2000" dirty="0">
              <a:solidFill>
                <a:srgbClr val="000099"/>
              </a:solidFill>
              <a:latin typeface="+mn-lt"/>
            </a:endParaRPr>
          </a:p>
          <a:p>
            <a:r>
              <a:rPr lang="en-US" altLang="zh-CN" sz="2000" dirty="0">
                <a:solidFill>
                  <a:srgbClr val="000099"/>
                </a:solidFill>
                <a:latin typeface="+mn-lt"/>
              </a:rPr>
              <a:t>UBR</a:t>
            </a:r>
          </a:p>
          <a:p>
            <a:r>
              <a:rPr lang="en-US" altLang="zh-CN" sz="2000" dirty="0" err="1">
                <a:solidFill>
                  <a:srgbClr val="000099"/>
                </a:solidFill>
                <a:latin typeface="+mn-lt"/>
              </a:rPr>
              <a:t>Intserv</a:t>
            </a:r>
            <a:r>
              <a:rPr lang="en-US" altLang="zh-CN" sz="2000" dirty="0">
                <a:solidFill>
                  <a:srgbClr val="000099"/>
                </a:solidFill>
                <a:latin typeface="+mn-lt"/>
              </a:rPr>
              <a:t> </a:t>
            </a:r>
          </a:p>
          <a:p>
            <a:r>
              <a:rPr lang="en-US" altLang="zh-CN" sz="2000" dirty="0">
                <a:solidFill>
                  <a:srgbClr val="000099"/>
                </a:solidFill>
                <a:latin typeface="+mn-lt"/>
              </a:rPr>
              <a:t>Guaranteed</a:t>
            </a:r>
          </a:p>
          <a:p>
            <a:r>
              <a:rPr lang="en-US" altLang="zh-CN" sz="2000" dirty="0">
                <a:solidFill>
                  <a:srgbClr val="000099"/>
                </a:solidFill>
                <a:latin typeface="+mn-lt"/>
              </a:rPr>
              <a:t>(RFC 1633)</a:t>
            </a:r>
          </a:p>
          <a:p>
            <a:r>
              <a:rPr lang="en-US" altLang="zh-CN" sz="2000" dirty="0" err="1">
                <a:solidFill>
                  <a:srgbClr val="000099"/>
                </a:solidFill>
                <a:latin typeface="+mn-lt"/>
              </a:rPr>
              <a:t>Diffserv</a:t>
            </a:r>
            <a:endParaRPr lang="en-US" altLang="zh-CN" sz="2000" dirty="0">
              <a:solidFill>
                <a:srgbClr val="000099"/>
              </a:solidFill>
              <a:latin typeface="+mn-lt"/>
            </a:endParaRPr>
          </a:p>
          <a:p>
            <a:r>
              <a:rPr lang="en-US" altLang="zh-CN" sz="2000" dirty="0">
                <a:solidFill>
                  <a:srgbClr val="000099"/>
                </a:solidFill>
                <a:latin typeface="+mn-lt"/>
              </a:rPr>
              <a:t>(RFC 2475) </a:t>
            </a:r>
          </a:p>
          <a:p>
            <a:endParaRPr lang="en-US" altLang="zh-CN" sz="2000" dirty="0">
              <a:solidFill>
                <a:srgbClr val="000099"/>
              </a:solidFill>
              <a:latin typeface="+mn-lt"/>
            </a:endParaRPr>
          </a:p>
        </p:txBody>
      </p:sp>
      <p:sp>
        <p:nvSpPr>
          <p:cNvPr id="50181" name="Text Box 5"/>
          <p:cNvSpPr txBox="1">
            <a:spLocks noChangeArrowheads="1"/>
          </p:cNvSpPr>
          <p:nvPr/>
        </p:nvSpPr>
        <p:spPr bwMode="auto">
          <a:xfrm>
            <a:off x="4655840" y="1695798"/>
            <a:ext cx="155202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Bandwidth</a:t>
            </a:r>
          </a:p>
          <a:p>
            <a:endParaRPr lang="en-US" altLang="zh-CN" sz="2000" dirty="0">
              <a:solidFill>
                <a:srgbClr val="000099"/>
              </a:solidFill>
              <a:latin typeface="+mn-lt"/>
            </a:endParaRPr>
          </a:p>
          <a:p>
            <a:r>
              <a:rPr lang="en-US" altLang="zh-CN" sz="2000" dirty="0">
                <a:solidFill>
                  <a:srgbClr val="000099"/>
                </a:solidFill>
                <a:latin typeface="+mn-lt"/>
              </a:rPr>
              <a:t>none</a:t>
            </a:r>
          </a:p>
          <a:p>
            <a:endParaRPr lang="en-US" altLang="zh-CN" sz="2000" dirty="0">
              <a:solidFill>
                <a:srgbClr val="000099"/>
              </a:solidFill>
              <a:latin typeface="+mn-lt"/>
            </a:endParaRPr>
          </a:p>
          <a:p>
            <a:r>
              <a:rPr lang="en-US" altLang="zh-CN" sz="2000" dirty="0">
                <a:solidFill>
                  <a:srgbClr val="000099"/>
                </a:solidFill>
                <a:latin typeface="+mn-lt"/>
              </a:rPr>
              <a:t>constant</a:t>
            </a:r>
          </a:p>
          <a:p>
            <a:r>
              <a:rPr lang="en-US" altLang="zh-CN" sz="2000" dirty="0">
                <a:solidFill>
                  <a:srgbClr val="000099"/>
                </a:solidFill>
                <a:latin typeface="+mn-lt"/>
              </a:rPr>
              <a:t>rate</a:t>
            </a:r>
          </a:p>
          <a:p>
            <a:r>
              <a:rPr lang="en-US" altLang="zh-CN" sz="2000" dirty="0">
                <a:solidFill>
                  <a:srgbClr val="000099"/>
                </a:solidFill>
                <a:latin typeface="+mn-lt"/>
              </a:rPr>
              <a:t>guaranteed</a:t>
            </a:r>
          </a:p>
          <a:p>
            <a:r>
              <a:rPr lang="en-US" altLang="zh-CN" sz="2000" dirty="0">
                <a:solidFill>
                  <a:srgbClr val="000099"/>
                </a:solidFill>
                <a:latin typeface="+mn-lt"/>
              </a:rPr>
              <a:t>rate</a:t>
            </a:r>
          </a:p>
          <a:p>
            <a:r>
              <a:rPr lang="en-US" altLang="zh-CN" sz="2000" dirty="0">
                <a:solidFill>
                  <a:srgbClr val="000099"/>
                </a:solidFill>
                <a:latin typeface="+mn-lt"/>
              </a:rPr>
              <a:t>guaranteed </a:t>
            </a:r>
          </a:p>
          <a:p>
            <a:r>
              <a:rPr lang="en-US" altLang="zh-CN" sz="2000" dirty="0">
                <a:solidFill>
                  <a:srgbClr val="000099"/>
                </a:solidFill>
                <a:latin typeface="+mn-lt"/>
              </a:rPr>
              <a:t>minimum</a:t>
            </a:r>
          </a:p>
          <a:p>
            <a:r>
              <a:rPr lang="en-US" altLang="zh-CN" sz="2000" dirty="0">
                <a:solidFill>
                  <a:srgbClr val="000099"/>
                </a:solidFill>
                <a:latin typeface="+mn-lt"/>
              </a:rPr>
              <a:t>none</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possible</a:t>
            </a:r>
          </a:p>
        </p:txBody>
      </p:sp>
      <p:sp>
        <p:nvSpPr>
          <p:cNvPr id="50182" name="Text Box 11"/>
          <p:cNvSpPr txBox="1">
            <a:spLocks noChangeArrowheads="1"/>
          </p:cNvSpPr>
          <p:nvPr/>
        </p:nvSpPr>
        <p:spPr bwMode="auto">
          <a:xfrm>
            <a:off x="6168008" y="1695798"/>
            <a:ext cx="1112805"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Loss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lang="en-US" altLang="zh-CN" sz="2000" dirty="0">
                <a:solidFill>
                  <a:srgbClr val="000099"/>
                </a:solidFill>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3" name="Text Box 12"/>
          <p:cNvSpPr txBox="1">
            <a:spLocks noChangeArrowheads="1"/>
          </p:cNvSpPr>
          <p:nvPr/>
        </p:nvSpPr>
        <p:spPr bwMode="auto">
          <a:xfrm>
            <a:off x="7215443" y="1700808"/>
            <a:ext cx="111280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Order</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possibly</a:t>
            </a:r>
          </a:p>
        </p:txBody>
      </p:sp>
      <p:sp>
        <p:nvSpPr>
          <p:cNvPr id="50184" name="Text Box 13"/>
          <p:cNvSpPr txBox="1">
            <a:spLocks noChangeArrowheads="1"/>
          </p:cNvSpPr>
          <p:nvPr/>
        </p:nvSpPr>
        <p:spPr bwMode="auto">
          <a:xfrm>
            <a:off x="8246123" y="1705323"/>
            <a:ext cx="946221"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latin typeface="+mn-lt"/>
              </a:rPr>
              <a:t>Timing</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yes</a:t>
            </a:r>
          </a:p>
          <a:p>
            <a:endParaRPr lang="en-US" altLang="zh-CN" sz="2000" dirty="0">
              <a:solidFill>
                <a:srgbClr val="000099"/>
              </a:solidFill>
              <a:latin typeface="+mn-lt"/>
            </a:endParaRPr>
          </a:p>
          <a:p>
            <a:r>
              <a:rPr lang="en-US" altLang="zh-CN" sz="2000" dirty="0">
                <a:solidFill>
                  <a:srgbClr val="000099"/>
                </a:solidFill>
                <a:latin typeface="+mn-lt"/>
              </a:rPr>
              <a:t>no</a:t>
            </a:r>
          </a:p>
          <a:p>
            <a:endParaRPr lang="en-US" altLang="zh-CN" sz="2000" dirty="0">
              <a:solidFill>
                <a:srgbClr val="000099"/>
              </a:solidFill>
              <a:latin typeface="+mn-lt"/>
            </a:endParaRPr>
          </a:p>
          <a:p>
            <a:r>
              <a:rPr lang="en-US" altLang="zh-CN" sz="2000" dirty="0">
                <a:solidFill>
                  <a:srgbClr val="000099"/>
                </a:solidFill>
                <a:latin typeface="+mn-lt"/>
              </a:rPr>
              <a:t>no</a:t>
            </a:r>
          </a:p>
          <a:p>
            <a:r>
              <a:rPr kumimoji="0" lang="en-US" altLang="en-US" sz="2000" b="0" i="0" u="none" strike="noStrike" kern="1200" cap="none" spc="0" normalizeH="0" baseline="0" noProof="0" dirty="0">
                <a:ln>
                  <a:noFill/>
                </a:ln>
                <a:solidFill>
                  <a:srgbClr val="000099"/>
                </a:solidFill>
                <a:effectLst/>
                <a:uLnTx/>
                <a:uFillTx/>
                <a:latin typeface="+mn-lt"/>
              </a:rPr>
              <a:t>yes</a:t>
            </a:r>
          </a:p>
          <a:p>
            <a:endParaRPr lang="en-US" altLang="zh-CN" sz="2000" dirty="0">
              <a:solidFill>
                <a:srgbClr val="000099"/>
              </a:solidFill>
              <a:latin typeface="+mn-lt"/>
            </a:endParaRPr>
          </a:p>
          <a:p>
            <a:endParaRPr lang="en-US" altLang="zh-CN" sz="2000" dirty="0">
              <a:solidFill>
                <a:srgbClr val="000099"/>
              </a:solidFill>
              <a:latin typeface="+mn-lt"/>
            </a:endParaRPr>
          </a:p>
          <a:p>
            <a:r>
              <a:rPr lang="en-US" altLang="zh-CN" sz="2000" dirty="0">
                <a:solidFill>
                  <a:srgbClr val="000099"/>
                </a:solidFill>
                <a:latin typeface="+mn-lt"/>
              </a:rPr>
              <a:t>no</a:t>
            </a:r>
          </a:p>
        </p:txBody>
      </p:sp>
      <p:sp>
        <p:nvSpPr>
          <p:cNvPr id="50186" name="Text Box 15"/>
          <p:cNvSpPr txBox="1">
            <a:spLocks noChangeArrowheads="1"/>
          </p:cNvSpPr>
          <p:nvPr/>
        </p:nvSpPr>
        <p:spPr bwMode="auto">
          <a:xfrm>
            <a:off x="6196013" y="126876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Guarantees ?</a:t>
            </a:r>
            <a:endParaRPr lang="en-US" altLang="zh-CN">
              <a:solidFill>
                <a:srgbClr val="000099"/>
              </a:solidFill>
              <a:latin typeface="Times New Roman" panose="02020603050405020304" pitchFamily="18" charset="0"/>
            </a:endParaRPr>
          </a:p>
        </p:txBody>
      </p:sp>
      <p:sp>
        <p:nvSpPr>
          <p:cNvPr id="50187" name="Line 16"/>
          <p:cNvSpPr>
            <a:spLocks noChangeShapeType="1"/>
          </p:cNvSpPr>
          <p:nvPr/>
        </p:nvSpPr>
        <p:spPr bwMode="auto">
          <a:xfrm flipV="1">
            <a:off x="4727848" y="1694209"/>
            <a:ext cx="4392487"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50188" name="Line 19"/>
          <p:cNvSpPr>
            <a:spLocks noChangeShapeType="1"/>
          </p:cNvSpPr>
          <p:nvPr/>
        </p:nvSpPr>
        <p:spPr bwMode="auto">
          <a:xfrm>
            <a:off x="1487488" y="2202209"/>
            <a:ext cx="9937104" cy="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89" name="Line 25"/>
          <p:cNvSpPr>
            <a:spLocks noChangeShapeType="1"/>
          </p:cNvSpPr>
          <p:nvPr/>
        </p:nvSpPr>
        <p:spPr bwMode="auto">
          <a:xfrm>
            <a:off x="1859798" y="2992784"/>
            <a:ext cx="9564794"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0" name="Line 26"/>
          <p:cNvSpPr>
            <a:spLocks noChangeShapeType="1"/>
          </p:cNvSpPr>
          <p:nvPr/>
        </p:nvSpPr>
        <p:spPr bwMode="auto">
          <a:xfrm>
            <a:off x="1859797" y="3602384"/>
            <a:ext cx="9564793"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1" name="Line 27"/>
          <p:cNvSpPr>
            <a:spLocks noChangeShapeType="1"/>
          </p:cNvSpPr>
          <p:nvPr/>
        </p:nvSpPr>
        <p:spPr bwMode="auto">
          <a:xfrm>
            <a:off x="1859798" y="4223097"/>
            <a:ext cx="9564792"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0192" name="Line 28"/>
          <p:cNvSpPr>
            <a:spLocks noChangeShapeType="1"/>
          </p:cNvSpPr>
          <p:nvPr/>
        </p:nvSpPr>
        <p:spPr bwMode="auto">
          <a:xfrm>
            <a:off x="1775520" y="6051973"/>
            <a:ext cx="9649069"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20"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19" name="Rectangle 7"/>
          <p:cNvSpPr txBox="1">
            <a:spLocks noChangeArrowheads="1"/>
          </p:cNvSpPr>
          <p:nvPr/>
        </p:nvSpPr>
        <p:spPr>
          <a:xfrm>
            <a:off x="5015881" y="6624784"/>
            <a:ext cx="3312367"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4.1.2 Network service model</a:t>
            </a:r>
          </a:p>
        </p:txBody>
      </p:sp>
      <p:sp>
        <p:nvSpPr>
          <p:cNvPr id="21" name="矩形 20">
            <a:extLst>
              <a:ext uri="{FF2B5EF4-FFF2-40B4-BE49-F238E27FC236}">
                <a16:creationId xmlns:a16="http://schemas.microsoft.com/office/drawing/2014/main" id="{DACC6C00-78D5-4E99-9492-E4D10BF69EE5}"/>
              </a:ext>
            </a:extLst>
          </p:cNvPr>
          <p:cNvSpPr/>
          <p:nvPr/>
        </p:nvSpPr>
        <p:spPr>
          <a:xfrm>
            <a:off x="180791" y="2949887"/>
            <a:ext cx="1710725" cy="646331"/>
          </a:xfrm>
          <a:prstGeom prst="rect">
            <a:avLst/>
          </a:prstGeom>
        </p:spPr>
        <p:txBody>
          <a:bodyPr wrap="none">
            <a:spAutoFit/>
          </a:bodyPr>
          <a:lstStyle/>
          <a:p>
            <a:r>
              <a:rPr lang="en-US" altLang="zh-CN" dirty="0">
                <a:solidFill>
                  <a:srgbClr val="0000FF"/>
                </a:solidFill>
              </a:rPr>
              <a:t>Asynchronous </a:t>
            </a:r>
          </a:p>
          <a:p>
            <a:r>
              <a:rPr lang="en-US" altLang="zh-CN" dirty="0">
                <a:solidFill>
                  <a:srgbClr val="0000FF"/>
                </a:solidFill>
              </a:rPr>
              <a:t>Transfer Mode</a:t>
            </a:r>
          </a:p>
        </p:txBody>
      </p:sp>
      <p:sp>
        <p:nvSpPr>
          <p:cNvPr id="26" name="Rectangle 2">
            <a:extLst>
              <a:ext uri="{FF2B5EF4-FFF2-40B4-BE49-F238E27FC236}">
                <a16:creationId xmlns:a16="http://schemas.microsoft.com/office/drawing/2014/main" id="{61D482E2-C120-4957-985A-64AA728F202A}"/>
              </a:ext>
            </a:extLst>
          </p:cNvPr>
          <p:cNvSpPr/>
          <p:nvPr/>
        </p:nvSpPr>
        <p:spPr>
          <a:xfrm>
            <a:off x="180792" y="2886769"/>
            <a:ext cx="11315808" cy="3738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7">
            <a:extLst>
              <a:ext uri="{FF2B5EF4-FFF2-40B4-BE49-F238E27FC236}">
                <a16:creationId xmlns:a16="http://schemas.microsoft.com/office/drawing/2014/main" id="{D967815D-14E6-419B-ACA9-9174D491687B}"/>
              </a:ext>
            </a:extLst>
          </p:cNvPr>
          <p:cNvGrpSpPr/>
          <p:nvPr/>
        </p:nvGrpSpPr>
        <p:grpSpPr>
          <a:xfrm>
            <a:off x="1859797" y="3334608"/>
            <a:ext cx="8105613" cy="2557221"/>
            <a:chOff x="852407" y="3270142"/>
            <a:chExt cx="8105613" cy="2557221"/>
          </a:xfrm>
        </p:grpSpPr>
        <p:sp>
          <p:nvSpPr>
            <p:cNvPr id="28" name="TextBox 27">
              <a:extLst>
                <a:ext uri="{FF2B5EF4-FFF2-40B4-BE49-F238E27FC236}">
                  <a16:creationId xmlns:a16="http://schemas.microsoft.com/office/drawing/2014/main" id="{FC7E4CCA-38B1-4F22-9379-28A86785C3B9}"/>
                </a:ext>
              </a:extLst>
            </p:cNvPr>
            <p:cNvSpPr txBox="1"/>
            <p:nvPr/>
          </p:nvSpPr>
          <p:spPr>
            <a:xfrm>
              <a:off x="1175287" y="3794500"/>
              <a:ext cx="7516160" cy="18158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chemeClr val="accent2">
                      <a:lumMod val="75000"/>
                    </a:schemeClr>
                  </a:solidFill>
                  <a:effectLst/>
                  <a:uLnTx/>
                  <a:uFillTx/>
                  <a:latin typeface="Calibri" panose="020F0502020204030204"/>
                  <a:ea typeface="+mn-ea"/>
                  <a:cs typeface="+mn-cs"/>
                </a:rPr>
                <a:t>No</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guarantees on</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successful</a:t>
              </a:r>
              <a:r>
                <a:rPr kumimoji="0" lang="en-US" sz="2800" b="0" i="1"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datagram delivery to destination</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timing or order of delivery</a:t>
              </a:r>
            </a:p>
            <a:p>
              <a:pPr marL="866775" marR="0" lvl="1" indent="-409575" algn="l" defTabSz="914400" rtl="0" eaLnBrk="1" fontAlgn="auto" latinLnBrk="0" hangingPunct="1">
                <a:lnSpc>
                  <a:spcPct val="100000"/>
                </a:lnSpc>
                <a:spcBef>
                  <a:spcPts val="0"/>
                </a:spcBef>
                <a:spcAft>
                  <a:spcPts val="0"/>
                </a:spcAft>
                <a:buClrTx/>
                <a:buSzTx/>
                <a:buFont typeface="+mj-lt"/>
                <a:buAutoNum type="romanLcPeriod"/>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bandwidth available to end-end flow</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29" name="Rectangle 6">
              <a:extLst>
                <a:ext uri="{FF2B5EF4-FFF2-40B4-BE49-F238E27FC236}">
                  <a16:creationId xmlns:a16="http://schemas.microsoft.com/office/drawing/2014/main" id="{1DA99488-E66B-4FEE-A48F-56AE3C562882}"/>
                </a:ext>
              </a:extLst>
            </p:cNvPr>
            <p:cNvSpPr/>
            <p:nvPr/>
          </p:nvSpPr>
          <p:spPr>
            <a:xfrm>
              <a:off x="852407" y="3502617"/>
              <a:ext cx="8105613" cy="2324746"/>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extBox 5">
              <a:extLst>
                <a:ext uri="{FF2B5EF4-FFF2-40B4-BE49-F238E27FC236}">
                  <a16:creationId xmlns:a16="http://schemas.microsoft.com/office/drawing/2014/main" id="{53844A4D-7878-44F4-9136-D692C1A53477}"/>
                </a:ext>
              </a:extLst>
            </p:cNvPr>
            <p:cNvSpPr txBox="1"/>
            <p:nvPr/>
          </p:nvSpPr>
          <p:spPr>
            <a:xfrm>
              <a:off x="1100380" y="3270142"/>
              <a:ext cx="5474191"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Internet  “best effort” service model</a:t>
              </a:r>
            </a:p>
          </p:txBody>
        </p:sp>
      </p:grpSp>
      <p:sp>
        <p:nvSpPr>
          <p:cNvPr id="3" name="标题 2">
            <a:extLst>
              <a:ext uri="{FF2B5EF4-FFF2-40B4-BE49-F238E27FC236}">
                <a16:creationId xmlns:a16="http://schemas.microsoft.com/office/drawing/2014/main" id="{E0B5AE18-2FFA-4288-9E99-DC887F77F4C9}"/>
              </a:ext>
            </a:extLst>
          </p:cNvPr>
          <p:cNvSpPr>
            <a:spLocks noGrp="1"/>
          </p:cNvSpPr>
          <p:nvPr>
            <p:ph type="title"/>
          </p:nvPr>
        </p:nvSpPr>
        <p:spPr/>
        <p:txBody>
          <a:bodyPr/>
          <a:lstStyle/>
          <a:p>
            <a:r>
              <a:rPr lang="en-US" altLang="zh-CN" dirty="0"/>
              <a:t>Network layer service models:</a:t>
            </a:r>
            <a:endParaRPr lang="zh-CN" altLang="en-US" dirty="0"/>
          </a:p>
        </p:txBody>
      </p:sp>
    </p:spTree>
    <p:extLst>
      <p:ext uri="{BB962C8B-B14F-4D97-AF65-F5344CB8AC3E}">
        <p14:creationId xmlns:p14="http://schemas.microsoft.com/office/powerpoint/2010/main" val="403130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dissolve">
                                      <p:cBhvr>
                                        <p:cTn id="1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464CE4-E4F1-4F4A-A1DB-26BB66DC4403}"/>
              </a:ext>
            </a:extLst>
          </p:cNvPr>
          <p:cNvSpPr>
            <a:spLocks noGrp="1"/>
          </p:cNvSpPr>
          <p:nvPr>
            <p:ph sz="half" idx="1"/>
          </p:nvPr>
        </p:nvSpPr>
        <p:spPr>
          <a:xfrm>
            <a:off x="848755" y="1399565"/>
            <a:ext cx="10836967" cy="4691268"/>
          </a:xfrm>
        </p:spPr>
        <p:txBody>
          <a:bodyPr>
            <a:normAutofit/>
          </a:bodyPr>
          <a:lstStyle/>
          <a:p>
            <a:pPr>
              <a:defRPr/>
            </a:pPr>
            <a:r>
              <a:rPr lang="en-US" sz="2400" dirty="0">
                <a:solidFill>
                  <a:srgbClr val="0013A3"/>
                </a:solidFill>
              </a:rPr>
              <a:t>simplicity of mechanism </a:t>
            </a:r>
            <a:r>
              <a:rPr lang="en-US" sz="2400" dirty="0"/>
              <a:t>has allowed Internet to be widely deployed adopted</a:t>
            </a:r>
          </a:p>
          <a:p>
            <a:pPr>
              <a:defRPr/>
            </a:pPr>
            <a:r>
              <a:rPr lang="en-US" sz="2400" dirty="0"/>
              <a:t>sufficient </a:t>
            </a:r>
            <a:r>
              <a:rPr lang="en-US" sz="2400" dirty="0">
                <a:solidFill>
                  <a:srgbClr val="0013A3"/>
                </a:solidFill>
              </a:rPr>
              <a:t>provisioning of bandwidth</a:t>
            </a:r>
            <a:r>
              <a:rPr lang="en-US" sz="2400" dirty="0"/>
              <a:t> allows performance of real-time applications (e.g., interactive voice, video) to be “good enough” for “most of the time”</a:t>
            </a:r>
          </a:p>
          <a:p>
            <a:pPr>
              <a:defRPr/>
            </a:pPr>
            <a:r>
              <a:rPr lang="en-US" sz="2400" dirty="0">
                <a:solidFill>
                  <a:srgbClr val="0013A3"/>
                </a:solidFill>
              </a:rPr>
              <a:t>replicated, application-layer distributed services </a:t>
            </a:r>
            <a:r>
              <a:rPr lang="en-US" sz="2400" dirty="0"/>
              <a:t>(datacenters, content distribution networks) connecting close to clients’ networks, allow services to be provided from multiple locations</a:t>
            </a:r>
          </a:p>
          <a:p>
            <a:pPr>
              <a:defRPr/>
            </a:pPr>
            <a:r>
              <a:rPr lang="en-US" sz="2400" dirty="0"/>
              <a:t>congestion control of “elastic” services helps</a:t>
            </a:r>
          </a:p>
          <a:p>
            <a:pPr marL="130175" indent="0">
              <a:buNone/>
            </a:pPr>
            <a:endParaRPr lang="en-US" sz="2400" dirty="0"/>
          </a:p>
        </p:txBody>
      </p:sp>
      <p:sp>
        <p:nvSpPr>
          <p:cNvPr id="7" name="TextBox 6">
            <a:extLst>
              <a:ext uri="{FF2B5EF4-FFF2-40B4-BE49-F238E27FC236}">
                <a16:creationId xmlns:a16="http://schemas.microsoft.com/office/drawing/2014/main" id="{A62B6DB3-9428-AA4F-A9F0-FA024E48D16D}"/>
              </a:ext>
            </a:extLst>
          </p:cNvPr>
          <p:cNvSpPr txBox="1"/>
          <p:nvPr/>
        </p:nvSpPr>
        <p:spPr>
          <a:xfrm flipH="1">
            <a:off x="1739516" y="5362415"/>
            <a:ext cx="8712968"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schemeClr val="accent1">
                    <a:lumMod val="75000"/>
                  </a:schemeClr>
                </a:solidFill>
                <a:effectLst/>
                <a:uLnTx/>
                <a:uFillTx/>
              </a:rPr>
              <a:t>It’s hard to argue with success of best-effort service model </a:t>
            </a:r>
          </a:p>
        </p:txBody>
      </p:sp>
      <p:sp>
        <p:nvSpPr>
          <p:cNvPr id="6" name="Rectangle 7">
            <a:extLst>
              <a:ext uri="{FF2B5EF4-FFF2-40B4-BE49-F238E27FC236}">
                <a16:creationId xmlns:a16="http://schemas.microsoft.com/office/drawing/2014/main" id="{F7E2FB9D-9361-42B6-B849-504502DDF6D4}"/>
              </a:ext>
            </a:extLst>
          </p:cNvPr>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5" name="标题 4">
            <a:extLst>
              <a:ext uri="{FF2B5EF4-FFF2-40B4-BE49-F238E27FC236}">
                <a16:creationId xmlns:a16="http://schemas.microsoft.com/office/drawing/2014/main" id="{11A4C0CB-50E1-4C7D-B6C8-6DB1D06050B4}"/>
              </a:ext>
            </a:extLst>
          </p:cNvPr>
          <p:cNvSpPr>
            <a:spLocks noGrp="1"/>
          </p:cNvSpPr>
          <p:nvPr>
            <p:ph type="title"/>
          </p:nvPr>
        </p:nvSpPr>
        <p:spPr/>
        <p:txBody>
          <a:bodyPr/>
          <a:lstStyle/>
          <a:p>
            <a:r>
              <a:rPr lang="en-US" altLang="zh-CN" dirty="0"/>
              <a:t>Reflections on best-effort service</a:t>
            </a:r>
            <a:endParaRPr lang="zh-CN" altLang="en-US" dirty="0"/>
          </a:p>
        </p:txBody>
      </p:sp>
    </p:spTree>
    <p:extLst>
      <p:ext uri="{BB962C8B-B14F-4D97-AF65-F5344CB8AC3E}">
        <p14:creationId xmlns:p14="http://schemas.microsoft.com/office/powerpoint/2010/main" val="46218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664296"/>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86402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3888432"/>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427822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0"/>
          <p:cNvGrpSpPr>
            <a:grpSpLocks/>
          </p:cNvGrpSpPr>
          <p:nvPr/>
        </p:nvGrpSpPr>
        <p:grpSpPr bwMode="auto">
          <a:xfrm>
            <a:off x="4311651" y="3333750"/>
            <a:ext cx="1609725" cy="2343150"/>
            <a:chOff x="2418" y="1882"/>
            <a:chExt cx="1014" cy="1476"/>
          </a:xfrm>
        </p:grpSpPr>
        <p:sp>
          <p:nvSpPr>
            <p:cNvPr id="52278" name="Rectangle 45"/>
            <p:cNvSpPr>
              <a:spLocks noChangeArrowheads="1"/>
            </p:cNvSpPr>
            <p:nvPr/>
          </p:nvSpPr>
          <p:spPr bwMode="auto">
            <a:xfrm>
              <a:off x="2418" y="1882"/>
              <a:ext cx="1014" cy="1476"/>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9" name="Text Box 48"/>
            <p:cNvSpPr txBox="1">
              <a:spLocks noChangeArrowheads="1"/>
            </p:cNvSpPr>
            <p:nvPr/>
          </p:nvSpPr>
          <p:spPr bwMode="auto">
            <a:xfrm>
              <a:off x="2485" y="2418"/>
              <a:ext cx="876"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high-speed </a:t>
              </a:r>
            </a:p>
            <a:p>
              <a:pPr algn="ctr">
                <a:lnSpc>
                  <a:spcPct val="85000"/>
                </a:lnSpc>
              </a:pPr>
              <a:r>
                <a:rPr lang="en-US" altLang="zh-CN" sz="1800" dirty="0">
                  <a:solidFill>
                    <a:srgbClr val="000099"/>
                  </a:solidFill>
                </a:rPr>
                <a:t>switching</a:t>
              </a:r>
            </a:p>
            <a:p>
              <a:pPr algn="ctr">
                <a:lnSpc>
                  <a:spcPct val="85000"/>
                </a:lnSpc>
              </a:pPr>
              <a:r>
                <a:rPr lang="en-US" altLang="zh-CN" sz="1800" dirty="0">
                  <a:solidFill>
                    <a:srgbClr val="000099"/>
                  </a:solidFill>
                </a:rPr>
                <a:t>fabric</a:t>
              </a:r>
            </a:p>
          </p:txBody>
        </p:sp>
      </p:grpSp>
      <p:sp>
        <p:nvSpPr>
          <p:cNvPr id="52227" name="Rectangle 46"/>
          <p:cNvSpPr>
            <a:spLocks noChangeArrowheads="1"/>
          </p:cNvSpPr>
          <p:nvPr/>
        </p:nvSpPr>
        <p:spPr bwMode="auto">
          <a:xfrm>
            <a:off x="4329114" y="2371725"/>
            <a:ext cx="1590675" cy="64770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28" name="Text Box 47"/>
          <p:cNvSpPr txBox="1">
            <a:spLocks noChangeArrowheads="1"/>
          </p:cNvSpPr>
          <p:nvPr/>
        </p:nvSpPr>
        <p:spPr bwMode="auto">
          <a:xfrm>
            <a:off x="4506913" y="2413000"/>
            <a:ext cx="11874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a:solidFill>
                  <a:srgbClr val="000099"/>
                </a:solidFill>
              </a:rPr>
              <a:t>routing </a:t>
            </a:r>
          </a:p>
          <a:p>
            <a:pPr algn="ctr">
              <a:lnSpc>
                <a:spcPct val="85000"/>
              </a:lnSpc>
            </a:pPr>
            <a:r>
              <a:rPr lang="en-US" altLang="zh-CN" sz="1800">
                <a:solidFill>
                  <a:srgbClr val="000099"/>
                </a:solidFill>
              </a:rPr>
              <a:t>processor</a:t>
            </a:r>
          </a:p>
        </p:txBody>
      </p:sp>
      <p:sp>
        <p:nvSpPr>
          <p:cNvPr id="52229" name="Line 50"/>
          <p:cNvSpPr>
            <a:spLocks noChangeShapeType="1"/>
          </p:cNvSpPr>
          <p:nvPr/>
        </p:nvSpPr>
        <p:spPr bwMode="auto">
          <a:xfrm>
            <a:off x="5057775" y="2890838"/>
            <a:ext cx="19050" cy="57150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52230" name="Group 17"/>
          <p:cNvGrpSpPr>
            <a:grpSpLocks/>
          </p:cNvGrpSpPr>
          <p:nvPr/>
        </p:nvGrpSpPr>
        <p:grpSpPr bwMode="auto">
          <a:xfrm>
            <a:off x="2268539" y="3348039"/>
            <a:ext cx="2033587" cy="566737"/>
            <a:chOff x="930" y="1989"/>
            <a:chExt cx="1482" cy="357"/>
          </a:xfrm>
        </p:grpSpPr>
        <p:sp>
          <p:nvSpPr>
            <p:cNvPr id="52273" name="Rectangle 9"/>
            <p:cNvSpPr>
              <a:spLocks noChangeArrowheads="1"/>
            </p:cNvSpPr>
            <p:nvPr/>
          </p:nvSpPr>
          <p:spPr bwMode="auto">
            <a:xfrm>
              <a:off x="1152" y="1989"/>
              <a:ext cx="1086"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4" name="Rectangle 5"/>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5" name="Rectangle 6"/>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6" name="Rectangle 8"/>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7" name="Line 16"/>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1" name="Group 18"/>
          <p:cNvGrpSpPr>
            <a:grpSpLocks/>
          </p:cNvGrpSpPr>
          <p:nvPr/>
        </p:nvGrpSpPr>
        <p:grpSpPr bwMode="auto">
          <a:xfrm>
            <a:off x="2257425" y="5086350"/>
            <a:ext cx="2058988" cy="566738"/>
            <a:chOff x="930" y="1989"/>
            <a:chExt cx="1482" cy="357"/>
          </a:xfrm>
        </p:grpSpPr>
        <p:sp>
          <p:nvSpPr>
            <p:cNvPr id="52268" name="Rectangle 19"/>
            <p:cNvSpPr>
              <a:spLocks noChangeArrowheads="1"/>
            </p:cNvSpPr>
            <p:nvPr/>
          </p:nvSpPr>
          <p:spPr bwMode="auto">
            <a:xfrm>
              <a:off x="1152" y="1989"/>
              <a:ext cx="1088"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9" name="Rectangle 20"/>
            <p:cNvSpPr>
              <a:spLocks noChangeArrowheads="1"/>
            </p:cNvSpPr>
            <p:nvPr/>
          </p:nvSpPr>
          <p:spPr bwMode="auto">
            <a:xfrm>
              <a:off x="1197" y="2089"/>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0" name="Rectangle 21"/>
            <p:cNvSpPr>
              <a:spLocks noChangeArrowheads="1"/>
            </p:cNvSpPr>
            <p:nvPr/>
          </p:nvSpPr>
          <p:spPr bwMode="auto">
            <a:xfrm>
              <a:off x="1582" y="2025"/>
              <a:ext cx="273"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1" name="Rectangle 22"/>
            <p:cNvSpPr>
              <a:spLocks noChangeArrowheads="1"/>
            </p:cNvSpPr>
            <p:nvPr/>
          </p:nvSpPr>
          <p:spPr bwMode="auto">
            <a:xfrm>
              <a:off x="1904" y="2023"/>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72" name="Line 23"/>
            <p:cNvSpPr>
              <a:spLocks noChangeShapeType="1"/>
            </p:cNvSpPr>
            <p:nvPr/>
          </p:nvSpPr>
          <p:spPr bwMode="auto">
            <a:xfrm>
              <a:off x="930" y="2169"/>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2" name="Group 29"/>
          <p:cNvGrpSpPr>
            <a:grpSpLocks/>
          </p:cNvGrpSpPr>
          <p:nvPr/>
        </p:nvGrpSpPr>
        <p:grpSpPr bwMode="auto">
          <a:xfrm rot="2656396">
            <a:off x="2887663" y="4238625"/>
            <a:ext cx="546100" cy="546100"/>
            <a:chOff x="354" y="2715"/>
            <a:chExt cx="344" cy="344"/>
          </a:xfrm>
        </p:grpSpPr>
        <p:sp>
          <p:nvSpPr>
            <p:cNvPr id="52264" name="Oval 25"/>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5" name="Oval 26"/>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6" name="Oval 27"/>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7" name="Oval 28"/>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3" name="Text Box 57"/>
          <p:cNvSpPr txBox="1">
            <a:spLocks noChangeArrowheads="1"/>
          </p:cNvSpPr>
          <p:nvPr/>
        </p:nvSpPr>
        <p:spPr bwMode="auto">
          <a:xfrm>
            <a:off x="2163763" y="5732463"/>
            <a:ext cx="1911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input ports</a:t>
            </a:r>
          </a:p>
        </p:txBody>
      </p:sp>
      <p:grpSp>
        <p:nvGrpSpPr>
          <p:cNvPr id="52234" name="Group 37"/>
          <p:cNvGrpSpPr>
            <a:grpSpLocks/>
          </p:cNvGrpSpPr>
          <p:nvPr/>
        </p:nvGrpSpPr>
        <p:grpSpPr bwMode="auto">
          <a:xfrm>
            <a:off x="5868989" y="3352800"/>
            <a:ext cx="1957387" cy="566738"/>
            <a:chOff x="-51" y="2454"/>
            <a:chExt cx="1482" cy="357"/>
          </a:xfrm>
        </p:grpSpPr>
        <p:grpSp>
          <p:nvGrpSpPr>
            <p:cNvPr id="52258" name="Group 36"/>
            <p:cNvGrpSpPr>
              <a:grpSpLocks/>
            </p:cNvGrpSpPr>
            <p:nvPr/>
          </p:nvGrpSpPr>
          <p:grpSpPr bwMode="auto">
            <a:xfrm flipH="1">
              <a:off x="171" y="2454"/>
              <a:ext cx="1086" cy="357"/>
              <a:chOff x="171" y="2454"/>
              <a:chExt cx="1086" cy="357"/>
            </a:xfrm>
          </p:grpSpPr>
          <p:sp>
            <p:nvSpPr>
              <p:cNvPr id="52260" name="Rectangle 31"/>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1" name="Rectangle 32"/>
              <p:cNvSpPr>
                <a:spLocks noChangeArrowheads="1"/>
              </p:cNvSpPr>
              <p:nvPr/>
            </p:nvSpPr>
            <p:spPr bwMode="auto">
              <a:xfrm>
                <a:off x="216" y="2554"/>
                <a:ext cx="338"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2" name="Rectangle 33"/>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63" name="Rectangle 34"/>
              <p:cNvSpPr>
                <a:spLocks noChangeArrowheads="1"/>
              </p:cNvSpPr>
              <p:nvPr/>
            </p:nvSpPr>
            <p:spPr bwMode="auto">
              <a:xfrm>
                <a:off x="921"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9" name="Line 35"/>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5" name="Group 38"/>
          <p:cNvGrpSpPr>
            <a:grpSpLocks/>
          </p:cNvGrpSpPr>
          <p:nvPr/>
        </p:nvGrpSpPr>
        <p:grpSpPr bwMode="auto">
          <a:xfrm>
            <a:off x="5888038" y="5086350"/>
            <a:ext cx="2011362" cy="566738"/>
            <a:chOff x="-51" y="2454"/>
            <a:chExt cx="1482" cy="357"/>
          </a:xfrm>
        </p:grpSpPr>
        <p:grpSp>
          <p:nvGrpSpPr>
            <p:cNvPr id="52252" name="Group 39"/>
            <p:cNvGrpSpPr>
              <a:grpSpLocks/>
            </p:cNvGrpSpPr>
            <p:nvPr/>
          </p:nvGrpSpPr>
          <p:grpSpPr bwMode="auto">
            <a:xfrm flipH="1">
              <a:off x="171" y="2454"/>
              <a:ext cx="1086" cy="357"/>
              <a:chOff x="171" y="2454"/>
              <a:chExt cx="1086" cy="357"/>
            </a:xfrm>
          </p:grpSpPr>
          <p:sp>
            <p:nvSpPr>
              <p:cNvPr id="52254" name="Rectangle 40"/>
              <p:cNvSpPr>
                <a:spLocks noChangeArrowheads="1"/>
              </p:cNvSpPr>
              <p:nvPr/>
            </p:nvSpPr>
            <p:spPr bwMode="auto">
              <a:xfrm>
                <a:off x="171" y="2454"/>
                <a:ext cx="1084" cy="35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5" name="Rectangle 41"/>
              <p:cNvSpPr>
                <a:spLocks noChangeArrowheads="1"/>
              </p:cNvSpPr>
              <p:nvPr/>
            </p:nvSpPr>
            <p:spPr bwMode="auto">
              <a:xfrm>
                <a:off x="216" y="2554"/>
                <a:ext cx="337" cy="161"/>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6" name="Rectangle 42"/>
              <p:cNvSpPr>
                <a:spLocks noChangeArrowheads="1"/>
              </p:cNvSpPr>
              <p:nvPr/>
            </p:nvSpPr>
            <p:spPr bwMode="auto">
              <a:xfrm>
                <a:off x="602" y="2490"/>
                <a:ext cx="274" cy="274"/>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7" name="Rectangle 43"/>
              <p:cNvSpPr>
                <a:spLocks noChangeArrowheads="1"/>
              </p:cNvSpPr>
              <p:nvPr/>
            </p:nvSpPr>
            <p:spPr bwMode="auto">
              <a:xfrm>
                <a:off x="923" y="2488"/>
                <a:ext cx="274" cy="274"/>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53" name="Line 44"/>
            <p:cNvSpPr>
              <a:spLocks noChangeShapeType="1"/>
            </p:cNvSpPr>
            <p:nvPr/>
          </p:nvSpPr>
          <p:spPr bwMode="auto">
            <a:xfrm>
              <a:off x="-51" y="2634"/>
              <a:ext cx="14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52236" name="Group 51"/>
          <p:cNvGrpSpPr>
            <a:grpSpLocks/>
          </p:cNvGrpSpPr>
          <p:nvPr/>
        </p:nvGrpSpPr>
        <p:grpSpPr bwMode="auto">
          <a:xfrm rot="2656396">
            <a:off x="6754813" y="4229100"/>
            <a:ext cx="546100" cy="546100"/>
            <a:chOff x="354" y="2715"/>
            <a:chExt cx="344" cy="344"/>
          </a:xfrm>
        </p:grpSpPr>
        <p:sp>
          <p:nvSpPr>
            <p:cNvPr id="52248" name="Oval 52"/>
            <p:cNvSpPr>
              <a:spLocks noChangeArrowheads="1"/>
            </p:cNvSpPr>
            <p:nvPr/>
          </p:nvSpPr>
          <p:spPr bwMode="auto">
            <a:xfrm>
              <a:off x="352" y="2715"/>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49" name="Oval 53"/>
            <p:cNvSpPr>
              <a:spLocks noChangeArrowheads="1"/>
            </p:cNvSpPr>
            <p:nvPr/>
          </p:nvSpPr>
          <p:spPr bwMode="auto">
            <a:xfrm>
              <a:off x="450" y="2811"/>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0" name="Oval 54"/>
            <p:cNvSpPr>
              <a:spLocks noChangeArrowheads="1"/>
            </p:cNvSpPr>
            <p:nvPr/>
          </p:nvSpPr>
          <p:spPr bwMode="auto">
            <a:xfrm>
              <a:off x="545" y="2907"/>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2251" name="Oval 55"/>
            <p:cNvSpPr>
              <a:spLocks noChangeArrowheads="1"/>
            </p:cNvSpPr>
            <p:nvPr/>
          </p:nvSpPr>
          <p:spPr bwMode="auto">
            <a:xfrm>
              <a:off x="640" y="3003"/>
              <a:ext cx="56" cy="56"/>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52237" name="Text Box 58"/>
          <p:cNvSpPr txBox="1">
            <a:spLocks noChangeArrowheads="1"/>
          </p:cNvSpPr>
          <p:nvPr/>
        </p:nvSpPr>
        <p:spPr bwMode="auto">
          <a:xfrm>
            <a:off x="6188075" y="5773738"/>
            <a:ext cx="2051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router output ports</a:t>
            </a:r>
          </a:p>
        </p:txBody>
      </p:sp>
      <p:cxnSp>
        <p:nvCxnSpPr>
          <p:cNvPr id="3" name="Straight Connector 2"/>
          <p:cNvCxnSpPr>
            <a:cxnSpLocks noChangeShapeType="1"/>
          </p:cNvCxnSpPr>
          <p:nvPr/>
        </p:nvCxnSpPr>
        <p:spPr bwMode="auto">
          <a:xfrm>
            <a:off x="489913" y="3140373"/>
            <a:ext cx="11078695" cy="1803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sp>
        <p:nvSpPr>
          <p:cNvPr id="5" name="TextBox 4"/>
          <p:cNvSpPr txBox="1">
            <a:spLocks noChangeArrowheads="1"/>
          </p:cNvSpPr>
          <p:nvPr/>
        </p:nvSpPr>
        <p:spPr bwMode="auto">
          <a:xfrm>
            <a:off x="8187432" y="3298120"/>
            <a:ext cx="33811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forwarding data plane  </a:t>
            </a:r>
            <a:r>
              <a:rPr lang="en-US" altLang="zh-CN" sz="1600" dirty="0">
                <a:solidFill>
                  <a:srgbClr val="000099"/>
                </a:solidFill>
              </a:rPr>
              <a:t>(hardware) operates in nanosecond timeframe</a:t>
            </a:r>
          </a:p>
        </p:txBody>
      </p:sp>
      <p:sp>
        <p:nvSpPr>
          <p:cNvPr id="6" name="Rectangle 5"/>
          <p:cNvSpPr>
            <a:spLocks noChangeArrowheads="1"/>
          </p:cNvSpPr>
          <p:nvPr/>
        </p:nvSpPr>
        <p:spPr bwMode="auto">
          <a:xfrm>
            <a:off x="6978014" y="2412177"/>
            <a:ext cx="45905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600" i="1" dirty="0">
                <a:solidFill>
                  <a:srgbClr val="CC0000"/>
                </a:solidFill>
              </a:rPr>
              <a:t>routing, management control plane </a:t>
            </a:r>
            <a:r>
              <a:rPr lang="en-US" altLang="zh-CN" sz="1600" dirty="0">
                <a:solidFill>
                  <a:srgbClr val="000099"/>
                </a:solidFill>
              </a:rPr>
              <a:t>(software)</a:t>
            </a:r>
          </a:p>
          <a:p>
            <a:pPr algn="r"/>
            <a:r>
              <a:rPr lang="en-US" altLang="zh-CN" sz="1600" dirty="0">
                <a:solidFill>
                  <a:srgbClr val="000099"/>
                </a:solidFill>
              </a:rPr>
              <a:t>operates in millisecond timeframe</a:t>
            </a:r>
          </a:p>
        </p:txBody>
      </p:sp>
      <p:sp>
        <p:nvSpPr>
          <p:cNvPr id="52242" name="Freeform 10"/>
          <p:cNvSpPr>
            <a:spLocks/>
          </p:cNvSpPr>
          <p:nvPr/>
        </p:nvSpPr>
        <p:spPr bwMode="auto">
          <a:xfrm>
            <a:off x="3722688" y="2667001"/>
            <a:ext cx="512762" cy="73025"/>
          </a:xfrm>
          <a:custGeom>
            <a:avLst/>
            <a:gdLst>
              <a:gd name="T0" fmla="*/ 487003 w 512919"/>
              <a:gd name="T1" fmla="*/ 70891 h 73266"/>
              <a:gd name="T2" fmla="*/ 511349 w 512919"/>
              <a:gd name="T3" fmla="*/ 0 h 73266"/>
              <a:gd name="T4" fmla="*/ 146098 w 512919"/>
              <a:gd name="T5" fmla="*/ 11815 h 73266"/>
              <a:gd name="T6" fmla="*/ 97399 w 512919"/>
              <a:gd name="T7" fmla="*/ 23630 h 73266"/>
              <a:gd name="T8" fmla="*/ 0 w 512919"/>
              <a:gd name="T9" fmla="*/ 11815 h 73266"/>
              <a:gd name="T10" fmla="*/ 0 w 512919"/>
              <a:gd name="T11" fmla="*/ 11815 h 73266"/>
              <a:gd name="T12" fmla="*/ 511349 w 512919"/>
              <a:gd name="T13" fmla="*/ 11815 h 73266"/>
              <a:gd name="T14" fmla="*/ 0 60000 65536"/>
              <a:gd name="T15" fmla="*/ 0 60000 65536"/>
              <a:gd name="T16" fmla="*/ 0 60000 65536"/>
              <a:gd name="T17" fmla="*/ 0 60000 65536"/>
              <a:gd name="T18" fmla="*/ 0 60000 65536"/>
              <a:gd name="T19" fmla="*/ 0 60000 65536"/>
              <a:gd name="T20" fmla="*/ 0 60000 65536"/>
              <a:gd name="T21" fmla="*/ 0 w 512919"/>
              <a:gd name="T22" fmla="*/ 0 h 73266"/>
              <a:gd name="T23" fmla="*/ 512919 w 512919"/>
              <a:gd name="T24" fmla="*/ 73266 h 732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12919" h="73266">
                <a:moveTo>
                  <a:pt x="488494" y="73266"/>
                </a:moveTo>
                <a:lnTo>
                  <a:pt x="512919" y="0"/>
                </a:lnTo>
                <a:cubicBezTo>
                  <a:pt x="390795" y="4070"/>
                  <a:pt x="268529" y="5036"/>
                  <a:pt x="146548" y="12211"/>
                </a:cubicBezTo>
                <a:cubicBezTo>
                  <a:pt x="129793" y="13196"/>
                  <a:pt x="114483" y="24422"/>
                  <a:pt x="97699" y="24422"/>
                </a:cubicBezTo>
                <a:cubicBezTo>
                  <a:pt x="64879" y="24422"/>
                  <a:pt x="0" y="12211"/>
                  <a:pt x="0" y="12211"/>
                </a:cubicBezTo>
                <a:lnTo>
                  <a:pt x="512919" y="1221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solidFill>
                <a:srgbClr val="000099"/>
              </a:solidFill>
            </a:endParaRPr>
          </a:p>
        </p:txBody>
      </p:sp>
      <p:sp>
        <p:nvSpPr>
          <p:cNvPr id="52243" name="Freeform 11"/>
          <p:cNvSpPr>
            <a:spLocks/>
          </p:cNvSpPr>
          <p:nvPr/>
        </p:nvSpPr>
        <p:spPr bwMode="auto">
          <a:xfrm>
            <a:off x="1379537" y="647700"/>
            <a:ext cx="8802688" cy="2197100"/>
          </a:xfrm>
          <a:custGeom>
            <a:avLst/>
            <a:gdLst>
              <a:gd name="T0" fmla="*/ 8252106 w 8802811"/>
              <a:gd name="T1" fmla="*/ 0 h 2197979"/>
              <a:gd name="T2" fmla="*/ 8288733 w 8802811"/>
              <a:gd name="T3" fmla="*/ 352707 h 2197979"/>
              <a:gd name="T4" fmla="*/ 8300945 w 8802811"/>
              <a:gd name="T5" fmla="*/ 985142 h 2197979"/>
              <a:gd name="T6" fmla="*/ 8313157 w 8802811"/>
              <a:gd name="T7" fmla="*/ 1204063 h 2197979"/>
              <a:gd name="T8" fmla="*/ 8337573 w 8802811"/>
              <a:gd name="T9" fmla="*/ 1374335 h 2197979"/>
              <a:gd name="T10" fmla="*/ 8313157 w 8802811"/>
              <a:gd name="T11" fmla="*/ 1301360 h 2197979"/>
              <a:gd name="T12" fmla="*/ 8300945 w 8802811"/>
              <a:gd name="T13" fmla="*/ 1216224 h 2197979"/>
              <a:gd name="T14" fmla="*/ 8288733 w 8802811"/>
              <a:gd name="T15" fmla="*/ 1167577 h 2197979"/>
              <a:gd name="T16" fmla="*/ 8252106 w 8802811"/>
              <a:gd name="T17" fmla="*/ 985142 h 2197979"/>
              <a:gd name="T18" fmla="*/ 8239894 w 8802811"/>
              <a:gd name="T19" fmla="*/ 851357 h 2197979"/>
              <a:gd name="T20" fmla="*/ 8215466 w 8802811"/>
              <a:gd name="T21" fmla="*/ 681086 h 2197979"/>
              <a:gd name="T22" fmla="*/ 8203254 w 8802811"/>
              <a:gd name="T23" fmla="*/ 547302 h 2197979"/>
              <a:gd name="T24" fmla="*/ 8178839 w 8802811"/>
              <a:gd name="T25" fmla="*/ 547302 h 2197979"/>
              <a:gd name="T26" fmla="*/ 8178839 w 8802811"/>
              <a:gd name="T27" fmla="*/ 547302 h 2197979"/>
              <a:gd name="T28" fmla="*/ 8410838 w 8802811"/>
              <a:gd name="T29" fmla="*/ 620274 h 2197979"/>
              <a:gd name="T30" fmla="*/ 8471893 w 8802811"/>
              <a:gd name="T31" fmla="*/ 681086 h 2197979"/>
              <a:gd name="T32" fmla="*/ 8557363 w 8802811"/>
              <a:gd name="T33" fmla="*/ 790546 h 2197979"/>
              <a:gd name="T34" fmla="*/ 8581787 w 8802811"/>
              <a:gd name="T35" fmla="*/ 863520 h 2197979"/>
              <a:gd name="T36" fmla="*/ 8618427 w 8802811"/>
              <a:gd name="T37" fmla="*/ 948655 h 2197979"/>
              <a:gd name="T38" fmla="*/ 8691690 w 8802811"/>
              <a:gd name="T39" fmla="*/ 1179738 h 2197979"/>
              <a:gd name="T40" fmla="*/ 8703889 w 8802811"/>
              <a:gd name="T41" fmla="*/ 1252712 h 2197979"/>
              <a:gd name="T42" fmla="*/ 8716105 w 8802811"/>
              <a:gd name="T43" fmla="*/ 1337848 h 2197979"/>
              <a:gd name="T44" fmla="*/ 8740529 w 8802811"/>
              <a:gd name="T45" fmla="*/ 1398658 h 2197979"/>
              <a:gd name="T46" fmla="*/ 8801584 w 8802811"/>
              <a:gd name="T47" fmla="*/ 1398658 h 2197979"/>
              <a:gd name="T48" fmla="*/ 8801584 w 8802811"/>
              <a:gd name="T49" fmla="*/ 1398658 h 2197979"/>
              <a:gd name="T50" fmla="*/ 8789368 w 8802811"/>
              <a:gd name="T51" fmla="*/ 1666229 h 2197979"/>
              <a:gd name="T52" fmla="*/ 8789368 w 8802811"/>
              <a:gd name="T53" fmla="*/ 1666229 h 2197979"/>
              <a:gd name="T54" fmla="*/ 8703889 w 8802811"/>
              <a:gd name="T55" fmla="*/ 1568931 h 2197979"/>
              <a:gd name="T56" fmla="*/ 8642842 w 8802811"/>
              <a:gd name="T57" fmla="*/ 1508118 h 2197979"/>
              <a:gd name="T58" fmla="*/ 8581787 w 8802811"/>
              <a:gd name="T59" fmla="*/ 1410821 h 2197979"/>
              <a:gd name="T60" fmla="*/ 8508524 w 8802811"/>
              <a:gd name="T61" fmla="*/ 1325685 h 2197979"/>
              <a:gd name="T62" fmla="*/ 8435261 w 8802811"/>
              <a:gd name="T63" fmla="*/ 1228387 h 2197979"/>
              <a:gd name="T64" fmla="*/ 8300945 w 8802811"/>
              <a:gd name="T65" fmla="*/ 1033790 h 2197979"/>
              <a:gd name="T66" fmla="*/ 8227678 w 8802811"/>
              <a:gd name="T67" fmla="*/ 912168 h 2197979"/>
              <a:gd name="T68" fmla="*/ 8215466 w 8802811"/>
              <a:gd name="T69" fmla="*/ 875682 h 2197979"/>
              <a:gd name="T70" fmla="*/ 8191051 w 8802811"/>
              <a:gd name="T71" fmla="*/ 839194 h 2197979"/>
              <a:gd name="T72" fmla="*/ 8178839 w 8802811"/>
              <a:gd name="T73" fmla="*/ 790546 h 2197979"/>
              <a:gd name="T74" fmla="*/ 8129991 w 8802811"/>
              <a:gd name="T75" fmla="*/ 717572 h 2197979"/>
              <a:gd name="T76" fmla="*/ 8117788 w 8802811"/>
              <a:gd name="T77" fmla="*/ 705410 h 2197979"/>
              <a:gd name="T78" fmla="*/ 8215466 w 8802811"/>
              <a:gd name="T79" fmla="*/ 778383 h 2197979"/>
              <a:gd name="T80" fmla="*/ 8252106 w 8802811"/>
              <a:gd name="T81" fmla="*/ 814870 h 2197979"/>
              <a:gd name="T82" fmla="*/ 8361996 w 8802811"/>
              <a:gd name="T83" fmla="*/ 912168 h 2197979"/>
              <a:gd name="T84" fmla="*/ 8435261 w 8802811"/>
              <a:gd name="T85" fmla="*/ 1009466 h 2197979"/>
              <a:gd name="T86" fmla="*/ 8471893 w 8802811"/>
              <a:gd name="T87" fmla="*/ 1045954 h 2197979"/>
              <a:gd name="T88" fmla="*/ 8459685 w 8802811"/>
              <a:gd name="T89" fmla="*/ 1033790 h 2197979"/>
              <a:gd name="T90" fmla="*/ 632656 w 8802811"/>
              <a:gd name="T91" fmla="*/ 2152719 h 2197979"/>
              <a:gd name="T92" fmla="*/ 1524038 w 8802811"/>
              <a:gd name="T93" fmla="*/ 2189205 h 2197979"/>
              <a:gd name="T94" fmla="*/ 1035614 w 8802811"/>
              <a:gd name="T95" fmla="*/ 2152719 h 2197979"/>
              <a:gd name="T96" fmla="*/ 547181 w 8802811"/>
              <a:gd name="T97" fmla="*/ 2104070 h 2197979"/>
              <a:gd name="T98" fmla="*/ 70968 w 8802811"/>
              <a:gd name="T99" fmla="*/ 2079746 h 21979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802811"/>
              <a:gd name="T151" fmla="*/ 0 h 2197979"/>
              <a:gd name="T152" fmla="*/ 8802811 w 8802811"/>
              <a:gd name="T153" fmla="*/ 2197979 h 21979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802811" h="2197979">
                <a:moveTo>
                  <a:pt x="8253255" y="0"/>
                </a:moveTo>
                <a:lnTo>
                  <a:pt x="8289892" y="354119"/>
                </a:lnTo>
                <a:cubicBezTo>
                  <a:pt x="8293963" y="565776"/>
                  <a:pt x="8296057" y="777480"/>
                  <a:pt x="8302104" y="989090"/>
                </a:cubicBezTo>
                <a:cubicBezTo>
                  <a:pt x="8304200" y="1062439"/>
                  <a:pt x="8308222" y="1135763"/>
                  <a:pt x="8314317" y="1208888"/>
                </a:cubicBezTo>
                <a:cubicBezTo>
                  <a:pt x="8316142" y="1230787"/>
                  <a:pt x="8344376" y="1368573"/>
                  <a:pt x="8338741" y="1379842"/>
                </a:cubicBezTo>
                <a:cubicBezTo>
                  <a:pt x="8327228" y="1402867"/>
                  <a:pt x="8314317" y="1306576"/>
                  <a:pt x="8314317" y="1306576"/>
                </a:cubicBezTo>
                <a:cubicBezTo>
                  <a:pt x="8310246" y="1278084"/>
                  <a:pt x="8307253" y="1249416"/>
                  <a:pt x="8302104" y="1221099"/>
                </a:cubicBezTo>
                <a:cubicBezTo>
                  <a:pt x="8299101" y="1204587"/>
                  <a:pt x="8292894" y="1188767"/>
                  <a:pt x="8289892" y="1172255"/>
                </a:cubicBezTo>
                <a:cubicBezTo>
                  <a:pt x="8255975" y="985729"/>
                  <a:pt x="8304437" y="1193793"/>
                  <a:pt x="8253255" y="989090"/>
                </a:cubicBezTo>
                <a:cubicBezTo>
                  <a:pt x="8249184" y="944316"/>
                  <a:pt x="8246400" y="899407"/>
                  <a:pt x="8241043" y="854769"/>
                </a:cubicBezTo>
                <a:cubicBezTo>
                  <a:pt x="8234184" y="797616"/>
                  <a:pt x="8221830" y="741142"/>
                  <a:pt x="8216618" y="683815"/>
                </a:cubicBezTo>
                <a:cubicBezTo>
                  <a:pt x="8212547" y="639041"/>
                  <a:pt x="8216237" y="592868"/>
                  <a:pt x="8204406" y="549494"/>
                </a:cubicBezTo>
                <a:cubicBezTo>
                  <a:pt x="8202264" y="541639"/>
                  <a:pt x="8188123" y="549494"/>
                  <a:pt x="8179981" y="549494"/>
                </a:cubicBezTo>
                <a:cubicBezTo>
                  <a:pt x="8254412" y="566668"/>
                  <a:pt x="8345942" y="574712"/>
                  <a:pt x="8412016" y="622760"/>
                </a:cubicBezTo>
                <a:cubicBezTo>
                  <a:pt x="8435295" y="639688"/>
                  <a:pt x="8454344" y="661962"/>
                  <a:pt x="8473077" y="683815"/>
                </a:cubicBezTo>
                <a:cubicBezTo>
                  <a:pt x="8503283" y="719051"/>
                  <a:pt x="8558564" y="793714"/>
                  <a:pt x="8558564" y="793714"/>
                </a:cubicBezTo>
                <a:cubicBezTo>
                  <a:pt x="8566706" y="818136"/>
                  <a:pt x="8573747" y="842953"/>
                  <a:pt x="8582989" y="866980"/>
                </a:cubicBezTo>
                <a:cubicBezTo>
                  <a:pt x="8594118" y="895913"/>
                  <a:pt x="8610878" y="922718"/>
                  <a:pt x="8619626" y="952457"/>
                </a:cubicBezTo>
                <a:cubicBezTo>
                  <a:pt x="8696833" y="1214937"/>
                  <a:pt x="8583806" y="939035"/>
                  <a:pt x="8692900" y="1184466"/>
                </a:cubicBezTo>
                <a:cubicBezTo>
                  <a:pt x="8696971" y="1208888"/>
                  <a:pt x="8701347" y="1233261"/>
                  <a:pt x="8705112" y="1257732"/>
                </a:cubicBezTo>
                <a:cubicBezTo>
                  <a:pt x="8709489" y="1286179"/>
                  <a:pt x="8710343" y="1315287"/>
                  <a:pt x="8717324" y="1343209"/>
                </a:cubicBezTo>
                <a:cubicBezTo>
                  <a:pt x="8722641" y="1364474"/>
                  <a:pt x="8723911" y="1391524"/>
                  <a:pt x="8741749" y="1404264"/>
                </a:cubicBezTo>
                <a:cubicBezTo>
                  <a:pt x="8758312" y="1416094"/>
                  <a:pt x="8782457" y="1404264"/>
                  <a:pt x="8802811" y="1404264"/>
                </a:cubicBezTo>
                <a:lnTo>
                  <a:pt x="8790599" y="1672906"/>
                </a:lnTo>
                <a:cubicBezTo>
                  <a:pt x="8762103" y="1640343"/>
                  <a:pt x="8734463" y="1607012"/>
                  <a:pt x="8705112" y="1575218"/>
                </a:cubicBezTo>
                <a:cubicBezTo>
                  <a:pt x="8685588" y="1554069"/>
                  <a:pt x="8661601" y="1536976"/>
                  <a:pt x="8644050" y="1514163"/>
                </a:cubicBezTo>
                <a:cubicBezTo>
                  <a:pt x="8620635" y="1483727"/>
                  <a:pt x="8605699" y="1447440"/>
                  <a:pt x="8582989" y="1416475"/>
                </a:cubicBezTo>
                <a:cubicBezTo>
                  <a:pt x="8560794" y="1386213"/>
                  <a:pt x="8533160" y="1360302"/>
                  <a:pt x="8509714" y="1330998"/>
                </a:cubicBezTo>
                <a:cubicBezTo>
                  <a:pt x="8484284" y="1299214"/>
                  <a:pt x="8459970" y="1266525"/>
                  <a:pt x="8436440" y="1233310"/>
                </a:cubicBezTo>
                <a:cubicBezTo>
                  <a:pt x="8390753" y="1168818"/>
                  <a:pt x="8331459" y="1111315"/>
                  <a:pt x="8302104" y="1037934"/>
                </a:cubicBezTo>
                <a:cubicBezTo>
                  <a:pt x="8267999" y="952679"/>
                  <a:pt x="8291374" y="993995"/>
                  <a:pt x="8228830" y="915824"/>
                </a:cubicBezTo>
                <a:cubicBezTo>
                  <a:pt x="8224759" y="903613"/>
                  <a:pt x="8222375" y="890703"/>
                  <a:pt x="8216618" y="879191"/>
                </a:cubicBezTo>
                <a:cubicBezTo>
                  <a:pt x="8210054" y="866064"/>
                  <a:pt x="8197975" y="856047"/>
                  <a:pt x="8192193" y="842558"/>
                </a:cubicBezTo>
                <a:cubicBezTo>
                  <a:pt x="8185581" y="827133"/>
                  <a:pt x="8185874" y="809428"/>
                  <a:pt x="8179981" y="793714"/>
                </a:cubicBezTo>
                <a:cubicBezTo>
                  <a:pt x="8162237" y="746401"/>
                  <a:pt x="8160946" y="750260"/>
                  <a:pt x="8131131" y="720448"/>
                </a:cubicBezTo>
                <a:lnTo>
                  <a:pt x="8118919" y="708237"/>
                </a:lnTo>
                <a:cubicBezTo>
                  <a:pt x="8151485" y="732659"/>
                  <a:pt x="8185112" y="755728"/>
                  <a:pt x="8216618" y="781503"/>
                </a:cubicBezTo>
                <a:cubicBezTo>
                  <a:pt x="8229985" y="792438"/>
                  <a:pt x="8240257" y="806764"/>
                  <a:pt x="8253255" y="818136"/>
                </a:cubicBezTo>
                <a:cubicBezTo>
                  <a:pt x="8303675" y="862248"/>
                  <a:pt x="8321173" y="865438"/>
                  <a:pt x="8363166" y="915824"/>
                </a:cubicBezTo>
                <a:cubicBezTo>
                  <a:pt x="8389226" y="947093"/>
                  <a:pt x="8407656" y="984731"/>
                  <a:pt x="8436440" y="1013512"/>
                </a:cubicBezTo>
                <a:lnTo>
                  <a:pt x="8473077" y="1050145"/>
                </a:lnTo>
                <a:lnTo>
                  <a:pt x="8460865" y="1037934"/>
                </a:lnTo>
                <a:lnTo>
                  <a:pt x="632746" y="2161346"/>
                </a:lnTo>
                <a:lnTo>
                  <a:pt x="1524248" y="2197979"/>
                </a:lnTo>
                <a:lnTo>
                  <a:pt x="1035754" y="2161346"/>
                </a:lnTo>
                <a:cubicBezTo>
                  <a:pt x="712856" y="2131451"/>
                  <a:pt x="1008547" y="2123752"/>
                  <a:pt x="547260" y="2112502"/>
                </a:cubicBezTo>
                <a:cubicBezTo>
                  <a:pt x="37453" y="2100069"/>
                  <a:pt x="-102777" y="2174947"/>
                  <a:pt x="70978" y="208808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lstStyle/>
          <a:p>
            <a:endParaRPr lang="zh-CN" altLang="en-US"/>
          </a:p>
        </p:txBody>
      </p:sp>
      <p:cxnSp>
        <p:nvCxnSpPr>
          <p:cNvPr id="14" name="Elbow Connector 13"/>
          <p:cNvCxnSpPr>
            <a:cxnSpLocks noChangeShapeType="1"/>
            <a:endCxn id="52271" idx="0"/>
          </p:cNvCxnSpPr>
          <p:nvPr/>
        </p:nvCxnSpPr>
        <p:spPr bwMode="auto">
          <a:xfrm rot="5400000">
            <a:off x="2739232" y="3729832"/>
            <a:ext cx="2473325" cy="347662"/>
          </a:xfrm>
          <a:prstGeom prst="bentConnector3">
            <a:avLst>
              <a:gd name="adj1" fmla="val -60"/>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52245" name="Content Placeholder 1"/>
          <p:cNvSpPr>
            <a:spLocks noGrp="1"/>
          </p:cNvSpPr>
          <p:nvPr>
            <p:ph idx="1"/>
          </p:nvPr>
        </p:nvSpPr>
        <p:spPr>
          <a:xfrm>
            <a:off x="2057400" y="1287464"/>
            <a:ext cx="7772400" cy="585787"/>
          </a:xfrm>
        </p:spPr>
        <p:txBody>
          <a:bodyPr>
            <a:normAutofit fontScale="92500"/>
          </a:bodyPr>
          <a:lstStyle/>
          <a:p>
            <a:r>
              <a:rPr lang="en-US" altLang="zh-CN" dirty="0">
                <a:solidFill>
                  <a:srgbClr val="000099"/>
                </a:solidFill>
                <a:ea typeface="ＭＳ Ｐゴシック" panose="020B0600070205080204" pitchFamily="34" charset="-128"/>
                <a:cs typeface="ＭＳ Ｐゴシック" panose="020B0600070205080204" pitchFamily="34" charset="-128"/>
              </a:rPr>
              <a:t>high-level view of generic router architecture:</a:t>
            </a:r>
          </a:p>
        </p:txBody>
      </p:sp>
      <p:sp>
        <p:nvSpPr>
          <p:cNvPr id="5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 name="矩形 1"/>
          <p:cNvSpPr/>
          <p:nvPr/>
        </p:nvSpPr>
        <p:spPr>
          <a:xfrm>
            <a:off x="489913" y="2132856"/>
            <a:ext cx="3347699" cy="923330"/>
          </a:xfrm>
          <a:prstGeom prst="rect">
            <a:avLst/>
          </a:prstGeom>
        </p:spPr>
        <p:txBody>
          <a:bodyPr wrap="square">
            <a:spAutoFit/>
          </a:bodyPr>
          <a:lstStyle/>
          <a:p>
            <a:pPr algn="r"/>
            <a:r>
              <a:rPr lang="en-US" altLang="zh-CN" dirty="0">
                <a:solidFill>
                  <a:srgbClr val="16C6CC"/>
                </a:solidFill>
              </a:rPr>
              <a:t>decentralized switching:</a:t>
            </a:r>
          </a:p>
          <a:p>
            <a:pPr algn="r"/>
            <a:r>
              <a:rPr lang="en-US" altLang="zh-CN" dirty="0">
                <a:solidFill>
                  <a:srgbClr val="16C6CC"/>
                </a:solidFill>
              </a:rPr>
              <a:t>forwarding decisions can be made locally, at each input port</a:t>
            </a:r>
            <a:endParaRPr lang="zh-CN" altLang="en-US" dirty="0">
              <a:solidFill>
                <a:srgbClr val="16C6CC"/>
              </a:solidFill>
            </a:endParaRPr>
          </a:p>
        </p:txBody>
      </p:sp>
      <p:sp>
        <p:nvSpPr>
          <p:cNvPr id="4" name="矩形 3"/>
          <p:cNvSpPr/>
          <p:nvPr/>
        </p:nvSpPr>
        <p:spPr>
          <a:xfrm>
            <a:off x="3139618" y="3882895"/>
            <a:ext cx="1261884" cy="646331"/>
          </a:xfrm>
          <a:prstGeom prst="rect">
            <a:avLst/>
          </a:prstGeom>
        </p:spPr>
        <p:txBody>
          <a:bodyPr wrap="none">
            <a:spAutoFit/>
          </a:bodyPr>
          <a:lstStyle/>
          <a:p>
            <a:pPr algn="r"/>
            <a:r>
              <a:rPr lang="en-US" altLang="zh-CN" dirty="0">
                <a:solidFill>
                  <a:srgbClr val="16C6CC"/>
                </a:solidFill>
              </a:rPr>
              <a:t>forwarding</a:t>
            </a:r>
          </a:p>
          <a:p>
            <a:pPr algn="r"/>
            <a:r>
              <a:rPr lang="en-US" altLang="zh-CN" dirty="0">
                <a:solidFill>
                  <a:srgbClr val="16C6CC"/>
                </a:solidFill>
              </a:rPr>
              <a:t> table</a:t>
            </a:r>
            <a:endParaRPr lang="zh-CN" altLang="en-US" dirty="0">
              <a:solidFill>
                <a:srgbClr val="16C6CC"/>
              </a:solidFill>
            </a:endParaRPr>
          </a:p>
        </p:txBody>
      </p:sp>
      <p:sp>
        <p:nvSpPr>
          <p:cNvPr id="10" name="标题 9">
            <a:extLst>
              <a:ext uri="{FF2B5EF4-FFF2-40B4-BE49-F238E27FC236}">
                <a16:creationId xmlns:a16="http://schemas.microsoft.com/office/drawing/2014/main" id="{1F3655C1-3AD6-4284-85DA-D473029B83A9}"/>
              </a:ext>
            </a:extLst>
          </p:cNvPr>
          <p:cNvSpPr>
            <a:spLocks noGrp="1"/>
          </p:cNvSpPr>
          <p:nvPr>
            <p:ph type="title"/>
          </p:nvPr>
        </p:nvSpPr>
        <p:spPr/>
        <p:txBody>
          <a:bodyPr/>
          <a:lstStyle/>
          <a:p>
            <a:r>
              <a:rPr lang="en-US" altLang="zh-CN" dirty="0"/>
              <a:t>Router architecture overview</a:t>
            </a:r>
            <a:endParaRPr lang="zh-CN" altLang="en-US" dirty="0"/>
          </a:p>
        </p:txBody>
      </p:sp>
    </p:spTree>
    <p:extLst>
      <p:ext uri="{BB962C8B-B14F-4D97-AF65-F5344CB8AC3E}">
        <p14:creationId xmlns:p14="http://schemas.microsoft.com/office/powerpoint/2010/main" val="15217766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p:tgtEl>
                                          <p:spTgt spid="2"/>
                                        </p:tgtEl>
                                        <p:attrNameLst>
                                          <p:attrName>ppt_x</p:attrName>
                                        </p:attrNameLst>
                                      </p:cBhvr>
                                      <p:tavLst>
                                        <p:tav tm="0">
                                          <p:val>
                                            <p:strVal val="#ppt_x-#ppt_w*1.125000"/>
                                          </p:val>
                                        </p:tav>
                                        <p:tav tm="100000">
                                          <p:val>
                                            <p:strVal val="#ppt_x"/>
                                          </p:val>
                                        </p:tav>
                                      </p:tavLst>
                                    </p:anim>
                                    <p:animEffect transition="in" filter="wipe(right)">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3265"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sp>
        <p:nvSpPr>
          <p:cNvPr id="53250"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3251"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3252"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3"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54"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5"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6"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7"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58"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3259"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3261" name="Rectangle 4"/>
          <p:cNvSpPr>
            <a:spLocks noGrp="1" noChangeArrowheads="1"/>
          </p:cNvSpPr>
          <p:nvPr>
            <p:ph type="body" idx="1"/>
          </p:nvPr>
        </p:nvSpPr>
        <p:spPr>
          <a:xfrm>
            <a:off x="4918075" y="3746500"/>
            <a:ext cx="5456238" cy="2667000"/>
          </a:xfrm>
        </p:spPr>
        <p:txBody>
          <a:bodyPr>
            <a:normAutofit fontScale="925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goal: complete input port processing at </a:t>
            </a:r>
            <a:r>
              <a:rPr lang="en-US" altLang="ja-JP" sz="2200" dirty="0">
                <a:solidFill>
                  <a:schemeClr val="accent1">
                    <a:lumMod val="75000"/>
                  </a:schemeClr>
                </a:solidFill>
                <a:ea typeface="ＭＳ Ｐゴシック" panose="020B0600070205080204" pitchFamily="34" charset="-128"/>
                <a:cs typeface="ＭＳ Ｐゴシック" panose="020B0600070205080204" pitchFamily="34" charset="-128"/>
              </a:rPr>
              <a:t>'line speed</a:t>
            </a:r>
            <a:r>
              <a:rPr lang="en-US" altLang="ja-JP" sz="2200" dirty="0">
                <a:ea typeface="ＭＳ Ｐゴシック" panose="020B0600070205080204" pitchFamily="34" charset="-128"/>
                <a:cs typeface="ＭＳ Ｐゴシック" panose="020B0600070205080204" pitchFamily="34" charset="-128"/>
              </a:rPr>
              <a:t>'</a:t>
            </a:r>
          </a:p>
          <a:p>
            <a:pPr>
              <a:lnSpc>
                <a:spcPct val="90000"/>
              </a:lnSpc>
            </a:pPr>
            <a:r>
              <a:rPr lang="en-US" altLang="zh-CN" sz="2200" dirty="0">
                <a:ea typeface="ＭＳ Ｐゴシック" panose="020B0600070205080204" pitchFamily="34" charset="-128"/>
                <a:cs typeface="ＭＳ Ｐゴシック" panose="020B0600070205080204" pitchFamily="34" charset="-128"/>
              </a:rPr>
              <a:t>queuing: if datagrams arrive faster than forwarding rate into switch fabric</a:t>
            </a:r>
          </a:p>
        </p:txBody>
      </p:sp>
      <p:sp>
        <p:nvSpPr>
          <p:cNvPr id="53262"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3263"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3264"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3266" name="Group 56"/>
          <p:cNvGrpSpPr>
            <a:grpSpLocks/>
          </p:cNvGrpSpPr>
          <p:nvPr/>
        </p:nvGrpSpPr>
        <p:grpSpPr bwMode="auto">
          <a:xfrm>
            <a:off x="6699251" y="2062163"/>
            <a:ext cx="993775" cy="468312"/>
            <a:chOff x="310" y="3526"/>
            <a:chExt cx="1040" cy="457"/>
          </a:xfrm>
        </p:grpSpPr>
        <p:sp>
          <p:nvSpPr>
            <p:cNvPr id="53272"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3273"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4"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5"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6"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7"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8"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79"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3280"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3267"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8"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3269" name="Line 60"/>
          <p:cNvSpPr>
            <a:spLocks noChangeShapeType="1"/>
          </p:cNvSpPr>
          <p:nvPr/>
        </p:nvSpPr>
        <p:spPr bwMode="auto">
          <a:xfrm flipV="1">
            <a:off x="6434139" y="3070226"/>
            <a:ext cx="669925" cy="790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4" name="标题 3">
            <a:extLst>
              <a:ext uri="{FF2B5EF4-FFF2-40B4-BE49-F238E27FC236}">
                <a16:creationId xmlns:a16="http://schemas.microsoft.com/office/drawing/2014/main" id="{812E5D9F-10EB-4C56-8FD2-48417D1F0C00}"/>
              </a:ext>
            </a:extLst>
          </p:cNvPr>
          <p:cNvSpPr>
            <a:spLocks noGrp="1"/>
          </p:cNvSpPr>
          <p:nvPr>
            <p:ph type="title"/>
          </p:nvPr>
        </p:nvSpPr>
        <p:spPr/>
        <p:txBody>
          <a:bodyPr/>
          <a:lstStyle/>
          <a:p>
            <a:r>
              <a:rPr lang="en-US" altLang="zh-CN" dirty="0"/>
              <a:t>Input port functions</a:t>
            </a:r>
            <a:endParaRPr lang="zh-CN" altLang="en-US" dirty="0"/>
          </a:p>
        </p:txBody>
      </p:sp>
    </p:spTree>
    <p:extLst>
      <p:ext uri="{BB962C8B-B14F-4D97-AF65-F5344CB8AC3E}">
        <p14:creationId xmlns:p14="http://schemas.microsoft.com/office/powerpoint/2010/main" val="1465819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8513762" y="692696"/>
            <a:ext cx="695325" cy="2880320"/>
          </a:xfrm>
          <a:prstGeom prst="rect">
            <a:avLst/>
          </a:prstGeom>
          <a:pattFill prst="shingle">
            <a:fgClr>
              <a:schemeClr val="accent6">
                <a:lumMod val="40000"/>
                <a:lumOff val="60000"/>
              </a:schemeClr>
            </a:fgClr>
            <a:bgClr>
              <a:schemeClr val="bg1"/>
            </a:bgClr>
          </a:patt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4000" b="0" i="0" u="none" strike="noStrike" cap="none" normalizeH="0" baseline="0">
              <a:ln>
                <a:noFill/>
              </a:ln>
              <a:solidFill>
                <a:schemeClr val="bg1"/>
              </a:solidFill>
              <a:effectLst/>
              <a:latin typeface="Stone Sans" pitchFamily="2" charset="0"/>
              <a:ea typeface="宋体" panose="02010600030101010101" pitchFamily="2" charset="-122"/>
            </a:endParaRPr>
          </a:p>
        </p:txBody>
      </p:sp>
      <p:sp>
        <p:nvSpPr>
          <p:cNvPr id="54274" name="Rectangle 12"/>
          <p:cNvSpPr>
            <a:spLocks noChangeArrowheads="1"/>
          </p:cNvSpPr>
          <p:nvPr/>
        </p:nvSpPr>
        <p:spPr bwMode="auto">
          <a:xfrm>
            <a:off x="3441701" y="1306514"/>
            <a:ext cx="4568825" cy="1836737"/>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5" name="Rectangle 13"/>
          <p:cNvSpPr>
            <a:spLocks noChangeArrowheads="1"/>
          </p:cNvSpPr>
          <p:nvPr/>
        </p:nvSpPr>
        <p:spPr bwMode="auto">
          <a:xfrm>
            <a:off x="3597275" y="1820864"/>
            <a:ext cx="1417638"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line</a:t>
            </a:r>
          </a:p>
          <a:p>
            <a:pPr algn="ctr"/>
            <a:r>
              <a:rPr lang="en-US" altLang="zh-CN" sz="1800">
                <a:solidFill>
                  <a:srgbClr val="000099"/>
                </a:solidFill>
              </a:rPr>
              <a:t>termination</a:t>
            </a:r>
          </a:p>
        </p:txBody>
      </p:sp>
      <p:sp>
        <p:nvSpPr>
          <p:cNvPr id="54276" name="Rectangle 14"/>
          <p:cNvSpPr>
            <a:spLocks noChangeArrowheads="1"/>
          </p:cNvSpPr>
          <p:nvPr/>
        </p:nvSpPr>
        <p:spPr bwMode="auto">
          <a:xfrm>
            <a:off x="5221289" y="1492250"/>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7" name="Rectangle 15"/>
          <p:cNvSpPr>
            <a:spLocks noChangeArrowheads="1"/>
          </p:cNvSpPr>
          <p:nvPr/>
        </p:nvSpPr>
        <p:spPr bwMode="auto">
          <a:xfrm>
            <a:off x="6572251" y="1443038"/>
            <a:ext cx="1247775" cy="1504950"/>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78" name="Line 16"/>
          <p:cNvSpPr>
            <a:spLocks noChangeShapeType="1"/>
          </p:cNvSpPr>
          <p:nvPr/>
        </p:nvSpPr>
        <p:spPr bwMode="auto">
          <a:xfrm>
            <a:off x="3165476" y="2232025"/>
            <a:ext cx="42386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79" name="Line 30"/>
          <p:cNvSpPr>
            <a:spLocks noChangeShapeType="1"/>
          </p:cNvSpPr>
          <p:nvPr/>
        </p:nvSpPr>
        <p:spPr bwMode="auto">
          <a:xfrm>
            <a:off x="5033963" y="2211389"/>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0" name="Line 31"/>
          <p:cNvSpPr>
            <a:spLocks noChangeShapeType="1"/>
          </p:cNvSpPr>
          <p:nvPr/>
        </p:nvSpPr>
        <p:spPr bwMode="auto">
          <a:xfrm>
            <a:off x="6376988" y="2168525"/>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1" name="Line 32"/>
          <p:cNvSpPr>
            <a:spLocks noChangeShapeType="1"/>
          </p:cNvSpPr>
          <p:nvPr/>
        </p:nvSpPr>
        <p:spPr bwMode="auto">
          <a:xfrm flipV="1">
            <a:off x="7767638" y="2209800"/>
            <a:ext cx="7366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82" name="Rectangle 33"/>
          <p:cNvSpPr>
            <a:spLocks noChangeArrowheads="1"/>
          </p:cNvSpPr>
          <p:nvPr/>
        </p:nvSpPr>
        <p:spPr bwMode="auto">
          <a:xfrm>
            <a:off x="5254625" y="1801814"/>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99"/>
                </a:solidFill>
              </a:rPr>
              <a:t>link </a:t>
            </a:r>
          </a:p>
          <a:p>
            <a:pPr algn="ctr">
              <a:lnSpc>
                <a:spcPct val="90000"/>
              </a:lnSpc>
            </a:pPr>
            <a:r>
              <a:rPr lang="en-US" altLang="zh-CN" sz="1800">
                <a:solidFill>
                  <a:srgbClr val="000099"/>
                </a:solidFill>
              </a:rPr>
              <a:t>layer </a:t>
            </a:r>
          </a:p>
          <a:p>
            <a:pPr algn="ctr">
              <a:lnSpc>
                <a:spcPct val="90000"/>
              </a:lnSpc>
            </a:pPr>
            <a:r>
              <a:rPr lang="en-US" altLang="zh-CN" sz="1800">
                <a:solidFill>
                  <a:srgbClr val="000099"/>
                </a:solidFill>
              </a:rPr>
              <a:t>protocol</a:t>
            </a:r>
          </a:p>
          <a:p>
            <a:pPr algn="ctr">
              <a:lnSpc>
                <a:spcPct val="90000"/>
              </a:lnSpc>
            </a:pPr>
            <a:r>
              <a:rPr lang="en-US" altLang="zh-CN" sz="1800">
                <a:solidFill>
                  <a:srgbClr val="000099"/>
                </a:solidFill>
              </a:rPr>
              <a:t>(receive)</a:t>
            </a:r>
          </a:p>
        </p:txBody>
      </p:sp>
      <p:sp>
        <p:nvSpPr>
          <p:cNvPr id="54283" name="Text Box 35"/>
          <p:cNvSpPr txBox="1">
            <a:spLocks noChangeArrowheads="1"/>
          </p:cNvSpPr>
          <p:nvPr/>
        </p:nvSpPr>
        <p:spPr bwMode="auto">
          <a:xfrm>
            <a:off x="6604000" y="1455738"/>
            <a:ext cx="1250950" cy="146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lookup,</a:t>
            </a:r>
          </a:p>
          <a:p>
            <a:pPr algn="ctr"/>
            <a:r>
              <a:rPr lang="en-US" altLang="zh-CN" sz="1800">
                <a:solidFill>
                  <a:srgbClr val="000099"/>
                </a:solidFill>
              </a:rPr>
              <a:t>forwarding</a:t>
            </a:r>
          </a:p>
          <a:p>
            <a:pPr algn="ctr"/>
            <a:endParaRPr lang="en-US" altLang="zh-CN" sz="1800">
              <a:solidFill>
                <a:srgbClr val="000099"/>
              </a:solidFill>
            </a:endParaRPr>
          </a:p>
          <a:p>
            <a:pPr algn="ctr"/>
            <a:endParaRPr lang="en-US" altLang="zh-CN" sz="1800">
              <a:solidFill>
                <a:srgbClr val="000099"/>
              </a:solidFill>
            </a:endParaRPr>
          </a:p>
          <a:p>
            <a:pPr algn="ctr"/>
            <a:r>
              <a:rPr lang="en-US" altLang="zh-CN" sz="1800">
                <a:solidFill>
                  <a:srgbClr val="000099"/>
                </a:solidFill>
              </a:rPr>
              <a:t>queueing</a:t>
            </a:r>
          </a:p>
        </p:txBody>
      </p:sp>
      <p:sp>
        <p:nvSpPr>
          <p:cNvPr id="54285" name="Rectangle 4"/>
          <p:cNvSpPr>
            <a:spLocks noGrp="1" noChangeArrowheads="1"/>
          </p:cNvSpPr>
          <p:nvPr>
            <p:ph type="body" idx="1"/>
          </p:nvPr>
        </p:nvSpPr>
        <p:spPr>
          <a:xfrm>
            <a:off x="4918075" y="3714328"/>
            <a:ext cx="5456238" cy="2667000"/>
          </a:xfrm>
        </p:spPr>
        <p:txBody>
          <a:bodyPr>
            <a:normAutofit fontScale="92500" lnSpcReduction="10000"/>
          </a:bodyPr>
          <a:lstStyle/>
          <a:p>
            <a:pPr>
              <a:lnSpc>
                <a:spcPct val="90000"/>
              </a:lnSpc>
              <a:buFont typeface="Wingdings" panose="05000000000000000000" pitchFamily="2" charset="2"/>
              <a:buNone/>
            </a:pPr>
            <a:r>
              <a:rPr lang="en-US" altLang="zh-CN" sz="2400" dirty="0">
                <a:solidFill>
                  <a:srgbClr val="000099"/>
                </a:solidFill>
                <a:ea typeface="ＭＳ Ｐゴシック" panose="020B0600070205080204" pitchFamily="34" charset="-128"/>
                <a:cs typeface="ＭＳ Ｐゴシック" panose="020B0600070205080204" pitchFamily="34" charset="-128"/>
              </a:rPr>
              <a:t>decentralized switching</a:t>
            </a:r>
            <a:r>
              <a:rPr lang="en-US" altLang="zh-CN" sz="2400" i="1" dirty="0">
                <a:solidFill>
                  <a:srgbClr val="000099"/>
                </a:solidFill>
                <a:ea typeface="ＭＳ Ｐゴシック" panose="020B0600070205080204" pitchFamily="34" charset="-128"/>
                <a:cs typeface="ＭＳ Ｐゴシック" panose="020B0600070205080204" pitchFamily="34" charset="-128"/>
              </a:rPr>
              <a:t>:</a:t>
            </a:r>
            <a:r>
              <a:rPr lang="en-US" altLang="zh-CN" sz="2400" dirty="0">
                <a:solidFill>
                  <a:srgbClr val="000099"/>
                </a:solidFill>
                <a:ea typeface="ＭＳ Ｐゴシック" panose="020B0600070205080204" pitchFamily="34" charset="-128"/>
                <a:cs typeface="ＭＳ Ｐゴシック" panose="020B0600070205080204" pitchFamily="34" charset="-128"/>
              </a:rPr>
              <a:t> </a:t>
            </a:r>
          </a:p>
          <a:p>
            <a:pPr>
              <a:lnSpc>
                <a:spcPct val="90000"/>
              </a:lnSpc>
            </a:pPr>
            <a:r>
              <a:rPr lang="en-US" altLang="zh-CN" sz="2200" dirty="0">
                <a:ea typeface="ＭＳ Ｐゴシック" panose="020B0600070205080204" pitchFamily="34" charset="-128"/>
                <a:cs typeface="ＭＳ Ｐゴシック" panose="020B0600070205080204" pitchFamily="34" charset="-128"/>
              </a:rPr>
              <a:t>using header field values, lookup output port using forwarding table in input port memory </a:t>
            </a:r>
            <a:r>
              <a:rPr lang="en-US" altLang="zh-CN" sz="2200" i="1" dirty="0">
                <a:ea typeface="ＭＳ Ｐゴシック" panose="020B0600070205080204" pitchFamily="34" charset="-128"/>
                <a:cs typeface="ＭＳ Ｐゴシック" panose="020B0600070205080204" pitchFamily="34" charset="-128"/>
              </a:rPr>
              <a:t>(</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match plus action</a:t>
            </a:r>
            <a:r>
              <a:rPr lang="en-US" altLang="en-US" sz="2200" i="1" dirty="0">
                <a:ea typeface="ＭＳ Ｐゴシック" panose="020B0600070205080204" pitchFamily="34" charset="-128"/>
                <a:cs typeface="ＭＳ Ｐゴシック" panose="020B0600070205080204" pitchFamily="34" charset="-128"/>
              </a:rPr>
              <a:t>"</a:t>
            </a:r>
            <a:r>
              <a:rPr lang="en-US" altLang="zh-CN" sz="2200" i="1" dirty="0">
                <a:ea typeface="ＭＳ Ｐゴシック" panose="020B0600070205080204" pitchFamily="34" charset="-128"/>
                <a:cs typeface="ＭＳ Ｐゴシック" panose="020B0600070205080204" pitchFamily="34" charset="-128"/>
              </a:rPr>
              <a:t>)</a:t>
            </a: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destination-based forwarding: </a:t>
            </a:r>
            <a:r>
              <a:rPr lang="en-US" altLang="zh-CN" sz="2200" dirty="0">
                <a:ea typeface="ＭＳ Ｐゴシック" panose="020B0600070205080204" pitchFamily="34" charset="-128"/>
                <a:cs typeface="ＭＳ Ｐゴシック" panose="020B0600070205080204" pitchFamily="34" charset="-128"/>
              </a:rPr>
              <a:t>forward based only on destination IP address (traditional)</a:t>
            </a:r>
            <a:endParaRPr lang="en-US" altLang="ja-JP" sz="2200" dirty="0">
              <a:ea typeface="ＭＳ Ｐゴシック" panose="020B0600070205080204" pitchFamily="34" charset="-128"/>
              <a:cs typeface="ＭＳ Ｐゴシック" panose="020B0600070205080204" pitchFamily="34" charset="-128"/>
            </a:endParaRPr>
          </a:p>
          <a:p>
            <a:pPr>
              <a:lnSpc>
                <a:spcPct val="90000"/>
              </a:lnSpc>
            </a:pPr>
            <a:r>
              <a:rPr lang="en-US" altLang="zh-CN" sz="2200" i="1" dirty="0">
                <a:solidFill>
                  <a:srgbClr val="CC0000"/>
                </a:solidFill>
                <a:ea typeface="ＭＳ Ｐゴシック" panose="020B0600070205080204" pitchFamily="34" charset="-128"/>
                <a:cs typeface="ＭＳ Ｐゴシック" panose="020B0600070205080204" pitchFamily="34" charset="-128"/>
              </a:rPr>
              <a:t>generalized forwarding: </a:t>
            </a:r>
            <a:r>
              <a:rPr lang="en-US" altLang="zh-CN" sz="2200" dirty="0">
                <a:ea typeface="ＭＳ Ｐゴシック" panose="020B0600070205080204" pitchFamily="34" charset="-128"/>
                <a:cs typeface="ＭＳ Ｐゴシック" panose="020B0600070205080204" pitchFamily="34" charset="-128"/>
              </a:rPr>
              <a:t>forward based on any set of header field values</a:t>
            </a:r>
          </a:p>
        </p:txBody>
      </p:sp>
      <p:sp>
        <p:nvSpPr>
          <p:cNvPr id="54286" name="Text Box 5"/>
          <p:cNvSpPr txBox="1">
            <a:spLocks noChangeArrowheads="1"/>
          </p:cNvSpPr>
          <p:nvPr/>
        </p:nvSpPr>
        <p:spPr bwMode="auto">
          <a:xfrm>
            <a:off x="1725614" y="3054351"/>
            <a:ext cx="2174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physical layer:</a:t>
            </a:r>
          </a:p>
          <a:p>
            <a:pPr algn="r"/>
            <a:r>
              <a:rPr lang="en-US" altLang="zh-CN" sz="2000" dirty="0">
                <a:solidFill>
                  <a:srgbClr val="000099"/>
                </a:solidFill>
              </a:rPr>
              <a:t>bit-level reception</a:t>
            </a:r>
            <a:endParaRPr lang="en-US" altLang="zh-CN" sz="1800" dirty="0">
              <a:solidFill>
                <a:srgbClr val="000099"/>
              </a:solidFill>
            </a:endParaRPr>
          </a:p>
        </p:txBody>
      </p:sp>
      <p:sp>
        <p:nvSpPr>
          <p:cNvPr id="54287" name="Text Box 6"/>
          <p:cNvSpPr txBox="1">
            <a:spLocks noChangeArrowheads="1"/>
          </p:cNvSpPr>
          <p:nvPr/>
        </p:nvSpPr>
        <p:spPr bwMode="auto">
          <a:xfrm>
            <a:off x="2035734" y="3783014"/>
            <a:ext cx="187904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FF"/>
                </a:solidFill>
              </a:rPr>
              <a:t>data link layer:</a:t>
            </a:r>
          </a:p>
          <a:p>
            <a:pPr algn="r"/>
            <a:r>
              <a:rPr lang="en-US" altLang="zh-CN" sz="2000" dirty="0">
                <a:solidFill>
                  <a:srgbClr val="000099"/>
                </a:solidFill>
              </a:rPr>
              <a:t>e.g., Ethernet</a:t>
            </a:r>
          </a:p>
          <a:p>
            <a:pPr algn="r"/>
            <a:r>
              <a:rPr lang="en-US" altLang="zh-CN" sz="2000" dirty="0">
                <a:solidFill>
                  <a:srgbClr val="000099"/>
                </a:solidFill>
              </a:rPr>
              <a:t>see chapter 6</a:t>
            </a:r>
            <a:endParaRPr lang="en-US" altLang="zh-CN" sz="1800" dirty="0">
              <a:solidFill>
                <a:srgbClr val="000099"/>
              </a:solidFill>
            </a:endParaRPr>
          </a:p>
        </p:txBody>
      </p:sp>
      <p:sp>
        <p:nvSpPr>
          <p:cNvPr id="54288" name="Line 45"/>
          <p:cNvSpPr>
            <a:spLocks noChangeShapeType="1"/>
          </p:cNvSpPr>
          <p:nvPr/>
        </p:nvSpPr>
        <p:spPr bwMode="auto">
          <a:xfrm>
            <a:off x="8493126" y="690564"/>
            <a:ext cx="11113" cy="2865437"/>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89" name="Rectangle 46"/>
          <p:cNvSpPr>
            <a:spLocks noChangeArrowheads="1"/>
          </p:cNvSpPr>
          <p:nvPr/>
        </p:nvSpPr>
        <p:spPr bwMode="auto">
          <a:xfrm>
            <a:off x="8328248" y="1819276"/>
            <a:ext cx="1055688" cy="828675"/>
          </a:xfrm>
          <a:prstGeom prst="rect">
            <a:avLst/>
          </a:prstGeom>
          <a:solidFill>
            <a:schemeClr val="bg1">
              <a:alpha val="20000"/>
            </a:schemeClr>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dirty="0">
                <a:solidFill>
                  <a:srgbClr val="000099"/>
                </a:solidFill>
              </a:rPr>
              <a:t>switch</a:t>
            </a:r>
          </a:p>
          <a:p>
            <a:pPr algn="ctr">
              <a:lnSpc>
                <a:spcPct val="90000"/>
              </a:lnSpc>
            </a:pPr>
            <a:r>
              <a:rPr lang="en-US" altLang="zh-CN" sz="1800" dirty="0">
                <a:solidFill>
                  <a:srgbClr val="000099"/>
                </a:solidFill>
              </a:rPr>
              <a:t>fabric</a:t>
            </a:r>
          </a:p>
        </p:txBody>
      </p:sp>
      <p:grpSp>
        <p:nvGrpSpPr>
          <p:cNvPr id="54290" name="Group 56"/>
          <p:cNvGrpSpPr>
            <a:grpSpLocks/>
          </p:cNvGrpSpPr>
          <p:nvPr/>
        </p:nvGrpSpPr>
        <p:grpSpPr bwMode="auto">
          <a:xfrm>
            <a:off x="6699251" y="2062163"/>
            <a:ext cx="993775" cy="468312"/>
            <a:chOff x="310" y="3526"/>
            <a:chExt cx="1040" cy="457"/>
          </a:xfrm>
        </p:grpSpPr>
        <p:sp>
          <p:nvSpPr>
            <p:cNvPr id="54296" name="Rectangle 47"/>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4297" name="Line 48"/>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8" name="Line 49"/>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9" name="Line 50"/>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0" name="Line 51"/>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1" name="Line 52"/>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2" name="Line 53"/>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3" name="Line 54"/>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304" name="Line 55"/>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4291" name="Line 58"/>
          <p:cNvSpPr>
            <a:spLocks noChangeShapeType="1"/>
          </p:cNvSpPr>
          <p:nvPr/>
        </p:nvSpPr>
        <p:spPr bwMode="auto">
          <a:xfrm flipV="1">
            <a:off x="3910014" y="2743200"/>
            <a:ext cx="446087" cy="4905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4292" name="Line 59"/>
          <p:cNvSpPr>
            <a:spLocks noChangeShapeType="1"/>
          </p:cNvSpPr>
          <p:nvPr/>
        </p:nvSpPr>
        <p:spPr bwMode="auto">
          <a:xfrm flipV="1">
            <a:off x="3929063" y="2940051"/>
            <a:ext cx="1193800" cy="1338263"/>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4293" name="Line 60"/>
          <p:cNvSpPr>
            <a:spLocks noChangeShapeType="1"/>
          </p:cNvSpPr>
          <p:nvPr/>
        </p:nvSpPr>
        <p:spPr bwMode="auto">
          <a:xfrm flipV="1">
            <a:off x="6627813" y="3070225"/>
            <a:ext cx="476250" cy="5778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3" name="标题 2">
            <a:extLst>
              <a:ext uri="{FF2B5EF4-FFF2-40B4-BE49-F238E27FC236}">
                <a16:creationId xmlns:a16="http://schemas.microsoft.com/office/drawing/2014/main" id="{0DD3A257-8420-47E0-905E-5ABDD70BCB56}"/>
              </a:ext>
            </a:extLst>
          </p:cNvPr>
          <p:cNvSpPr>
            <a:spLocks noGrp="1"/>
          </p:cNvSpPr>
          <p:nvPr>
            <p:ph type="title"/>
          </p:nvPr>
        </p:nvSpPr>
        <p:spPr/>
        <p:txBody>
          <a:bodyPr/>
          <a:lstStyle/>
          <a:p>
            <a:r>
              <a:rPr lang="en-US" altLang="zh-CN" dirty="0"/>
              <a:t>Input port functions</a:t>
            </a:r>
            <a:endParaRPr lang="zh-CN" altLang="en-US" dirty="0"/>
          </a:p>
        </p:txBody>
      </p:sp>
    </p:spTree>
    <p:extLst>
      <p:ext uri="{BB962C8B-B14F-4D97-AF65-F5344CB8AC3E}">
        <p14:creationId xmlns:p14="http://schemas.microsoft.com/office/powerpoint/2010/main" val="4106949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3"/>
          <p:cNvSpPr>
            <a:spLocks noChangeArrowheads="1"/>
          </p:cNvSpPr>
          <p:nvPr/>
        </p:nvSpPr>
        <p:spPr bwMode="auto">
          <a:xfrm>
            <a:off x="2152651" y="1555750"/>
            <a:ext cx="5235575" cy="424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b="1">
                <a:solidFill>
                  <a:srgbClr val="000099"/>
                </a:solidFill>
                <a:cs typeface="Times New Roman" panose="02020603050405020304" pitchFamily="18" charset="0"/>
              </a:rPr>
              <a:t>Destination Address Range</a:t>
            </a:r>
          </a:p>
          <a:p>
            <a:pPr algn="just"/>
            <a:endParaRPr lang="en-US" altLang="zh-CN" sz="1800" b="1">
              <a:solidFill>
                <a:srgbClr val="000099"/>
              </a:solidFill>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r>
              <a:rPr lang="en-US" altLang="zh-CN" sz="1800">
                <a:solidFill>
                  <a:srgbClr val="000099"/>
                </a:solidFill>
                <a:latin typeface="Comic Sans MS" panose="030F0702030302020204" pitchFamily="66" charset="0"/>
                <a:cs typeface="Times New Roman" panose="02020603050405020304" pitchFamily="18" charset="0"/>
              </a:rPr>
              <a:t>                                 </a:t>
            </a:r>
            <a:endParaRPr lang="en-US" altLang="zh-CN" sz="2000">
              <a:solidFill>
                <a:srgbClr val="000099"/>
              </a:solidFill>
              <a:latin typeface="Comic Sans MS" panose="030F0702030302020204" pitchFamily="66"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11001000 00010111 00010111 11111111</a:t>
            </a:r>
          </a:p>
          <a:p>
            <a:pPr algn="just"/>
            <a:endParaRPr lang="en-US" altLang="zh-CN" sz="1800" b="1">
              <a:solidFill>
                <a:srgbClr val="000099"/>
              </a:solidFill>
              <a:latin typeface="Courier New" panose="02070309020205020404" pitchFamily="49" charset="0"/>
              <a:cs typeface="Times New Roman" panose="02020603050405020304" pitchFamily="18"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11001000 00010111 00011000 11111111  </a:t>
            </a:r>
          </a:p>
          <a:p>
            <a:pPr algn="just"/>
            <a:endParaRPr lang="en-US" altLang="zh-CN" sz="2000" b="1">
              <a:solidFill>
                <a:srgbClr val="000099"/>
              </a:solidFill>
              <a:latin typeface="Courier New" panose="02070309020205020404" pitchFamily="49" charset="0"/>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11001000 00010111 00011001 00000000</a:t>
            </a:r>
            <a:endParaRPr lang="en-US" altLang="zh-CN" sz="2000" b="1">
              <a:solidFill>
                <a:srgbClr val="000099"/>
              </a:solidFill>
              <a:latin typeface="Courier New" panose="02070309020205020404" pitchFamily="49" charset="0"/>
            </a:endParaRPr>
          </a:p>
          <a:p>
            <a:pPr algn="just"/>
            <a:r>
              <a:rPr lang="en-US" altLang="zh-CN" sz="1800">
                <a:solidFill>
                  <a:srgbClr val="000099"/>
                </a:solidFill>
                <a:cs typeface="Times New Roman" panose="02020603050405020304" pitchFamily="18" charset="0"/>
              </a:rPr>
              <a:t>through</a:t>
            </a:r>
            <a:endParaRPr lang="en-US" altLang="zh-CN" sz="2000">
              <a:solidFill>
                <a:srgbClr val="000099"/>
              </a:solidFill>
            </a:endParaRPr>
          </a:p>
          <a:p>
            <a:pPr algn="just"/>
            <a:r>
              <a:rPr lang="en-US" altLang="zh-CN" sz="1800" b="1">
                <a:solidFill>
                  <a:srgbClr val="000099"/>
                </a:solidFill>
                <a:latin typeface="Courier New" panose="02070309020205020404" pitchFamily="49" charset="0"/>
                <a:cs typeface="Times New Roman" panose="02020603050405020304" pitchFamily="18" charset="0"/>
              </a:rPr>
              <a:t>11001000 00010111 00011111 11111111  </a:t>
            </a:r>
          </a:p>
          <a:p>
            <a:pPr algn="just"/>
            <a:endParaRPr lang="en-US" altLang="zh-CN" sz="1800">
              <a:solidFill>
                <a:srgbClr val="000099"/>
              </a:solidFill>
              <a:latin typeface="Comic Sans MS" panose="030F0702030302020204" pitchFamily="66" charset="0"/>
              <a:cs typeface="Times New Roman" panose="02020603050405020304" pitchFamily="18" charset="0"/>
            </a:endParaRPr>
          </a:p>
          <a:p>
            <a:pPr algn="just"/>
            <a:r>
              <a:rPr lang="en-US" altLang="zh-CN" sz="1800">
                <a:solidFill>
                  <a:srgbClr val="000099"/>
                </a:solidFill>
                <a:cs typeface="Times New Roman" panose="02020603050405020304" pitchFamily="18" charset="0"/>
              </a:rPr>
              <a:t>otherwise</a:t>
            </a:r>
          </a:p>
        </p:txBody>
      </p:sp>
      <p:sp>
        <p:nvSpPr>
          <p:cNvPr id="55298" name="Rectangle 5"/>
          <p:cNvSpPr>
            <a:spLocks noChangeArrowheads="1"/>
          </p:cNvSpPr>
          <p:nvPr/>
        </p:nvSpPr>
        <p:spPr bwMode="auto">
          <a:xfrm>
            <a:off x="7577138" y="1557339"/>
            <a:ext cx="155575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r>
              <a:rPr lang="en-US" altLang="zh-CN" sz="1800">
                <a:solidFill>
                  <a:srgbClr val="000099"/>
                </a:solidFill>
                <a:cs typeface="Times New Roman" panose="02020603050405020304" pitchFamily="18" charset="0"/>
              </a:rPr>
              <a:t>Link Interface</a:t>
            </a:r>
          </a:p>
          <a:p>
            <a:pPr algn="just"/>
            <a:endParaRPr lang="en-US" altLang="zh-CN" sz="1800">
              <a:solidFill>
                <a:srgbClr val="000099"/>
              </a:solidFill>
              <a:cs typeface="Times New Roman" panose="02020603050405020304" pitchFamily="18" charset="0"/>
            </a:endParaRPr>
          </a:p>
          <a:p>
            <a:pPr algn="just"/>
            <a:endParaRPr lang="en-US" altLang="zh-CN" sz="1800" u="sng">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0</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1</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2</a:t>
            </a:r>
          </a:p>
          <a:p>
            <a:pPr algn="just"/>
            <a:endParaRPr lang="en-US" altLang="zh-CN" sz="1800">
              <a:solidFill>
                <a:srgbClr val="000099"/>
              </a:solidFill>
              <a:cs typeface="Times New Roman" panose="02020603050405020304" pitchFamily="18" charset="0"/>
            </a:endParaRPr>
          </a:p>
          <a:p>
            <a:pPr algn="just"/>
            <a:endParaRPr lang="en-US" altLang="zh-CN" sz="1800">
              <a:solidFill>
                <a:srgbClr val="000099"/>
              </a:solidFill>
              <a:cs typeface="Times New Roman" panose="02020603050405020304" pitchFamily="18" charset="0"/>
            </a:endParaRPr>
          </a:p>
          <a:p>
            <a:pPr algn="just"/>
            <a:r>
              <a:rPr lang="en-US" altLang="zh-CN" sz="1800">
                <a:solidFill>
                  <a:srgbClr val="000099"/>
                </a:solidFill>
                <a:cs typeface="Times New Roman" panose="02020603050405020304" pitchFamily="18" charset="0"/>
              </a:rPr>
              <a:t>3  </a:t>
            </a:r>
            <a:endParaRPr lang="en-US" altLang="zh-CN" sz="2000">
              <a:solidFill>
                <a:srgbClr val="000099"/>
              </a:solidFill>
            </a:endParaRPr>
          </a:p>
          <a:p>
            <a:pPr algn="just"/>
            <a:endParaRPr lang="en-US" altLang="zh-CN" sz="1800" b="1">
              <a:solidFill>
                <a:srgbClr val="000099"/>
              </a:solidFill>
              <a:cs typeface="Times New Roman" panose="02020603050405020304" pitchFamily="18" charset="0"/>
            </a:endParaRPr>
          </a:p>
        </p:txBody>
      </p:sp>
      <p:sp>
        <p:nvSpPr>
          <p:cNvPr id="55299" name="Rectangle 6"/>
          <p:cNvSpPr>
            <a:spLocks noChangeArrowheads="1"/>
          </p:cNvSpPr>
          <p:nvPr/>
        </p:nvSpPr>
        <p:spPr bwMode="auto">
          <a:xfrm>
            <a:off x="2160589" y="1266826"/>
            <a:ext cx="7223125" cy="452596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5300" name="Line 7"/>
          <p:cNvSpPr>
            <a:spLocks noChangeShapeType="1"/>
          </p:cNvSpPr>
          <p:nvPr/>
        </p:nvSpPr>
        <p:spPr bwMode="auto">
          <a:xfrm>
            <a:off x="2149476" y="208438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1" name="Line 8"/>
          <p:cNvSpPr>
            <a:spLocks noChangeShapeType="1"/>
          </p:cNvSpPr>
          <p:nvPr/>
        </p:nvSpPr>
        <p:spPr bwMode="auto">
          <a:xfrm>
            <a:off x="2176464" y="3119438"/>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2" name="Line 9"/>
          <p:cNvSpPr>
            <a:spLocks noChangeShapeType="1"/>
          </p:cNvSpPr>
          <p:nvPr/>
        </p:nvSpPr>
        <p:spPr bwMode="auto">
          <a:xfrm>
            <a:off x="2170114" y="4241800"/>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3" name="Line 10"/>
          <p:cNvSpPr>
            <a:spLocks noChangeShapeType="1"/>
          </p:cNvSpPr>
          <p:nvPr/>
        </p:nvSpPr>
        <p:spPr bwMode="auto">
          <a:xfrm>
            <a:off x="2163764" y="5343525"/>
            <a:ext cx="7223125"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5304" name="Line 11"/>
          <p:cNvSpPr>
            <a:spLocks noChangeShapeType="1"/>
          </p:cNvSpPr>
          <p:nvPr/>
        </p:nvSpPr>
        <p:spPr bwMode="auto">
          <a:xfrm>
            <a:off x="7453313" y="1277938"/>
            <a:ext cx="0" cy="4514850"/>
          </a:xfrm>
          <a:prstGeom prst="line">
            <a:avLst/>
          </a:prstGeom>
          <a:noFill/>
          <a:ln w="1270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05" name="Text Box 12"/>
          <p:cNvSpPr txBox="1">
            <a:spLocks noChangeArrowheads="1"/>
          </p:cNvSpPr>
          <p:nvPr/>
        </p:nvSpPr>
        <p:spPr bwMode="auto">
          <a:xfrm>
            <a:off x="2089151" y="6007101"/>
            <a:ext cx="82397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i="1" dirty="0">
                <a:solidFill>
                  <a:srgbClr val="FF0000"/>
                </a:solidFill>
                <a:latin typeface="Comic Sans MS" panose="030F0702030302020204" pitchFamily="66" charset="0"/>
              </a:rPr>
              <a:t>Q:</a:t>
            </a:r>
            <a:r>
              <a:rPr lang="en-US" altLang="zh-CN" dirty="0">
                <a:solidFill>
                  <a:srgbClr val="FF0000"/>
                </a:solidFill>
                <a:latin typeface="Comic Sans MS" panose="030F0702030302020204" pitchFamily="66" charset="0"/>
              </a:rPr>
              <a:t> </a:t>
            </a:r>
            <a:r>
              <a:rPr lang="en-US" altLang="zh-CN" dirty="0">
                <a:solidFill>
                  <a:srgbClr val="000099"/>
                </a:solidFill>
                <a:latin typeface="Comic Sans MS" panose="030F0702030302020204" pitchFamily="66" charset="0"/>
              </a:rPr>
              <a:t>but what happens if ranges don</a:t>
            </a:r>
            <a:r>
              <a:rPr lang="en-US" altLang="ja-JP" dirty="0">
                <a:solidFill>
                  <a:srgbClr val="000099"/>
                </a:solidFill>
                <a:latin typeface="Comic Sans MS" panose="030F0702030302020204" pitchFamily="66" charset="0"/>
              </a:rPr>
              <a:t>'t divide up so nicely? </a:t>
            </a:r>
            <a:endParaRPr lang="en-US" altLang="zh-CN" dirty="0">
              <a:solidFill>
                <a:srgbClr val="000099"/>
              </a:solidFill>
              <a:latin typeface="Comic Sans MS" panose="030F0702030302020204" pitchFamily="66" charset="0"/>
            </a:endParaRPr>
          </a:p>
        </p:txBody>
      </p:sp>
      <p:sp>
        <p:nvSpPr>
          <p:cNvPr id="55308" name="TextBox 1"/>
          <p:cNvSpPr txBox="1">
            <a:spLocks noChangeArrowheads="1"/>
          </p:cNvSpPr>
          <p:nvPr/>
        </p:nvSpPr>
        <p:spPr bwMode="auto">
          <a:xfrm>
            <a:off x="4929189" y="1036638"/>
            <a:ext cx="2071687" cy="400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forwarding table</a:t>
            </a:r>
          </a:p>
        </p:txBody>
      </p:sp>
      <p:sp>
        <p:nvSpPr>
          <p:cNvPr id="1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5"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3" name="标题 2">
            <a:extLst>
              <a:ext uri="{FF2B5EF4-FFF2-40B4-BE49-F238E27FC236}">
                <a16:creationId xmlns:a16="http://schemas.microsoft.com/office/drawing/2014/main" id="{C240393F-2919-4045-8FFC-865BD3A35E2C}"/>
              </a:ext>
            </a:extLst>
          </p:cNvPr>
          <p:cNvSpPr>
            <a:spLocks noGrp="1"/>
          </p:cNvSpPr>
          <p:nvPr>
            <p:ph type="title"/>
          </p:nvPr>
        </p:nvSpPr>
        <p:spPr/>
        <p:txBody>
          <a:bodyPr/>
          <a:lstStyle/>
          <a:p>
            <a:r>
              <a:rPr lang="en-US" altLang="zh-CN" dirty="0"/>
              <a:t>Destination-based forwarding</a:t>
            </a:r>
            <a:endParaRPr lang="zh-CN" altLang="en-US" dirty="0"/>
          </a:p>
        </p:txBody>
      </p:sp>
    </p:spTree>
    <p:extLst>
      <p:ext uri="{BB962C8B-B14F-4D97-AF65-F5344CB8AC3E}">
        <p14:creationId xmlns:p14="http://schemas.microsoft.com/office/powerpoint/2010/main" val="64933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our goals</a:t>
            </a:r>
          </a:p>
        </p:txBody>
      </p:sp>
      <p:sp>
        <p:nvSpPr>
          <p:cNvPr id="35845" name="Rectangle 3"/>
          <p:cNvSpPr>
            <a:spLocks noGrp="1" noChangeArrowheads="1"/>
          </p:cNvSpPr>
          <p:nvPr>
            <p:ph sz="half" idx="1"/>
          </p:nvPr>
        </p:nvSpPr>
        <p:spPr/>
        <p:txBody>
          <a:bodyPr>
            <a:normAutofit/>
          </a:bodyPr>
          <a:lstStyle/>
          <a:p>
            <a:pPr>
              <a:lnSpc>
                <a:spcPct val="120000"/>
              </a:lnSpc>
              <a:defRPr/>
            </a:pPr>
            <a:r>
              <a:rPr lang="en-US" altLang="zh-CN" sz="2600" dirty="0"/>
              <a:t>understand principles behind network layer services, focusing on data plane:</a:t>
            </a:r>
          </a:p>
          <a:p>
            <a:pPr lvl="1">
              <a:lnSpc>
                <a:spcPct val="120000"/>
              </a:lnSpc>
              <a:defRPr/>
            </a:pPr>
            <a:r>
              <a:rPr lang="en-US" altLang="zh-CN" sz="2200" dirty="0"/>
              <a:t>network layer service models</a:t>
            </a:r>
          </a:p>
          <a:p>
            <a:pPr lvl="1">
              <a:lnSpc>
                <a:spcPct val="120000"/>
              </a:lnSpc>
              <a:defRPr/>
            </a:pPr>
            <a:r>
              <a:rPr lang="en-US" altLang="zh-CN" sz="2200" dirty="0"/>
              <a:t>forwarding versus routing</a:t>
            </a:r>
          </a:p>
          <a:p>
            <a:pPr lvl="1">
              <a:lnSpc>
                <a:spcPct val="120000"/>
              </a:lnSpc>
              <a:defRPr/>
            </a:pPr>
            <a:r>
              <a:rPr lang="en-US" altLang="zh-CN" sz="2200" dirty="0"/>
              <a:t>generalized forwarding</a:t>
            </a:r>
          </a:p>
          <a:p>
            <a:pPr lvl="1">
              <a:lnSpc>
                <a:spcPct val="120000"/>
              </a:lnSpc>
              <a:defRPr/>
            </a:pPr>
            <a:r>
              <a:rPr lang="en-US" altLang="zh-CN" sz="2200" dirty="0"/>
              <a:t>how a router works</a:t>
            </a:r>
          </a:p>
          <a:p>
            <a:pPr lvl="1">
              <a:lnSpc>
                <a:spcPct val="120000"/>
              </a:lnSpc>
              <a:defRPr/>
            </a:pPr>
            <a:r>
              <a:rPr lang="en-US" altLang="zh-CN" sz="2200" dirty="0"/>
              <a:t>Internet architecture</a:t>
            </a:r>
          </a:p>
          <a:p>
            <a:pPr>
              <a:lnSpc>
                <a:spcPct val="120000"/>
              </a:lnSpc>
              <a:defRPr/>
            </a:pPr>
            <a:endParaRPr lang="en-US" altLang="zh-CN" sz="2600" dirty="0"/>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p:txBody>
          <a:bodyPr/>
          <a:lstStyle/>
          <a:p>
            <a:r>
              <a:rPr lang="en-US" altLang="zh-CN" sz="2600" dirty="0"/>
              <a:t>instantiation, implementation in the Internet</a:t>
            </a:r>
          </a:p>
          <a:p>
            <a:pPr lvl="1"/>
            <a:r>
              <a:rPr lang="en-US" altLang="zh-CN" sz="2200" dirty="0"/>
              <a:t>IP protocol</a:t>
            </a:r>
          </a:p>
          <a:p>
            <a:pPr lvl="1"/>
            <a:r>
              <a:rPr lang="en-US" altLang="zh-CN" sz="2200" dirty="0"/>
              <a:t>NAT, middleboxes</a:t>
            </a:r>
            <a:endParaRPr lang="zh-CN" altLang="en-US" sz="2200" dirty="0"/>
          </a:p>
        </p:txBody>
      </p:sp>
      <p:sp>
        <p:nvSpPr>
          <p:cNvPr id="35841" name="Rectangle 7"/>
          <p:cNvSpPr>
            <a:spLocks noGrp="1" noChangeArrowheads="1"/>
          </p:cNvSpPr>
          <p:nvPr>
            <p:ph type="ftr" sz="quarter" idx="4294967295"/>
          </p:nvPr>
        </p:nvSpPr>
        <p:spPr>
          <a:xfrm>
            <a:off x="9214240"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3265679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
          <p:cNvSpPr>
            <a:spLocks noChangeArrowheads="1"/>
          </p:cNvSpPr>
          <p:nvPr/>
        </p:nvSpPr>
        <p:spPr bwMode="auto">
          <a:xfrm>
            <a:off x="1958974" y="1335088"/>
            <a:ext cx="8124825" cy="1371600"/>
          </a:xfrm>
          <a:prstGeom prst="rect">
            <a:avLst/>
          </a:prstGeom>
          <a:solidFill>
            <a:schemeClr val="bg1"/>
          </a:solidFill>
          <a:ln w="19050">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latin typeface="Comic Sans MS" panose="030F0702030302020204" pitchFamily="66" charset="0"/>
            </a:endParaRPr>
          </a:p>
        </p:txBody>
      </p:sp>
      <p:sp>
        <p:nvSpPr>
          <p:cNvPr id="56323" name="Rectangle 18"/>
          <p:cNvSpPr>
            <a:spLocks noChangeArrowheads="1"/>
          </p:cNvSpPr>
          <p:nvPr/>
        </p:nvSpPr>
        <p:spPr bwMode="auto">
          <a:xfrm>
            <a:off x="5800726" y="5673726"/>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4" name="Rectangle 17"/>
          <p:cNvSpPr>
            <a:spLocks noChangeArrowheads="1"/>
          </p:cNvSpPr>
          <p:nvPr/>
        </p:nvSpPr>
        <p:spPr bwMode="auto">
          <a:xfrm>
            <a:off x="5807076" y="6069014"/>
            <a:ext cx="1636713" cy="26987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26" name="Rectangle 5"/>
          <p:cNvSpPr>
            <a:spLocks noChangeArrowheads="1"/>
          </p:cNvSpPr>
          <p:nvPr/>
        </p:nvSpPr>
        <p:spPr bwMode="auto">
          <a:xfrm>
            <a:off x="2589214" y="2989264"/>
            <a:ext cx="5235575"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just">
              <a:lnSpc>
                <a:spcPct val="150000"/>
              </a:lnSpc>
            </a:pPr>
            <a:r>
              <a:rPr lang="en-US" altLang="zh-CN" sz="1800">
                <a:solidFill>
                  <a:srgbClr val="000099"/>
                </a:solidFill>
                <a:cs typeface="Times New Roman" panose="02020603050405020304" pitchFamily="18" charset="0"/>
              </a:rPr>
              <a:t>Destination Address Range                        </a:t>
            </a: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00010*** *********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00011000 *********</a:t>
            </a:r>
            <a:endParaRPr lang="en-US" altLang="zh-CN" sz="2000">
              <a:solidFill>
                <a:srgbClr val="000099"/>
              </a:solidFill>
              <a:latin typeface="Courier New" panose="02070309020205020404" pitchFamily="49" charset="0"/>
            </a:endParaRPr>
          </a:p>
          <a:p>
            <a:pPr algn="just">
              <a:lnSpc>
                <a:spcPct val="150000"/>
              </a:lnSpc>
            </a:pPr>
            <a:r>
              <a:rPr lang="en-US" altLang="zh-CN" sz="1800">
                <a:solidFill>
                  <a:srgbClr val="000099"/>
                </a:solidFill>
                <a:latin typeface="Courier New" panose="02070309020205020404" pitchFamily="49" charset="0"/>
                <a:cs typeface="Times New Roman" panose="02020603050405020304" pitchFamily="18" charset="0"/>
              </a:rPr>
              <a:t>11001000 00010111 00011*** *********</a:t>
            </a:r>
            <a:endParaRPr lang="en-US" altLang="zh-CN" sz="2000">
              <a:solidFill>
                <a:srgbClr val="000099"/>
              </a:solidFill>
              <a:latin typeface="Comic Sans MS" panose="030F0702030302020204" pitchFamily="66" charset="0"/>
            </a:endParaRPr>
          </a:p>
          <a:p>
            <a:pPr algn="just">
              <a:lnSpc>
                <a:spcPct val="150000"/>
              </a:lnSpc>
            </a:pPr>
            <a:r>
              <a:rPr lang="en-US" altLang="zh-CN" sz="1800">
                <a:solidFill>
                  <a:srgbClr val="000099"/>
                </a:solidFill>
                <a:cs typeface="Times New Roman" panose="02020603050405020304" pitchFamily="18" charset="0"/>
              </a:rPr>
              <a:t>otherwise  </a:t>
            </a:r>
            <a:r>
              <a:rPr lang="en-US" altLang="zh-CN" sz="1800">
                <a:solidFill>
                  <a:srgbClr val="000099"/>
                </a:solidFill>
                <a:latin typeface="Times" panose="02020603050405020304" pitchFamily="18" charset="0"/>
                <a:cs typeface="Times New Roman" panose="02020603050405020304" pitchFamily="18" charset="0"/>
              </a:rPr>
              <a:t>           </a:t>
            </a:r>
          </a:p>
        </p:txBody>
      </p:sp>
      <p:sp>
        <p:nvSpPr>
          <p:cNvPr id="56327" name="Rectangle 7"/>
          <p:cNvSpPr>
            <a:spLocks noChangeArrowheads="1"/>
          </p:cNvSpPr>
          <p:nvPr/>
        </p:nvSpPr>
        <p:spPr bwMode="auto">
          <a:xfrm>
            <a:off x="2482851" y="6026151"/>
            <a:ext cx="51419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00011000  10101010</a:t>
            </a:r>
            <a:r>
              <a:rPr lang="en-US" altLang="zh-CN" sz="1800" dirty="0">
                <a:solidFill>
                  <a:srgbClr val="000099"/>
                </a:solidFill>
                <a:latin typeface="Comic Sans MS" panose="030F0702030302020204" pitchFamily="66" charset="0"/>
              </a:rPr>
              <a:t> </a:t>
            </a:r>
          </a:p>
        </p:txBody>
      </p:sp>
      <p:sp>
        <p:nvSpPr>
          <p:cNvPr id="56328" name="Text Box 8"/>
          <p:cNvSpPr txBox="1">
            <a:spLocks noChangeArrowheads="1"/>
          </p:cNvSpPr>
          <p:nvPr/>
        </p:nvSpPr>
        <p:spPr bwMode="auto">
          <a:xfrm>
            <a:off x="1804989" y="5272089"/>
            <a:ext cx="1341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99"/>
                </a:solidFill>
              </a:rPr>
              <a:t>examples:</a:t>
            </a:r>
          </a:p>
        </p:txBody>
      </p:sp>
      <p:sp>
        <p:nvSpPr>
          <p:cNvPr id="56329" name="Text Box 9"/>
          <p:cNvSpPr txBox="1">
            <a:spLocks noChangeArrowheads="1"/>
          </p:cNvSpPr>
          <p:nvPr/>
        </p:nvSpPr>
        <p:spPr bwMode="auto">
          <a:xfrm>
            <a:off x="2468563" y="5641976"/>
            <a:ext cx="5137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DA:  11001000  00010111  00010110  10100001 </a:t>
            </a:r>
          </a:p>
        </p:txBody>
      </p:sp>
      <p:sp>
        <p:nvSpPr>
          <p:cNvPr id="56330" name="Text Box 15"/>
          <p:cNvSpPr txBox="1">
            <a:spLocks noChangeArrowheads="1"/>
          </p:cNvSpPr>
          <p:nvPr/>
        </p:nvSpPr>
        <p:spPr bwMode="auto">
          <a:xfrm>
            <a:off x="7786688" y="5640389"/>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CC0000"/>
                </a:solidFill>
                <a:latin typeface="Comic Sans MS" panose="030F0702030302020204" pitchFamily="66" charset="0"/>
              </a:rPr>
              <a:t>which interface?</a:t>
            </a:r>
          </a:p>
        </p:txBody>
      </p:sp>
      <p:sp>
        <p:nvSpPr>
          <p:cNvPr id="56331" name="Text Box 16"/>
          <p:cNvSpPr txBox="1">
            <a:spLocks noChangeArrowheads="1"/>
          </p:cNvSpPr>
          <p:nvPr/>
        </p:nvSpPr>
        <p:spPr bwMode="auto">
          <a:xfrm>
            <a:off x="7834313" y="5991226"/>
            <a:ext cx="21948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CC0000"/>
                </a:solidFill>
                <a:latin typeface="Comic Sans MS" panose="030F0702030302020204" pitchFamily="66" charset="0"/>
              </a:rPr>
              <a:t>which interface?</a:t>
            </a:r>
          </a:p>
        </p:txBody>
      </p:sp>
      <p:sp>
        <p:nvSpPr>
          <p:cNvPr id="56333" name="Text Box 22"/>
          <p:cNvSpPr txBox="1">
            <a:spLocks noChangeArrowheads="1"/>
          </p:cNvSpPr>
          <p:nvPr/>
        </p:nvSpPr>
        <p:spPr bwMode="auto">
          <a:xfrm>
            <a:off x="2082800" y="1036638"/>
            <a:ext cx="4168129"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i="1" dirty="0">
                <a:solidFill>
                  <a:srgbClr val="CC0000"/>
                </a:solidFill>
                <a:latin typeface="Comic Sans MS" panose="030F0702030302020204" pitchFamily="66" charset="0"/>
              </a:rPr>
              <a:t>longest prefix matching</a:t>
            </a:r>
          </a:p>
        </p:txBody>
      </p:sp>
      <p:sp>
        <p:nvSpPr>
          <p:cNvPr id="56334" name="Rectangle 24"/>
          <p:cNvSpPr>
            <a:spLocks noChangeArrowheads="1"/>
          </p:cNvSpPr>
          <p:nvPr/>
        </p:nvSpPr>
        <p:spPr bwMode="auto">
          <a:xfrm>
            <a:off x="2516188" y="3022601"/>
            <a:ext cx="7459662" cy="2106613"/>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56335" name="Line 25"/>
          <p:cNvSpPr>
            <a:spLocks noChangeShapeType="1"/>
          </p:cNvSpPr>
          <p:nvPr/>
        </p:nvSpPr>
        <p:spPr bwMode="auto">
          <a:xfrm>
            <a:off x="2516188" y="3457575"/>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6" name="Line 26"/>
          <p:cNvSpPr>
            <a:spLocks noChangeShapeType="1"/>
          </p:cNvSpPr>
          <p:nvPr/>
        </p:nvSpPr>
        <p:spPr bwMode="auto">
          <a:xfrm>
            <a:off x="2546350" y="38877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7" name="Line 27"/>
          <p:cNvSpPr>
            <a:spLocks noChangeShapeType="1"/>
          </p:cNvSpPr>
          <p:nvPr/>
        </p:nvSpPr>
        <p:spPr bwMode="auto">
          <a:xfrm>
            <a:off x="2520950" y="4306888"/>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8" name="Line 28"/>
          <p:cNvSpPr>
            <a:spLocks noChangeShapeType="1"/>
          </p:cNvSpPr>
          <p:nvPr/>
        </p:nvSpPr>
        <p:spPr bwMode="auto">
          <a:xfrm>
            <a:off x="2517775" y="4737100"/>
            <a:ext cx="7448550" cy="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39" name="Line 29"/>
          <p:cNvSpPr>
            <a:spLocks noChangeShapeType="1"/>
          </p:cNvSpPr>
          <p:nvPr/>
        </p:nvSpPr>
        <p:spPr bwMode="auto">
          <a:xfrm>
            <a:off x="7700963" y="3022601"/>
            <a:ext cx="0" cy="211772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56340" name="Text Box 30"/>
          <p:cNvSpPr txBox="1">
            <a:spLocks noChangeArrowheads="1"/>
          </p:cNvSpPr>
          <p:nvPr/>
        </p:nvSpPr>
        <p:spPr bwMode="auto">
          <a:xfrm>
            <a:off x="7999413" y="2965451"/>
            <a:ext cx="1543050" cy="215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150000"/>
              </a:lnSpc>
            </a:pPr>
            <a:r>
              <a:rPr lang="en-US" altLang="zh-CN" sz="1800">
                <a:solidFill>
                  <a:srgbClr val="000099"/>
                </a:solidFill>
              </a:rPr>
              <a:t>Link interface</a:t>
            </a:r>
          </a:p>
          <a:p>
            <a:pPr>
              <a:lnSpc>
                <a:spcPct val="150000"/>
              </a:lnSpc>
            </a:pPr>
            <a:r>
              <a:rPr lang="en-US" altLang="zh-CN" sz="1800">
                <a:solidFill>
                  <a:srgbClr val="000099"/>
                </a:solidFill>
              </a:rPr>
              <a:t>0</a:t>
            </a:r>
          </a:p>
          <a:p>
            <a:pPr>
              <a:lnSpc>
                <a:spcPct val="150000"/>
              </a:lnSpc>
            </a:pPr>
            <a:r>
              <a:rPr lang="en-US" altLang="zh-CN" sz="1800">
                <a:solidFill>
                  <a:srgbClr val="000099"/>
                </a:solidFill>
              </a:rPr>
              <a:t>1</a:t>
            </a:r>
          </a:p>
          <a:p>
            <a:pPr>
              <a:lnSpc>
                <a:spcPct val="150000"/>
              </a:lnSpc>
            </a:pPr>
            <a:r>
              <a:rPr lang="en-US" altLang="zh-CN" sz="1800">
                <a:solidFill>
                  <a:srgbClr val="000099"/>
                </a:solidFill>
              </a:rPr>
              <a:t>2</a:t>
            </a:r>
          </a:p>
          <a:p>
            <a:pPr>
              <a:lnSpc>
                <a:spcPct val="150000"/>
              </a:lnSpc>
            </a:pPr>
            <a:r>
              <a:rPr lang="en-US" altLang="zh-CN" sz="1800">
                <a:solidFill>
                  <a:srgbClr val="000099"/>
                </a:solidFill>
              </a:rPr>
              <a:t>3</a:t>
            </a:r>
          </a:p>
        </p:txBody>
      </p:sp>
      <p:sp>
        <p:nvSpPr>
          <p:cNvPr id="2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6332" name="Text Box 19"/>
          <p:cNvSpPr txBox="1">
            <a:spLocks noChangeArrowheads="1"/>
          </p:cNvSpPr>
          <p:nvPr/>
        </p:nvSpPr>
        <p:spPr bwMode="auto">
          <a:xfrm>
            <a:off x="2095500" y="1490663"/>
            <a:ext cx="798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zh-CN" sz="2800" dirty="0">
                <a:solidFill>
                  <a:srgbClr val="000099"/>
                </a:solidFill>
                <a:latin typeface="Comic Sans MS" panose="030F0702030302020204" pitchFamily="66" charset="0"/>
              </a:rPr>
              <a:t>when looking for forwarding table entry for given destination address, use </a:t>
            </a:r>
            <a:r>
              <a:rPr lang="en-US" altLang="zh-CN" sz="2800" i="1" dirty="0">
                <a:solidFill>
                  <a:srgbClr val="0000FF"/>
                </a:solidFill>
                <a:latin typeface="Comic Sans MS" panose="030F0702030302020204" pitchFamily="66" charset="0"/>
              </a:rPr>
              <a:t>longest</a:t>
            </a:r>
            <a:r>
              <a:rPr lang="en-US" altLang="zh-CN" sz="2800" dirty="0">
                <a:solidFill>
                  <a:srgbClr val="000099"/>
                </a:solidFill>
                <a:latin typeface="Comic Sans MS" panose="030F0702030302020204" pitchFamily="66" charset="0"/>
              </a:rPr>
              <a:t> address prefix that matches destination address.</a:t>
            </a:r>
          </a:p>
        </p:txBody>
      </p:sp>
      <p:sp>
        <p:nvSpPr>
          <p:cNvPr id="23"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2" name="标注: 弯曲线形 1">
            <a:extLst>
              <a:ext uri="{FF2B5EF4-FFF2-40B4-BE49-F238E27FC236}">
                <a16:creationId xmlns:a16="http://schemas.microsoft.com/office/drawing/2014/main" id="{DAB76DE3-6449-4E60-B0F2-1811A0389758}"/>
              </a:ext>
            </a:extLst>
          </p:cNvPr>
          <p:cNvSpPr/>
          <p:nvPr/>
        </p:nvSpPr>
        <p:spPr bwMode="auto">
          <a:xfrm>
            <a:off x="10632504" y="5160751"/>
            <a:ext cx="1224134" cy="479638"/>
          </a:xfrm>
          <a:prstGeom prst="borderCallout2">
            <a:avLst>
              <a:gd name="adj1" fmla="val 18750"/>
              <a:gd name="adj2" fmla="val -8333"/>
              <a:gd name="adj3" fmla="val 18750"/>
              <a:gd name="adj4" fmla="val -16667"/>
              <a:gd name="adj5" fmla="val -224558"/>
              <a:gd name="adj6" fmla="val -248052"/>
            </a:avLst>
          </a:prstGeom>
          <a:noFill/>
          <a:ln w="9525" cap="flat" cmpd="sng" algn="ctr">
            <a:solidFill>
              <a:schemeClr val="accent6">
                <a:lumMod val="75000"/>
              </a:schemeClr>
            </a:solidFill>
            <a:prstDash val="solid"/>
            <a:round/>
            <a:headEnd type="none" w="med" len="med"/>
            <a:tailEnd type="none" w="med" len="med"/>
          </a:ln>
        </p:spPr>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i="0" dirty="0">
                <a:solidFill>
                  <a:schemeClr val="accent1">
                    <a:lumMod val="75000"/>
                  </a:schemeClr>
                </a:solidFill>
                <a:effectLst/>
                <a:latin typeface="Consolas" panose="020B0609020204030204" pitchFamily="49" charset="0"/>
                <a:ea typeface="Microsoft Yahei" panose="020B0503020204020204" pitchFamily="34" charset="-122"/>
              </a:rPr>
              <a:t>wildcard</a:t>
            </a:r>
            <a:endParaRPr kumimoji="0" lang="zh-CN" altLang="en-US" i="0" u="none" strike="noStrike" cap="none" normalizeH="0" baseline="0" dirty="0">
              <a:ln>
                <a:noFill/>
              </a:ln>
              <a:solidFill>
                <a:schemeClr val="accent1">
                  <a:lumMod val="75000"/>
                </a:schemeClr>
              </a:solidFill>
              <a:effectLst/>
              <a:latin typeface="Consolas" panose="020B0609020204030204" pitchFamily="49" charset="0"/>
              <a:ea typeface="宋体" panose="02010600030101010101" pitchFamily="2" charset="-122"/>
            </a:endParaRPr>
          </a:p>
        </p:txBody>
      </p:sp>
      <p:sp>
        <p:nvSpPr>
          <p:cNvPr id="4" name="标题 3">
            <a:extLst>
              <a:ext uri="{FF2B5EF4-FFF2-40B4-BE49-F238E27FC236}">
                <a16:creationId xmlns:a16="http://schemas.microsoft.com/office/drawing/2014/main" id="{0DB6872C-F52C-4B27-8564-BEE2FA59A718}"/>
              </a:ext>
            </a:extLst>
          </p:cNvPr>
          <p:cNvSpPr>
            <a:spLocks noGrp="1"/>
          </p:cNvSpPr>
          <p:nvPr>
            <p:ph type="title"/>
          </p:nvPr>
        </p:nvSpPr>
        <p:spPr/>
        <p:txBody>
          <a:bodyPr/>
          <a:lstStyle/>
          <a:p>
            <a:r>
              <a:rPr lang="en-US" altLang="zh-CN" dirty="0"/>
              <a:t>Longest prefix matching</a:t>
            </a:r>
            <a:endParaRPr lang="zh-CN" altLang="en-US" dirty="0"/>
          </a:p>
        </p:txBody>
      </p:sp>
    </p:spTree>
    <p:extLst>
      <p:ext uri="{BB962C8B-B14F-4D97-AF65-F5344CB8AC3E}">
        <p14:creationId xmlns:p14="http://schemas.microsoft.com/office/powerpoint/2010/main" val="3028019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p:cNvSpPr>
            <a:spLocks noGrp="1"/>
          </p:cNvSpPr>
          <p:nvPr>
            <p:ph idx="1"/>
          </p:nvPr>
        </p:nvSpPr>
        <p:spPr>
          <a:xfrm>
            <a:off x="2036763" y="1366838"/>
            <a:ext cx="7772400" cy="4648200"/>
          </a:xfrm>
        </p:spPr>
        <p:txBody>
          <a:bodyPr/>
          <a:lstStyle/>
          <a:p>
            <a:r>
              <a:rPr lang="en-US" altLang="zh-CN" dirty="0">
                <a:ea typeface="ＭＳ Ｐゴシック" panose="020B0600070205080204" pitchFamily="34" charset="-128"/>
                <a:cs typeface="ＭＳ Ｐゴシック" panose="020B0600070205080204" pitchFamily="34" charset="-128"/>
              </a:rPr>
              <a:t>we</a:t>
            </a:r>
            <a:r>
              <a:rPr lang="en-US" altLang="en-US" dirty="0">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ll see</a:t>
            </a:r>
            <a:r>
              <a:rPr lang="en-US" altLang="zh-CN" i="1" dirty="0">
                <a:solidFill>
                  <a:srgbClr val="000090"/>
                </a:solidFill>
                <a:ea typeface="ＭＳ Ｐゴシック" panose="020B0600070205080204" pitchFamily="34" charset="-128"/>
                <a:cs typeface="ＭＳ Ｐゴシック" panose="020B0600070205080204" pitchFamily="34" charset="-128"/>
              </a:rPr>
              <a:t> why </a:t>
            </a:r>
            <a:r>
              <a:rPr lang="en-US" altLang="zh-CN" dirty="0">
                <a:ea typeface="ＭＳ Ｐゴシック" panose="020B0600070205080204" pitchFamily="34" charset="-128"/>
                <a:cs typeface="ＭＳ Ｐゴシック" panose="020B0600070205080204" pitchFamily="34" charset="-128"/>
              </a:rPr>
              <a:t>longest prefix matching is used shortly, when we study addressing</a:t>
            </a:r>
          </a:p>
          <a:p>
            <a:r>
              <a:rPr lang="en-US" altLang="zh-CN" dirty="0">
                <a:ea typeface="ＭＳ Ｐゴシック" panose="020B0600070205080204" pitchFamily="34" charset="-128"/>
                <a:cs typeface="ＭＳ Ｐゴシック" panose="020B0600070205080204" pitchFamily="34" charset="-128"/>
              </a:rPr>
              <a:t>longest prefix matching: often performed using ternary content addressable memories (TCAMs)</a:t>
            </a:r>
          </a:p>
          <a:p>
            <a:pPr lvl="1"/>
            <a:r>
              <a:rPr lang="en-US" altLang="zh-CN" i="1" dirty="0">
                <a:solidFill>
                  <a:srgbClr val="CC0000"/>
                </a:solidFill>
                <a:ea typeface="ＭＳ Ｐゴシック" panose="020B0600070205080204" pitchFamily="34" charset="-128"/>
              </a:rPr>
              <a:t>content addressable: </a:t>
            </a:r>
            <a:r>
              <a:rPr lang="en-US" altLang="zh-CN" dirty="0">
                <a:ea typeface="ＭＳ Ｐゴシック" panose="020B0600070205080204" pitchFamily="34" charset="-128"/>
              </a:rPr>
              <a:t>present address to TCAM: retrieve address in one clock cycle, regardless of table size</a:t>
            </a:r>
          </a:p>
          <a:p>
            <a:pPr lvl="1"/>
            <a:r>
              <a:rPr lang="en-US" altLang="zh-CN" dirty="0">
                <a:ea typeface="ＭＳ Ｐゴシック" panose="020B0600070205080204" pitchFamily="34" charset="-128"/>
              </a:rPr>
              <a:t>Cisco Catalyst: can up ~1M routing table entries in TCAM</a:t>
            </a:r>
          </a:p>
        </p:txBody>
      </p:sp>
      <p:sp>
        <p:nvSpPr>
          <p:cNvPr id="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 name="Rectangle 7"/>
          <p:cNvSpPr txBox="1">
            <a:spLocks noChangeArrowheads="1"/>
          </p:cNvSpPr>
          <p:nvPr/>
        </p:nvSpPr>
        <p:spPr>
          <a:xfrm>
            <a:off x="3935760" y="6624784"/>
            <a:ext cx="446449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4.2.1 Input Port Processing and Destination-Based Forwarding </a:t>
            </a:r>
          </a:p>
        </p:txBody>
      </p:sp>
      <p:sp>
        <p:nvSpPr>
          <p:cNvPr id="3" name="标题 2">
            <a:extLst>
              <a:ext uri="{FF2B5EF4-FFF2-40B4-BE49-F238E27FC236}">
                <a16:creationId xmlns:a16="http://schemas.microsoft.com/office/drawing/2014/main" id="{87FF7339-91FD-44B5-82B3-9F81C93D1FDA}"/>
              </a:ext>
            </a:extLst>
          </p:cNvPr>
          <p:cNvSpPr>
            <a:spLocks noGrp="1"/>
          </p:cNvSpPr>
          <p:nvPr>
            <p:ph type="title"/>
          </p:nvPr>
        </p:nvSpPr>
        <p:spPr/>
        <p:txBody>
          <a:bodyPr/>
          <a:lstStyle/>
          <a:p>
            <a:r>
              <a:rPr lang="en-US" altLang="zh-CN" dirty="0"/>
              <a:t>Longest prefix matching</a:t>
            </a:r>
            <a:endParaRPr lang="zh-CN" altLang="en-US" dirty="0"/>
          </a:p>
        </p:txBody>
      </p:sp>
    </p:spTree>
    <p:extLst>
      <p:ext uri="{BB962C8B-B14F-4D97-AF65-F5344CB8AC3E}">
        <p14:creationId xmlns:p14="http://schemas.microsoft.com/office/powerpoint/2010/main" val="116971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4"/>
          <p:cNvSpPr>
            <a:spLocks noGrp="1" noChangeArrowheads="1"/>
          </p:cNvSpPr>
          <p:nvPr>
            <p:ph type="body" idx="1"/>
          </p:nvPr>
        </p:nvSpPr>
        <p:spPr>
          <a:xfrm>
            <a:off x="2225675" y="1052736"/>
            <a:ext cx="7772400" cy="4648200"/>
          </a:xfrm>
        </p:spPr>
        <p:txBody>
          <a:bodyPr/>
          <a:lstStyle/>
          <a:p>
            <a:pPr>
              <a:defRPr/>
            </a:pPr>
            <a:r>
              <a:rPr lang="en-US" dirty="0">
                <a:cs typeface="+mn-cs"/>
              </a:rPr>
              <a:t>transfer packet from input buffer to appropriate output buffer</a:t>
            </a:r>
            <a:endParaRPr lang="en-US" dirty="0">
              <a:ea typeface="ＭＳ Ｐゴシック" panose="020B0600070205080204" pitchFamily="34" charset="-128"/>
              <a:cs typeface="ＭＳ Ｐゴシック" panose="020B0600070205080204" pitchFamily="34" charset="-128"/>
            </a:endParaRPr>
          </a:p>
          <a:p>
            <a:pPr>
              <a:defRPr/>
            </a:pPr>
            <a:r>
              <a:rPr lang="en-US" dirty="0">
                <a:cs typeface="+mn-cs"/>
              </a:rPr>
              <a:t>switching rate: rate at which packets can be transfer from inputs to outputs</a:t>
            </a:r>
            <a:endParaRPr lang="en-US" dirty="0">
              <a:ea typeface="ＭＳ Ｐゴシック" panose="020B0600070205080204" pitchFamily="34" charset="-128"/>
              <a:cs typeface="ＭＳ Ｐゴシック" panose="020B0600070205080204" pitchFamily="34" charset="-128"/>
            </a:endParaRPr>
          </a:p>
          <a:p>
            <a:pPr lvl="1">
              <a:defRPr/>
            </a:pPr>
            <a:r>
              <a:rPr lang="en-US" sz="2000" dirty="0"/>
              <a:t>often measured as multiple of input/output line rate</a:t>
            </a:r>
            <a:endParaRPr lang="en-US" dirty="0">
              <a:ea typeface="ＭＳ Ｐゴシック" panose="020B0600070205080204" pitchFamily="34" charset="-128"/>
            </a:endParaRPr>
          </a:p>
          <a:p>
            <a:pPr lvl="1">
              <a:defRPr/>
            </a:pPr>
            <a:r>
              <a:rPr lang="en-US" sz="2000" dirty="0"/>
              <a:t>N inputs: switching rate N times line rate </a:t>
            </a:r>
            <a:r>
              <a:rPr lang="en-US" sz="2000" dirty="0">
                <a:solidFill>
                  <a:schemeClr val="accent1">
                    <a:lumMod val="75000"/>
                  </a:schemeClr>
                </a:solidFill>
              </a:rPr>
              <a:t>desirable</a:t>
            </a:r>
            <a:endParaRPr lang="en-US" dirty="0">
              <a:solidFill>
                <a:schemeClr val="accent1">
                  <a:lumMod val="75000"/>
                </a:schemeClr>
              </a:solidFill>
              <a:ea typeface="ＭＳ Ｐゴシック" panose="020B0600070205080204" pitchFamily="34" charset="-128"/>
            </a:endParaRPr>
          </a:p>
          <a:p>
            <a:pPr>
              <a:defRPr/>
            </a:pPr>
            <a:r>
              <a:rPr lang="en-US" dirty="0">
                <a:cs typeface="+mn-cs"/>
              </a:rPr>
              <a:t>three types of switching fabrics</a:t>
            </a:r>
            <a:endParaRPr lang="en-US" dirty="0">
              <a:ea typeface="ＭＳ Ｐゴシック" panose="020B0600070205080204" pitchFamily="34" charset="-128"/>
              <a:cs typeface="ＭＳ Ｐゴシック" panose="020B0600070205080204" pitchFamily="34" charset="-128"/>
            </a:endParaRPr>
          </a:p>
        </p:txBody>
      </p:sp>
      <p:grpSp>
        <p:nvGrpSpPr>
          <p:cNvPr id="58372" name="Group 30"/>
          <p:cNvGrpSpPr>
            <a:grpSpLocks/>
          </p:cNvGrpSpPr>
          <p:nvPr/>
        </p:nvGrpSpPr>
        <p:grpSpPr bwMode="auto">
          <a:xfrm>
            <a:off x="2266950" y="4507631"/>
            <a:ext cx="890588" cy="215900"/>
            <a:chOff x="876" y="2800"/>
            <a:chExt cx="642" cy="175"/>
          </a:xfrm>
        </p:grpSpPr>
        <p:sp>
          <p:nvSpPr>
            <p:cNvPr id="58502"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3"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4"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5"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6" name="Line 1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3" name="Group 45"/>
          <p:cNvGrpSpPr>
            <a:grpSpLocks/>
          </p:cNvGrpSpPr>
          <p:nvPr/>
        </p:nvGrpSpPr>
        <p:grpSpPr bwMode="auto">
          <a:xfrm>
            <a:off x="2243139" y="4902919"/>
            <a:ext cx="890587" cy="215900"/>
            <a:chOff x="876" y="2800"/>
            <a:chExt cx="642" cy="175"/>
          </a:xfrm>
        </p:grpSpPr>
        <p:sp>
          <p:nvSpPr>
            <p:cNvPr id="58497"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8"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9"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0"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501" name="Line 50"/>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8374" name="Group 51"/>
          <p:cNvGrpSpPr>
            <a:grpSpLocks/>
          </p:cNvGrpSpPr>
          <p:nvPr/>
        </p:nvGrpSpPr>
        <p:grpSpPr bwMode="auto">
          <a:xfrm>
            <a:off x="2238375" y="5329956"/>
            <a:ext cx="890588" cy="215900"/>
            <a:chOff x="876" y="2800"/>
            <a:chExt cx="642" cy="175"/>
          </a:xfrm>
        </p:grpSpPr>
        <p:sp>
          <p:nvSpPr>
            <p:cNvPr id="58492"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3"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4"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5"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58496" name="Line 56"/>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8375" name="Rectangle 57"/>
          <p:cNvSpPr>
            <a:spLocks noChangeArrowheads="1"/>
          </p:cNvSpPr>
          <p:nvPr/>
        </p:nvSpPr>
        <p:spPr bwMode="auto">
          <a:xfrm>
            <a:off x="3125788" y="4425081"/>
            <a:ext cx="704850" cy="117633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58376" name="Group 64"/>
          <p:cNvGrpSpPr>
            <a:grpSpLocks/>
          </p:cNvGrpSpPr>
          <p:nvPr/>
        </p:nvGrpSpPr>
        <p:grpSpPr bwMode="auto">
          <a:xfrm>
            <a:off x="3835400" y="4506044"/>
            <a:ext cx="890588" cy="215900"/>
            <a:chOff x="455" y="3463"/>
            <a:chExt cx="561" cy="136"/>
          </a:xfrm>
        </p:grpSpPr>
        <p:sp>
          <p:nvSpPr>
            <p:cNvPr id="58487"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8"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9"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0"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91" name="Line 63"/>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7" name="Group 65"/>
          <p:cNvGrpSpPr>
            <a:grpSpLocks/>
          </p:cNvGrpSpPr>
          <p:nvPr/>
        </p:nvGrpSpPr>
        <p:grpSpPr bwMode="auto">
          <a:xfrm>
            <a:off x="3840164" y="4898156"/>
            <a:ext cx="890587" cy="215900"/>
            <a:chOff x="455" y="3463"/>
            <a:chExt cx="561" cy="136"/>
          </a:xfrm>
        </p:grpSpPr>
        <p:sp>
          <p:nvSpPr>
            <p:cNvPr id="58482"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3"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4"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5"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6" name="Line 7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78" name="Group 71"/>
          <p:cNvGrpSpPr>
            <a:grpSpLocks/>
          </p:cNvGrpSpPr>
          <p:nvPr/>
        </p:nvGrpSpPr>
        <p:grpSpPr bwMode="auto">
          <a:xfrm>
            <a:off x="3835400" y="5325194"/>
            <a:ext cx="890588" cy="215900"/>
            <a:chOff x="455" y="3463"/>
            <a:chExt cx="561" cy="136"/>
          </a:xfrm>
        </p:grpSpPr>
        <p:sp>
          <p:nvSpPr>
            <p:cNvPr id="58477"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8"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9"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0"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81" name="Line 7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79" name="Text Box 78"/>
          <p:cNvSpPr txBox="1">
            <a:spLocks noChangeArrowheads="1"/>
          </p:cNvSpPr>
          <p:nvPr/>
        </p:nvSpPr>
        <p:spPr bwMode="auto">
          <a:xfrm>
            <a:off x="2959100" y="5810969"/>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memory</a:t>
            </a:r>
          </a:p>
        </p:txBody>
      </p:sp>
      <p:sp>
        <p:nvSpPr>
          <p:cNvPr id="58380" name="Text Box 79"/>
          <p:cNvSpPr txBox="1">
            <a:spLocks noChangeArrowheads="1"/>
          </p:cNvSpPr>
          <p:nvPr/>
        </p:nvSpPr>
        <p:spPr bwMode="auto">
          <a:xfrm>
            <a:off x="3057526" y="4742581"/>
            <a:ext cx="8239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memory</a:t>
            </a:r>
          </a:p>
        </p:txBody>
      </p:sp>
      <p:grpSp>
        <p:nvGrpSpPr>
          <p:cNvPr id="58381" name="Group 80"/>
          <p:cNvGrpSpPr>
            <a:grpSpLocks/>
          </p:cNvGrpSpPr>
          <p:nvPr/>
        </p:nvGrpSpPr>
        <p:grpSpPr bwMode="auto">
          <a:xfrm>
            <a:off x="5172075" y="4491756"/>
            <a:ext cx="890588" cy="215900"/>
            <a:chOff x="876" y="2800"/>
            <a:chExt cx="642" cy="175"/>
          </a:xfrm>
        </p:grpSpPr>
        <p:sp>
          <p:nvSpPr>
            <p:cNvPr id="58472"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3"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4"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5"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6" name="Line 8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2" name="Group 86"/>
          <p:cNvGrpSpPr>
            <a:grpSpLocks/>
          </p:cNvGrpSpPr>
          <p:nvPr/>
        </p:nvGrpSpPr>
        <p:grpSpPr bwMode="auto">
          <a:xfrm>
            <a:off x="5170489" y="4887044"/>
            <a:ext cx="890587" cy="215900"/>
            <a:chOff x="876" y="2800"/>
            <a:chExt cx="642" cy="175"/>
          </a:xfrm>
        </p:grpSpPr>
        <p:sp>
          <p:nvSpPr>
            <p:cNvPr id="58467"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8"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9"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0"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71" name="Line 9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3" name="Group 92"/>
          <p:cNvGrpSpPr>
            <a:grpSpLocks/>
          </p:cNvGrpSpPr>
          <p:nvPr/>
        </p:nvGrpSpPr>
        <p:grpSpPr bwMode="auto">
          <a:xfrm>
            <a:off x="5165725" y="5314081"/>
            <a:ext cx="890588" cy="215900"/>
            <a:chOff x="876" y="2800"/>
            <a:chExt cx="642" cy="175"/>
          </a:xfrm>
        </p:grpSpPr>
        <p:sp>
          <p:nvSpPr>
            <p:cNvPr id="58462"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3"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4"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5"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6" name="Line 97"/>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4" name="Line 98"/>
          <p:cNvSpPr>
            <a:spLocks noChangeShapeType="1"/>
          </p:cNvSpPr>
          <p:nvPr/>
        </p:nvSpPr>
        <p:spPr bwMode="auto">
          <a:xfrm>
            <a:off x="6073775" y="4494931"/>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58385" name="Group 99"/>
          <p:cNvGrpSpPr>
            <a:grpSpLocks/>
          </p:cNvGrpSpPr>
          <p:nvPr/>
        </p:nvGrpSpPr>
        <p:grpSpPr bwMode="auto">
          <a:xfrm>
            <a:off x="6127750" y="4479056"/>
            <a:ext cx="890588" cy="215900"/>
            <a:chOff x="455" y="3463"/>
            <a:chExt cx="561" cy="136"/>
          </a:xfrm>
        </p:grpSpPr>
        <p:sp>
          <p:nvSpPr>
            <p:cNvPr id="58457"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8"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9"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0"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61" name="Line 10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6" name="Group 105"/>
          <p:cNvGrpSpPr>
            <a:grpSpLocks/>
          </p:cNvGrpSpPr>
          <p:nvPr/>
        </p:nvGrpSpPr>
        <p:grpSpPr bwMode="auto">
          <a:xfrm>
            <a:off x="6132514" y="4871169"/>
            <a:ext cx="890587" cy="215900"/>
            <a:chOff x="455" y="3463"/>
            <a:chExt cx="561" cy="136"/>
          </a:xfrm>
        </p:grpSpPr>
        <p:sp>
          <p:nvSpPr>
            <p:cNvPr id="58452"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3"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4"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5"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6" name="Line 110"/>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87" name="Group 111"/>
          <p:cNvGrpSpPr>
            <a:grpSpLocks/>
          </p:cNvGrpSpPr>
          <p:nvPr/>
        </p:nvGrpSpPr>
        <p:grpSpPr bwMode="auto">
          <a:xfrm>
            <a:off x="6127750" y="5298206"/>
            <a:ext cx="890588" cy="215900"/>
            <a:chOff x="455" y="3463"/>
            <a:chExt cx="561" cy="136"/>
          </a:xfrm>
        </p:grpSpPr>
        <p:sp>
          <p:nvSpPr>
            <p:cNvPr id="58447"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8"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9"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0"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51" name="Line 116"/>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58388" name="Text Box 117"/>
          <p:cNvSpPr txBox="1">
            <a:spLocks noChangeArrowheads="1"/>
          </p:cNvSpPr>
          <p:nvPr/>
        </p:nvSpPr>
        <p:spPr bwMode="auto">
          <a:xfrm>
            <a:off x="5810250" y="5807794"/>
            <a:ext cx="552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bus</a:t>
            </a:r>
          </a:p>
        </p:txBody>
      </p:sp>
      <p:grpSp>
        <p:nvGrpSpPr>
          <p:cNvPr id="58389" name="Group 118"/>
          <p:cNvGrpSpPr>
            <a:grpSpLocks/>
          </p:cNvGrpSpPr>
          <p:nvPr/>
        </p:nvGrpSpPr>
        <p:grpSpPr bwMode="auto">
          <a:xfrm>
            <a:off x="7615239" y="4458419"/>
            <a:ext cx="890587" cy="215900"/>
            <a:chOff x="876" y="2800"/>
            <a:chExt cx="642" cy="175"/>
          </a:xfrm>
        </p:grpSpPr>
        <p:sp>
          <p:nvSpPr>
            <p:cNvPr id="58442"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3"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4"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5"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6" name="Line 12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0" name="Group 124"/>
          <p:cNvGrpSpPr>
            <a:grpSpLocks/>
          </p:cNvGrpSpPr>
          <p:nvPr/>
        </p:nvGrpSpPr>
        <p:grpSpPr bwMode="auto">
          <a:xfrm>
            <a:off x="7591425" y="4853706"/>
            <a:ext cx="890588" cy="215900"/>
            <a:chOff x="876" y="2800"/>
            <a:chExt cx="642" cy="175"/>
          </a:xfrm>
        </p:grpSpPr>
        <p:sp>
          <p:nvSpPr>
            <p:cNvPr id="58437"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8"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9"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0"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41" name="Line 12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1" name="Group 130"/>
          <p:cNvGrpSpPr>
            <a:grpSpLocks/>
          </p:cNvGrpSpPr>
          <p:nvPr/>
        </p:nvGrpSpPr>
        <p:grpSpPr bwMode="auto">
          <a:xfrm>
            <a:off x="7586664" y="5280744"/>
            <a:ext cx="890587" cy="215900"/>
            <a:chOff x="876" y="2800"/>
            <a:chExt cx="642" cy="175"/>
          </a:xfrm>
        </p:grpSpPr>
        <p:sp>
          <p:nvSpPr>
            <p:cNvPr id="58432"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3"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4"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5"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6" name="Line 13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392" name="Group 154"/>
          <p:cNvGrpSpPr>
            <a:grpSpLocks/>
          </p:cNvGrpSpPr>
          <p:nvPr/>
        </p:nvGrpSpPr>
        <p:grpSpPr bwMode="auto">
          <a:xfrm rot="5400000">
            <a:off x="8710613" y="5477594"/>
            <a:ext cx="895350" cy="1035050"/>
            <a:chOff x="2954" y="2776"/>
            <a:chExt cx="564" cy="652"/>
          </a:xfrm>
        </p:grpSpPr>
        <p:grpSp>
          <p:nvGrpSpPr>
            <p:cNvPr id="58414" name="Group 136"/>
            <p:cNvGrpSpPr>
              <a:grpSpLocks/>
            </p:cNvGrpSpPr>
            <p:nvPr/>
          </p:nvGrpSpPr>
          <p:grpSpPr bwMode="auto">
            <a:xfrm>
              <a:off x="2954" y="2776"/>
              <a:ext cx="561" cy="136"/>
              <a:chOff x="455" y="3463"/>
              <a:chExt cx="561" cy="136"/>
            </a:xfrm>
          </p:grpSpPr>
          <p:sp>
            <p:nvSpPr>
              <p:cNvPr id="58427"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8"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9"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0"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31" name="Line 141"/>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5" name="Group 142"/>
            <p:cNvGrpSpPr>
              <a:grpSpLocks/>
            </p:cNvGrpSpPr>
            <p:nvPr/>
          </p:nvGrpSpPr>
          <p:grpSpPr bwMode="auto">
            <a:xfrm>
              <a:off x="2957" y="3023"/>
              <a:ext cx="561" cy="136"/>
              <a:chOff x="455" y="3463"/>
              <a:chExt cx="561" cy="136"/>
            </a:xfrm>
          </p:grpSpPr>
          <p:sp>
            <p:nvSpPr>
              <p:cNvPr id="58422"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3"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4"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5"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6" name="Line 147"/>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58416" name="Group 148"/>
            <p:cNvGrpSpPr>
              <a:grpSpLocks/>
            </p:cNvGrpSpPr>
            <p:nvPr/>
          </p:nvGrpSpPr>
          <p:grpSpPr bwMode="auto">
            <a:xfrm>
              <a:off x="2954" y="3292"/>
              <a:ext cx="561" cy="136"/>
              <a:chOff x="455" y="3463"/>
              <a:chExt cx="561" cy="136"/>
            </a:xfrm>
          </p:grpSpPr>
          <p:sp>
            <p:nvSpPr>
              <p:cNvPr id="58417"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8"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19"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0"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21" name="Line 153"/>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58393" name="Line 155"/>
          <p:cNvSpPr>
            <a:spLocks noChangeShapeType="1"/>
          </p:cNvSpPr>
          <p:nvPr/>
        </p:nvSpPr>
        <p:spPr bwMode="auto">
          <a:xfrm>
            <a:off x="8505826" y="4564781"/>
            <a:ext cx="10636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4" name="Line 156"/>
          <p:cNvSpPr>
            <a:spLocks noChangeShapeType="1"/>
          </p:cNvSpPr>
          <p:nvPr/>
        </p:nvSpPr>
        <p:spPr bwMode="auto">
          <a:xfrm flipV="1">
            <a:off x="8467725" y="4952132"/>
            <a:ext cx="1111250" cy="317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5" name="Line 157"/>
          <p:cNvSpPr>
            <a:spLocks noChangeShapeType="1"/>
          </p:cNvSpPr>
          <p:nvPr/>
        </p:nvSpPr>
        <p:spPr bwMode="auto">
          <a:xfrm>
            <a:off x="8467726" y="5383931"/>
            <a:ext cx="11017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6" name="Line 158"/>
          <p:cNvSpPr>
            <a:spLocks noChangeShapeType="1"/>
          </p:cNvSpPr>
          <p:nvPr/>
        </p:nvSpPr>
        <p:spPr bwMode="auto">
          <a:xfrm flipV="1">
            <a:off x="8750300"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7" name="Line 159"/>
          <p:cNvSpPr>
            <a:spLocks noChangeShapeType="1"/>
          </p:cNvSpPr>
          <p:nvPr/>
        </p:nvSpPr>
        <p:spPr bwMode="auto">
          <a:xfrm flipV="1">
            <a:off x="9172575" y="4564781"/>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8" name="Line 160"/>
          <p:cNvSpPr>
            <a:spLocks noChangeShapeType="1"/>
          </p:cNvSpPr>
          <p:nvPr/>
        </p:nvSpPr>
        <p:spPr bwMode="auto">
          <a:xfrm flipV="1">
            <a:off x="9569450" y="4555256"/>
            <a:ext cx="0" cy="9779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8399" name="Oval 161"/>
          <p:cNvSpPr>
            <a:spLocks noChangeArrowheads="1"/>
          </p:cNvSpPr>
          <p:nvPr/>
        </p:nvSpPr>
        <p:spPr bwMode="auto">
          <a:xfrm>
            <a:off x="870902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0" name="Oval 162"/>
          <p:cNvSpPr>
            <a:spLocks noChangeArrowheads="1"/>
          </p:cNvSpPr>
          <p:nvPr/>
        </p:nvSpPr>
        <p:spPr bwMode="auto">
          <a:xfrm>
            <a:off x="870902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1" name="Oval 163"/>
          <p:cNvSpPr>
            <a:spLocks noChangeArrowheads="1"/>
          </p:cNvSpPr>
          <p:nvPr/>
        </p:nvSpPr>
        <p:spPr bwMode="auto">
          <a:xfrm>
            <a:off x="870267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2" name="Oval 164"/>
          <p:cNvSpPr>
            <a:spLocks noChangeArrowheads="1"/>
          </p:cNvSpPr>
          <p:nvPr/>
        </p:nvSpPr>
        <p:spPr bwMode="auto">
          <a:xfrm>
            <a:off x="9134475"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3" name="Oval 165"/>
          <p:cNvSpPr>
            <a:spLocks noChangeArrowheads="1"/>
          </p:cNvSpPr>
          <p:nvPr/>
        </p:nvSpPr>
        <p:spPr bwMode="auto">
          <a:xfrm>
            <a:off x="9134475"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4" name="Oval 166"/>
          <p:cNvSpPr>
            <a:spLocks noChangeArrowheads="1"/>
          </p:cNvSpPr>
          <p:nvPr/>
        </p:nvSpPr>
        <p:spPr bwMode="auto">
          <a:xfrm>
            <a:off x="9128125"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5" name="Oval 167"/>
          <p:cNvSpPr>
            <a:spLocks noChangeArrowheads="1"/>
          </p:cNvSpPr>
          <p:nvPr/>
        </p:nvSpPr>
        <p:spPr bwMode="auto">
          <a:xfrm>
            <a:off x="9525000" y="4526681"/>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6" name="Oval 168"/>
          <p:cNvSpPr>
            <a:spLocks noChangeArrowheads="1"/>
          </p:cNvSpPr>
          <p:nvPr/>
        </p:nvSpPr>
        <p:spPr bwMode="auto">
          <a:xfrm>
            <a:off x="9525000" y="491085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7" name="Oval 169"/>
          <p:cNvSpPr>
            <a:spLocks noChangeArrowheads="1"/>
          </p:cNvSpPr>
          <p:nvPr/>
        </p:nvSpPr>
        <p:spPr bwMode="auto">
          <a:xfrm>
            <a:off x="9518650" y="5336306"/>
            <a:ext cx="88900" cy="889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8408" name="Text Box 170"/>
          <p:cNvSpPr txBox="1">
            <a:spLocks noChangeArrowheads="1"/>
          </p:cNvSpPr>
          <p:nvPr/>
        </p:nvSpPr>
        <p:spPr bwMode="auto">
          <a:xfrm>
            <a:off x="7423150" y="5814144"/>
            <a:ext cx="1060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crossbar</a:t>
            </a:r>
          </a:p>
        </p:txBody>
      </p:sp>
      <p:sp>
        <p:nvSpPr>
          <p:cNvPr id="58409" name="Freeform 171"/>
          <p:cNvSpPr>
            <a:spLocks/>
          </p:cNvSpPr>
          <p:nvPr/>
        </p:nvSpPr>
        <p:spPr bwMode="auto">
          <a:xfrm>
            <a:off x="2114551" y="4550494"/>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58410" name="Freeform 172"/>
          <p:cNvSpPr>
            <a:spLocks/>
          </p:cNvSpPr>
          <p:nvPr/>
        </p:nvSpPr>
        <p:spPr bwMode="auto">
          <a:xfrm>
            <a:off x="5165725" y="4520331"/>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58411" name="Freeform 173"/>
          <p:cNvSpPr>
            <a:spLocks/>
          </p:cNvSpPr>
          <p:nvPr/>
        </p:nvSpPr>
        <p:spPr bwMode="auto">
          <a:xfrm>
            <a:off x="7562850" y="4510806"/>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rgbClr val="00B050">
                <a:alpha val="50196"/>
              </a:srgbClr>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141"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39"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3" name="标题 2">
            <a:extLst>
              <a:ext uri="{FF2B5EF4-FFF2-40B4-BE49-F238E27FC236}">
                <a16:creationId xmlns:a16="http://schemas.microsoft.com/office/drawing/2014/main" id="{D8C92693-CCE0-48B6-A910-283DC1AEE090}"/>
              </a:ext>
            </a:extLst>
          </p:cNvPr>
          <p:cNvSpPr>
            <a:spLocks noGrp="1"/>
          </p:cNvSpPr>
          <p:nvPr>
            <p:ph type="title"/>
          </p:nvPr>
        </p:nvSpPr>
        <p:spPr/>
        <p:txBody>
          <a:bodyPr/>
          <a:lstStyle/>
          <a:p>
            <a:r>
              <a:rPr lang="en-US" altLang="zh-CN" dirty="0"/>
              <a:t>Switching fabrics</a:t>
            </a:r>
            <a:endParaRPr lang="zh-CN" altLang="en-US" dirty="0"/>
          </a:p>
        </p:txBody>
      </p:sp>
    </p:spTree>
    <p:extLst>
      <p:ext uri="{BB962C8B-B14F-4D97-AF65-F5344CB8AC3E}">
        <p14:creationId xmlns:p14="http://schemas.microsoft.com/office/powerpoint/2010/main" val="1638650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3"/>
          <p:cNvSpPr>
            <a:spLocks noGrp="1" noChangeArrowheads="1"/>
          </p:cNvSpPr>
          <p:nvPr>
            <p:ph type="body" idx="1"/>
          </p:nvPr>
        </p:nvSpPr>
        <p:spPr>
          <a:xfrm>
            <a:off x="2209800" y="1177924"/>
            <a:ext cx="6982544" cy="2419208"/>
          </a:xfrm>
        </p:spPr>
        <p:txBody>
          <a:bodyPr>
            <a:normAutofit lnSpcReduction="10000"/>
          </a:bodyPr>
          <a:lstStyle/>
          <a:p>
            <a:pPr marL="234950" indent="-234950">
              <a:buNone/>
            </a:pPr>
            <a:r>
              <a:rPr lang="en-US" altLang="zh-CN" i="1" dirty="0">
                <a:solidFill>
                  <a:srgbClr val="CC0000"/>
                </a:solidFill>
                <a:ea typeface="ＭＳ Ｐゴシック" panose="020B0600070205080204" pitchFamily="34" charset="-128"/>
                <a:cs typeface="ＭＳ Ｐゴシック" panose="020B0600070205080204" pitchFamily="34" charset="-128"/>
              </a:rPr>
              <a:t>first generation routers:</a:t>
            </a:r>
          </a:p>
          <a:p>
            <a:pPr marL="234950" indent="-234950"/>
            <a:r>
              <a:rPr lang="en-US" altLang="zh-CN" sz="2400" dirty="0">
                <a:ea typeface="ＭＳ Ｐゴシック" panose="020B0600070205080204" pitchFamily="34" charset="-128"/>
                <a:cs typeface="ＭＳ Ｐゴシック" panose="020B0600070205080204" pitchFamily="34" charset="-128"/>
              </a:rPr>
              <a:t> traditional computers with switching under direct control of CPU</a:t>
            </a:r>
          </a:p>
          <a:p>
            <a:pPr marL="234950" indent="-234950"/>
            <a:r>
              <a:rPr lang="en-US" altLang="zh-CN" sz="2400" dirty="0">
                <a:ea typeface="ＭＳ Ｐゴシック" panose="020B0600070205080204" pitchFamily="34" charset="-128"/>
                <a:cs typeface="ＭＳ Ｐゴシック" panose="020B0600070205080204" pitchFamily="34" charset="-128"/>
              </a:rPr>
              <a:t> packet copied to system</a:t>
            </a:r>
            <a:r>
              <a:rPr lang="en-US" altLang="ja-JP" sz="2400" dirty="0">
                <a:ea typeface="ＭＳ Ｐゴシック" panose="020B0600070205080204" pitchFamily="34" charset="-128"/>
                <a:cs typeface="ＭＳ Ｐゴシック" panose="020B0600070205080204" pitchFamily="34" charset="-128"/>
              </a:rPr>
              <a:t>'s memory</a:t>
            </a:r>
          </a:p>
          <a:p>
            <a:pPr marL="234950" indent="-234950"/>
            <a:r>
              <a:rPr lang="en-US" altLang="zh-CN" sz="2400" dirty="0">
                <a:ea typeface="ＭＳ Ｐゴシック" panose="020B0600070205080204" pitchFamily="34" charset="-128"/>
                <a:cs typeface="ＭＳ Ｐゴシック" panose="020B0600070205080204" pitchFamily="34" charset="-128"/>
              </a:rPr>
              <a:t> speed limited by memory bandwidth (2 bus crossings per datagram)</a:t>
            </a:r>
            <a:endParaRPr lang="en-US" altLang="zh-CN" sz="1800" dirty="0">
              <a:ea typeface="ＭＳ Ｐゴシック" panose="020B0600070205080204" pitchFamily="34" charset="-128"/>
              <a:cs typeface="ＭＳ Ｐゴシック" panose="020B0600070205080204" pitchFamily="34" charset="-128"/>
            </a:endParaRPr>
          </a:p>
        </p:txBody>
      </p:sp>
      <p:grpSp>
        <p:nvGrpSpPr>
          <p:cNvPr id="59396" name="Group 42"/>
          <p:cNvGrpSpPr>
            <a:grpSpLocks/>
          </p:cNvGrpSpPr>
          <p:nvPr/>
        </p:nvGrpSpPr>
        <p:grpSpPr bwMode="auto">
          <a:xfrm>
            <a:off x="3084514" y="4032251"/>
            <a:ext cx="6611937" cy="1787525"/>
            <a:chOff x="983" y="2540"/>
            <a:chExt cx="4165" cy="1126"/>
          </a:xfrm>
        </p:grpSpPr>
        <p:sp>
          <p:nvSpPr>
            <p:cNvPr id="59403"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4" name="Text Box 31"/>
            <p:cNvSpPr txBox="1">
              <a:spLocks noChangeArrowheads="1"/>
            </p:cNvSpPr>
            <p:nvPr/>
          </p:nvSpPr>
          <p:spPr bwMode="auto">
            <a:xfrm>
              <a:off x="991" y="2557"/>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input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5" name="Text Box 32"/>
            <p:cNvSpPr txBox="1">
              <a:spLocks noChangeArrowheads="1"/>
            </p:cNvSpPr>
            <p:nvPr/>
          </p:nvSpPr>
          <p:spPr bwMode="auto">
            <a:xfrm>
              <a:off x="2324" y="2773"/>
              <a:ext cx="636"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memory</a:t>
              </a:r>
            </a:p>
          </p:txBody>
        </p:sp>
        <p:sp>
          <p:nvSpPr>
            <p:cNvPr id="59406" name="Rectangle 34"/>
            <p:cNvSpPr>
              <a:spLocks noChangeArrowheads="1"/>
            </p:cNvSpPr>
            <p:nvPr/>
          </p:nvSpPr>
          <p:spPr bwMode="auto">
            <a:xfrm>
              <a:off x="2072" y="2542"/>
              <a:ext cx="1173" cy="688"/>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7"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59408" name="Text Box 36"/>
            <p:cNvSpPr txBox="1">
              <a:spLocks noChangeArrowheads="1"/>
            </p:cNvSpPr>
            <p:nvPr/>
          </p:nvSpPr>
          <p:spPr bwMode="auto">
            <a:xfrm>
              <a:off x="3565" y="2555"/>
              <a:ext cx="708" cy="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800">
                  <a:solidFill>
                    <a:srgbClr val="0000FF"/>
                  </a:solidFill>
                </a:rPr>
                <a:t>output</a:t>
              </a:r>
            </a:p>
            <a:p>
              <a:pPr algn="ctr">
                <a:lnSpc>
                  <a:spcPct val="90000"/>
                </a:lnSpc>
              </a:pPr>
              <a:r>
                <a:rPr lang="en-US" altLang="zh-CN" sz="1800">
                  <a:solidFill>
                    <a:srgbClr val="0000FF"/>
                  </a:solidFill>
                </a:rPr>
                <a:t>port</a:t>
              </a:r>
            </a:p>
            <a:p>
              <a:pPr algn="ctr">
                <a:lnSpc>
                  <a:spcPct val="90000"/>
                </a:lnSpc>
              </a:pPr>
              <a:r>
                <a:rPr lang="en-US" altLang="zh-CN" sz="1800">
                  <a:solidFill>
                    <a:srgbClr val="0000FF"/>
                  </a:solidFill>
                </a:rPr>
                <a:t>(e.g.,</a:t>
              </a:r>
            </a:p>
            <a:p>
              <a:pPr algn="ctr">
                <a:lnSpc>
                  <a:spcPct val="90000"/>
                </a:lnSpc>
              </a:pPr>
              <a:r>
                <a:rPr lang="en-US" altLang="zh-CN" sz="1800">
                  <a:solidFill>
                    <a:srgbClr val="0000FF"/>
                  </a:solidFill>
                </a:rPr>
                <a:t>Ethernet)</a:t>
              </a:r>
            </a:p>
          </p:txBody>
        </p:sp>
        <p:sp>
          <p:nvSpPr>
            <p:cNvPr id="59409" name="Line 37"/>
            <p:cNvSpPr>
              <a:spLocks noChangeShapeType="1"/>
            </p:cNvSpPr>
            <p:nvPr/>
          </p:nvSpPr>
          <p:spPr bwMode="auto">
            <a:xfrm>
              <a:off x="983" y="3561"/>
              <a:ext cx="33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0" name="Line 38"/>
            <p:cNvSpPr>
              <a:spLocks noChangeShapeType="1"/>
            </p:cNvSpPr>
            <p:nvPr/>
          </p:nvSpPr>
          <p:spPr bwMode="auto">
            <a:xfrm>
              <a:off x="1370" y="325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1" name="Line 39"/>
            <p:cNvSpPr>
              <a:spLocks noChangeShapeType="1"/>
            </p:cNvSpPr>
            <p:nvPr/>
          </p:nvSpPr>
          <p:spPr bwMode="auto">
            <a:xfrm>
              <a:off x="3939" y="3242"/>
              <a:ext cx="0" cy="316"/>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2" name="Line 40"/>
            <p:cNvSpPr>
              <a:spLocks noChangeShapeType="1"/>
            </p:cNvSpPr>
            <p:nvPr/>
          </p:nvSpPr>
          <p:spPr bwMode="auto">
            <a:xfrm>
              <a:off x="2665" y="3240"/>
              <a:ext cx="0" cy="3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59413" name="Text Box 41"/>
            <p:cNvSpPr txBox="1">
              <a:spLocks noChangeArrowheads="1"/>
            </p:cNvSpPr>
            <p:nvPr/>
          </p:nvSpPr>
          <p:spPr bwMode="auto">
            <a:xfrm>
              <a:off x="4304" y="3435"/>
              <a:ext cx="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system bus</a:t>
              </a:r>
            </a:p>
          </p:txBody>
        </p:sp>
      </p:grpSp>
      <p:pic>
        <p:nvPicPr>
          <p:cNvPr id="59397"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9538" y="4225926"/>
            <a:ext cx="533400"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88338" y="4189413"/>
            <a:ext cx="533400"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1901826" y="4460875"/>
            <a:ext cx="434975" cy="22225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37294" name="Rectangle 46"/>
          <p:cNvSpPr>
            <a:spLocks noChangeArrowheads="1"/>
          </p:cNvSpPr>
          <p:nvPr/>
        </p:nvSpPr>
        <p:spPr bwMode="auto">
          <a:xfrm>
            <a:off x="1914525" y="4470401"/>
            <a:ext cx="446088" cy="2127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2"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3" name="标题 2">
            <a:extLst>
              <a:ext uri="{FF2B5EF4-FFF2-40B4-BE49-F238E27FC236}">
                <a16:creationId xmlns:a16="http://schemas.microsoft.com/office/drawing/2014/main" id="{5C584D9B-20B6-4C4B-A8DE-1309C222259D}"/>
              </a:ext>
            </a:extLst>
          </p:cNvPr>
          <p:cNvSpPr>
            <a:spLocks noGrp="1"/>
          </p:cNvSpPr>
          <p:nvPr>
            <p:ph type="title"/>
          </p:nvPr>
        </p:nvSpPr>
        <p:spPr/>
        <p:txBody>
          <a:bodyPr/>
          <a:lstStyle/>
          <a:p>
            <a:r>
              <a:rPr lang="en-US" altLang="zh-CN" dirty="0"/>
              <a:t>Switching via memory</a:t>
            </a:r>
            <a:endParaRPr lang="zh-CN" altLang="en-US" dirty="0"/>
          </a:p>
        </p:txBody>
      </p:sp>
    </p:spTree>
    <p:extLst>
      <p:ext uri="{BB962C8B-B14F-4D97-AF65-F5344CB8AC3E}">
        <p14:creationId xmlns:p14="http://schemas.microsoft.com/office/powerpoint/2010/main" val="166359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875E-6 3.33333E-6 L 0.13229 3.33333E-6 L 0.13633 0.13495 L 0.31432 0.13495 L 0.31432 0.04074 " pathEditMode="relative" rAng="0" ptsTypes="AAAAA">
                                      <p:cBhvr>
                                        <p:cTn id="6" dur="2000" fill="hold"/>
                                        <p:tgtEl>
                                          <p:spTgt spid="437293"/>
                                        </p:tgtEl>
                                        <p:attrNameLst>
                                          <p:attrName>ppt_x</p:attrName>
                                          <p:attrName>ppt_y</p:attrName>
                                        </p:attrNameLst>
                                      </p:cBhvr>
                                      <p:rCtr x="15716" y="6736"/>
                                    </p:animMotion>
                                  </p:childTnLst>
                                </p:cTn>
                              </p:par>
                            </p:childTnLst>
                          </p:cTn>
                        </p:par>
                        <p:par>
                          <p:cTn id="7" fill="hold" nodeType="afterGroup">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nodeType="afterGroup">
                            <p:stCondLst>
                              <p:cond delay="2500"/>
                            </p:stCondLst>
                            <p:childTnLst>
                              <p:par>
                                <p:cTn id="12" presetID="0" presetClass="path" presetSubtype="0" accel="50000" decel="50000" fill="hold" grpId="1" nodeType="afterEffect">
                                  <p:stCondLst>
                                    <p:cond delay="0"/>
                                  </p:stCondLst>
                                  <p:childTnLst>
                                    <p:animMotion origin="layout" path="M -4.16667E-7 -1.11111E-6 L 0.125 -1.11111E-6 L 0.12773 0.1382 L 0.26107 0.13588 L 0.26016 0.03843 " pathEditMode="relative" rAng="0" ptsTypes="AAAAA">
                                      <p:cBhvr>
                                        <p:cTn id="13" dur="2000" fill="hold"/>
                                        <p:tgtEl>
                                          <p:spTgt spid="437294"/>
                                        </p:tgtEl>
                                        <p:attrNameLst>
                                          <p:attrName>ppt_x</p:attrName>
                                          <p:attrName>ppt_y</p:attrName>
                                        </p:attrNameLst>
                                      </p:cBhvr>
                                      <p:rCtr x="13047" y="6898"/>
                                    </p:animMotion>
                                  </p:childTnLst>
                                </p:cTn>
                              </p:par>
                            </p:childTnLst>
                          </p:cTn>
                        </p:par>
                      </p:childTnLst>
                    </p:cTn>
                  </p:par>
                  <p:par>
                    <p:cTn id="14" fill="hold" nodeType="clickPar">
                      <p:stCondLst>
                        <p:cond delay="indefinite"/>
                      </p:stCondLst>
                      <p:childTnLst>
                        <p:par>
                          <p:cTn id="15" fill="hold" nodeType="withGroup">
                            <p:stCondLst>
                              <p:cond delay="0"/>
                            </p:stCondLst>
                            <p:childTnLst>
                              <p:par>
                                <p:cTn id="16" presetID="0" presetClass="path" presetSubtype="0" accel="50000" decel="50000" fill="hold" grpId="1" nodeType="clickEffect">
                                  <p:stCondLst>
                                    <p:cond delay="0"/>
                                  </p:stCondLst>
                                  <p:childTnLst>
                                    <p:animMotion origin="layout" path="M 0.31432 0.04074 L 0.32995 0.04074 L 0.32995 0.12847 L 0.52643 0.12361 L 0.5276 -0.00162 L 0.68646 -0.00162 " pathEditMode="relative" rAng="0" ptsTypes="AAAAAA">
                                      <p:cBhvr>
                                        <p:cTn id="17" dur="2000" fill="hold"/>
                                        <p:tgtEl>
                                          <p:spTgt spid="437293"/>
                                        </p:tgtEl>
                                        <p:attrNameLst>
                                          <p:attrName>ppt_x</p:attrName>
                                          <p:attrName>ppt_y</p:attrName>
                                        </p:attrNameLst>
                                      </p:cBhvr>
                                      <p:rCtr x="18607" y="2269"/>
                                    </p:animMotion>
                                  </p:childTnLst>
                                </p:cTn>
                              </p:par>
                            </p:childTnLst>
                          </p:cTn>
                        </p:par>
                        <p:par>
                          <p:cTn id="18" fill="hold" nodeType="afterGroup">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7"/>
          <p:cNvSpPr>
            <a:spLocks noGrp="1" noChangeArrowheads="1"/>
          </p:cNvSpPr>
          <p:nvPr>
            <p:ph type="body" idx="1"/>
          </p:nvPr>
        </p:nvSpPr>
        <p:spPr>
          <a:xfrm>
            <a:off x="2155825" y="1530350"/>
            <a:ext cx="5608638" cy="4071938"/>
          </a:xfrm>
        </p:spPr>
        <p:txBody>
          <a:bodyPr>
            <a:normAutofit lnSpcReduction="10000"/>
          </a:bodyPr>
          <a:lstStyle/>
          <a:p>
            <a:pPr>
              <a:defRPr/>
            </a:pPr>
            <a:r>
              <a:rPr lang="en-US" dirty="0">
                <a:cs typeface="+mn-cs"/>
              </a:rPr>
              <a:t>datagram from input port memory to output port memory via a shared bus</a:t>
            </a:r>
          </a:p>
          <a:p>
            <a:pPr>
              <a:defRPr/>
            </a:pPr>
            <a:r>
              <a:rPr lang="en-US" i="1" dirty="0">
                <a:solidFill>
                  <a:srgbClr val="CC0000"/>
                </a:solidFill>
                <a:cs typeface="+mn-cs"/>
              </a:rPr>
              <a:t>bus contention:</a:t>
            </a:r>
            <a:r>
              <a:rPr lang="en-US" dirty="0">
                <a:cs typeface="+mn-cs"/>
              </a:rPr>
              <a:t>  switching speed limited by bus bandwidth</a:t>
            </a:r>
            <a:endParaRPr lang="en-US" sz="3000" dirty="0">
              <a:ea typeface="ＭＳ Ｐゴシック" panose="020B0600070205080204" pitchFamily="34" charset="-128"/>
              <a:cs typeface="ＭＳ Ｐゴシック" panose="020B0600070205080204" pitchFamily="34" charset="-128"/>
            </a:endParaRPr>
          </a:p>
          <a:p>
            <a:pPr>
              <a:defRPr/>
            </a:pPr>
            <a:r>
              <a:rPr lang="en-US" dirty="0">
                <a:cs typeface="+mn-cs"/>
              </a:rPr>
              <a:t>32 </a:t>
            </a:r>
            <a:r>
              <a:rPr lang="en-US" dirty="0" err="1">
                <a:cs typeface="+mn-cs"/>
              </a:rPr>
              <a:t>Gbps</a:t>
            </a:r>
            <a:r>
              <a:rPr lang="en-US" dirty="0">
                <a:cs typeface="+mn-cs"/>
              </a:rPr>
              <a:t> bus, Cisco 5600: sufficient speed for access and enterprise routers</a:t>
            </a:r>
            <a:endParaRPr lang="en-US" sz="3000" dirty="0">
              <a:ea typeface="ＭＳ Ｐゴシック" panose="020B0600070205080204" pitchFamily="34" charset="-128"/>
              <a:cs typeface="ＭＳ Ｐゴシック" panose="020B0600070205080204" pitchFamily="34" charset="-128"/>
            </a:endParaRPr>
          </a:p>
        </p:txBody>
      </p:sp>
      <p:grpSp>
        <p:nvGrpSpPr>
          <p:cNvPr id="60420" name="Group 8"/>
          <p:cNvGrpSpPr>
            <a:grpSpLocks/>
          </p:cNvGrpSpPr>
          <p:nvPr/>
        </p:nvGrpSpPr>
        <p:grpSpPr bwMode="auto">
          <a:xfrm>
            <a:off x="7932739" y="2435225"/>
            <a:ext cx="890587" cy="215900"/>
            <a:chOff x="876" y="2800"/>
            <a:chExt cx="642" cy="175"/>
          </a:xfrm>
        </p:grpSpPr>
        <p:sp>
          <p:nvSpPr>
            <p:cNvPr id="60456"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7"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8"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9"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60" name="Line 13"/>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1" name="Group 14"/>
          <p:cNvGrpSpPr>
            <a:grpSpLocks/>
          </p:cNvGrpSpPr>
          <p:nvPr/>
        </p:nvGrpSpPr>
        <p:grpSpPr bwMode="auto">
          <a:xfrm>
            <a:off x="7931150" y="2830513"/>
            <a:ext cx="890588" cy="215900"/>
            <a:chOff x="876" y="2800"/>
            <a:chExt cx="642" cy="175"/>
          </a:xfrm>
        </p:grpSpPr>
        <p:sp>
          <p:nvSpPr>
            <p:cNvPr id="60451"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2"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3"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4"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5" name="Line 1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2" name="Group 20"/>
          <p:cNvGrpSpPr>
            <a:grpSpLocks/>
          </p:cNvGrpSpPr>
          <p:nvPr/>
        </p:nvGrpSpPr>
        <p:grpSpPr bwMode="auto">
          <a:xfrm>
            <a:off x="7926389" y="3257550"/>
            <a:ext cx="890587" cy="215900"/>
            <a:chOff x="876" y="2800"/>
            <a:chExt cx="642" cy="175"/>
          </a:xfrm>
        </p:grpSpPr>
        <p:sp>
          <p:nvSpPr>
            <p:cNvPr id="60446"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7"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8"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9"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50" name="Line 2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3" name="Line 26"/>
          <p:cNvSpPr>
            <a:spLocks noChangeShapeType="1"/>
          </p:cNvSpPr>
          <p:nvPr/>
        </p:nvSpPr>
        <p:spPr bwMode="auto">
          <a:xfrm>
            <a:off x="8834438" y="2438400"/>
            <a:ext cx="0" cy="10033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0424" name="Group 27"/>
          <p:cNvGrpSpPr>
            <a:grpSpLocks/>
          </p:cNvGrpSpPr>
          <p:nvPr/>
        </p:nvGrpSpPr>
        <p:grpSpPr bwMode="auto">
          <a:xfrm>
            <a:off x="8888414" y="2422525"/>
            <a:ext cx="890587" cy="215900"/>
            <a:chOff x="455" y="3463"/>
            <a:chExt cx="561" cy="136"/>
          </a:xfrm>
        </p:grpSpPr>
        <p:sp>
          <p:nvSpPr>
            <p:cNvPr id="60441"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2"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3"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4"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5" name="Line 32"/>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5" name="Group 33"/>
          <p:cNvGrpSpPr>
            <a:grpSpLocks/>
          </p:cNvGrpSpPr>
          <p:nvPr/>
        </p:nvGrpSpPr>
        <p:grpSpPr bwMode="auto">
          <a:xfrm>
            <a:off x="8893175" y="2814638"/>
            <a:ext cx="890588" cy="215900"/>
            <a:chOff x="455" y="3463"/>
            <a:chExt cx="561" cy="136"/>
          </a:xfrm>
        </p:grpSpPr>
        <p:sp>
          <p:nvSpPr>
            <p:cNvPr id="60436"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7"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8"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9"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40" name="Line 38"/>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0426" name="Group 39"/>
          <p:cNvGrpSpPr>
            <a:grpSpLocks/>
          </p:cNvGrpSpPr>
          <p:nvPr/>
        </p:nvGrpSpPr>
        <p:grpSpPr bwMode="auto">
          <a:xfrm>
            <a:off x="8888414" y="3241675"/>
            <a:ext cx="890587" cy="215900"/>
            <a:chOff x="455" y="3463"/>
            <a:chExt cx="561" cy="136"/>
          </a:xfrm>
        </p:grpSpPr>
        <p:sp>
          <p:nvSpPr>
            <p:cNvPr id="60431"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2"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3"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4"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0435" name="Line 44"/>
            <p:cNvSpPr>
              <a:spLocks noChangeShapeType="1"/>
            </p:cNvSpPr>
            <p:nvPr/>
          </p:nvSpPr>
          <p:spPr bwMode="auto">
            <a:xfrm flipV="1">
              <a:off x="455" y="3527"/>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0427" name="Text Box 45"/>
          <p:cNvSpPr txBox="1">
            <a:spLocks noChangeArrowheads="1"/>
          </p:cNvSpPr>
          <p:nvPr/>
        </p:nvSpPr>
        <p:spPr bwMode="auto">
          <a:xfrm>
            <a:off x="8570914" y="3678238"/>
            <a:ext cx="676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bus</a:t>
            </a:r>
          </a:p>
        </p:txBody>
      </p:sp>
      <p:sp>
        <p:nvSpPr>
          <p:cNvPr id="60428" name="Freeform 46"/>
          <p:cNvSpPr>
            <a:spLocks/>
          </p:cNvSpPr>
          <p:nvPr/>
        </p:nvSpPr>
        <p:spPr bwMode="auto">
          <a:xfrm>
            <a:off x="7926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4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5"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3" name="标题 2">
            <a:extLst>
              <a:ext uri="{FF2B5EF4-FFF2-40B4-BE49-F238E27FC236}">
                <a16:creationId xmlns:a16="http://schemas.microsoft.com/office/drawing/2014/main" id="{93B2665D-3A97-4E54-816B-31E5B12341B5}"/>
              </a:ext>
            </a:extLst>
          </p:cNvPr>
          <p:cNvSpPr>
            <a:spLocks noGrp="1"/>
          </p:cNvSpPr>
          <p:nvPr>
            <p:ph type="title"/>
          </p:nvPr>
        </p:nvSpPr>
        <p:spPr/>
        <p:txBody>
          <a:bodyPr/>
          <a:lstStyle/>
          <a:p>
            <a:r>
              <a:rPr lang="en-US" altLang="zh-CN" dirty="0"/>
              <a:t>Switching via a bus</a:t>
            </a:r>
            <a:endParaRPr lang="zh-CN" altLang="en-US" dirty="0"/>
          </a:p>
        </p:txBody>
      </p:sp>
    </p:spTree>
    <p:extLst>
      <p:ext uri="{BB962C8B-B14F-4D97-AF65-F5344CB8AC3E}">
        <p14:creationId xmlns:p14="http://schemas.microsoft.com/office/powerpoint/2010/main" val="2119299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3"/>
          <p:cNvSpPr>
            <a:spLocks noGrp="1" noChangeArrowheads="1"/>
          </p:cNvSpPr>
          <p:nvPr>
            <p:ph type="body" idx="1"/>
          </p:nvPr>
        </p:nvSpPr>
        <p:spPr>
          <a:xfrm>
            <a:off x="909968" y="1368201"/>
            <a:ext cx="5934075" cy="4983757"/>
          </a:xfrm>
        </p:spPr>
        <p:txBody>
          <a:bodyPr>
            <a:normAutofit fontScale="85000" lnSpcReduction="10000"/>
          </a:bodyPr>
          <a:lstStyle/>
          <a:p>
            <a:pPr>
              <a:lnSpc>
                <a:spcPct val="120000"/>
              </a:lnSpc>
              <a:defRPr/>
            </a:pPr>
            <a:r>
              <a:rPr lang="en-US" dirty="0">
                <a:cs typeface="+mn-cs"/>
              </a:rPr>
              <a:t>overcome  bus bandwidth limitations</a:t>
            </a:r>
            <a:endParaRPr lang="en-US" sz="3000" dirty="0">
              <a:ea typeface="ＭＳ Ｐゴシック" panose="020B0600070205080204" pitchFamily="34" charset="-128"/>
              <a:cs typeface="ＭＳ Ｐゴシック" panose="020B0600070205080204" pitchFamily="34" charset="-128"/>
            </a:endParaRPr>
          </a:p>
          <a:p>
            <a:pPr>
              <a:lnSpc>
                <a:spcPct val="120000"/>
              </a:lnSpc>
              <a:defRPr/>
            </a:pPr>
            <a:r>
              <a:rPr lang="en-US" dirty="0">
                <a:cs typeface="+mn-cs"/>
              </a:rPr>
              <a:t>banyan networks, crossbar, other interconnection nets initially developed to connect processors in multiprocessor</a:t>
            </a:r>
            <a:endParaRPr lang="en-US" sz="30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advanced design: fragmenting datagram into </a:t>
            </a:r>
            <a:r>
              <a:rPr lang="en-US" dirty="0">
                <a:solidFill>
                  <a:schemeClr val="accent1">
                    <a:lumMod val="75000"/>
                  </a:schemeClr>
                </a:solidFill>
                <a:cs typeface="+mn-cs"/>
              </a:rPr>
              <a:t>fixed length cells</a:t>
            </a:r>
            <a:r>
              <a:rPr lang="en-US" dirty="0">
                <a:cs typeface="+mn-cs"/>
              </a:rPr>
              <a:t>, switch cells through the fabric. </a:t>
            </a:r>
            <a:endParaRPr lang="en-US" sz="3300" dirty="0">
              <a:ea typeface="ＭＳ Ｐゴシック" panose="020B0600070205080204" pitchFamily="34" charset="-128"/>
              <a:cs typeface="ＭＳ Ｐゴシック" panose="020B0600070205080204" pitchFamily="34" charset="-128"/>
            </a:endParaRPr>
          </a:p>
          <a:p>
            <a:pPr>
              <a:lnSpc>
                <a:spcPct val="110000"/>
              </a:lnSpc>
              <a:defRPr/>
            </a:pPr>
            <a:r>
              <a:rPr lang="en-US" dirty="0">
                <a:cs typeface="+mn-cs"/>
              </a:rPr>
              <a:t>Cisco 12000: switches 60 Gbps through the interconnection network</a:t>
            </a:r>
          </a:p>
          <a:p>
            <a:pPr>
              <a:lnSpc>
                <a:spcPct val="110000"/>
              </a:lnSpc>
              <a:defRPr/>
            </a:pPr>
            <a:r>
              <a:rPr lang="en-US" dirty="0">
                <a:cs typeface="+mn-cs"/>
              </a:rPr>
              <a:t>Huawei 8000 series: 400G – 4Tbps</a:t>
            </a:r>
          </a:p>
          <a:p>
            <a:pPr>
              <a:lnSpc>
                <a:spcPct val="110000"/>
              </a:lnSpc>
              <a:defRPr/>
            </a:pPr>
            <a:endParaRPr lang="en-US" sz="3300" dirty="0">
              <a:ea typeface="ＭＳ Ｐゴシック" panose="020B0600070205080204" pitchFamily="34" charset="-128"/>
              <a:cs typeface="ＭＳ Ｐゴシック" panose="020B0600070205080204" pitchFamily="34" charset="-128"/>
            </a:endParaRPr>
          </a:p>
        </p:txBody>
      </p:sp>
      <p:grpSp>
        <p:nvGrpSpPr>
          <p:cNvPr id="61444" name="Group 58"/>
          <p:cNvGrpSpPr>
            <a:grpSpLocks/>
          </p:cNvGrpSpPr>
          <p:nvPr/>
        </p:nvGrpSpPr>
        <p:grpSpPr bwMode="auto">
          <a:xfrm>
            <a:off x="7766470" y="1395920"/>
            <a:ext cx="2238375" cy="2066925"/>
            <a:chOff x="3821" y="2763"/>
            <a:chExt cx="1410" cy="1302"/>
          </a:xfrm>
        </p:grpSpPr>
        <p:grpSp>
          <p:nvGrpSpPr>
            <p:cNvPr id="61447" name="Group 4"/>
            <p:cNvGrpSpPr>
              <a:grpSpLocks/>
            </p:cNvGrpSpPr>
            <p:nvPr/>
          </p:nvGrpSpPr>
          <p:grpSpPr bwMode="auto">
            <a:xfrm>
              <a:off x="3933" y="2763"/>
              <a:ext cx="561" cy="136"/>
              <a:chOff x="876" y="2800"/>
              <a:chExt cx="642" cy="175"/>
            </a:xfrm>
          </p:grpSpPr>
          <p:sp>
            <p:nvSpPr>
              <p:cNvPr id="6149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500" name="Line 9"/>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8" name="Group 10"/>
            <p:cNvGrpSpPr>
              <a:grpSpLocks/>
            </p:cNvGrpSpPr>
            <p:nvPr/>
          </p:nvGrpSpPr>
          <p:grpSpPr bwMode="auto">
            <a:xfrm>
              <a:off x="3918" y="3012"/>
              <a:ext cx="561" cy="136"/>
              <a:chOff x="876" y="2800"/>
              <a:chExt cx="642" cy="175"/>
            </a:xfrm>
          </p:grpSpPr>
          <p:sp>
            <p:nvSpPr>
              <p:cNvPr id="6149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5" name="Line 15"/>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49" name="Group 16"/>
            <p:cNvGrpSpPr>
              <a:grpSpLocks/>
            </p:cNvGrpSpPr>
            <p:nvPr/>
          </p:nvGrpSpPr>
          <p:grpSpPr bwMode="auto">
            <a:xfrm>
              <a:off x="3915" y="3281"/>
              <a:ext cx="561" cy="136"/>
              <a:chOff x="876" y="2800"/>
              <a:chExt cx="642" cy="175"/>
            </a:xfrm>
          </p:grpSpPr>
          <p:sp>
            <p:nvSpPr>
              <p:cNvPr id="6148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90" name="Line 21"/>
              <p:cNvSpPr>
                <a:spLocks noChangeShapeType="1"/>
              </p:cNvSpPr>
              <p:nvPr/>
            </p:nvSpPr>
            <p:spPr bwMode="auto">
              <a:xfrm flipV="1">
                <a:off x="876" y="2882"/>
                <a:ext cx="642"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50" name="Group 22"/>
            <p:cNvGrpSpPr>
              <a:grpSpLocks/>
            </p:cNvGrpSpPr>
            <p:nvPr/>
          </p:nvGrpSpPr>
          <p:grpSpPr bwMode="auto">
            <a:xfrm rot="5400000">
              <a:off x="4623" y="3405"/>
              <a:ext cx="564" cy="652"/>
              <a:chOff x="2954" y="2776"/>
              <a:chExt cx="564" cy="652"/>
            </a:xfrm>
          </p:grpSpPr>
          <p:grpSp>
            <p:nvGrpSpPr>
              <p:cNvPr id="61468" name="Group 23"/>
              <p:cNvGrpSpPr>
                <a:grpSpLocks/>
              </p:cNvGrpSpPr>
              <p:nvPr/>
            </p:nvGrpSpPr>
            <p:grpSpPr bwMode="auto">
              <a:xfrm>
                <a:off x="2954" y="2776"/>
                <a:ext cx="561" cy="136"/>
                <a:chOff x="455" y="3463"/>
                <a:chExt cx="561" cy="136"/>
              </a:xfrm>
            </p:grpSpPr>
            <p:sp>
              <p:nvSpPr>
                <p:cNvPr id="6148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5" name="Line 28"/>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69" name="Group 29"/>
              <p:cNvGrpSpPr>
                <a:grpSpLocks/>
              </p:cNvGrpSpPr>
              <p:nvPr/>
            </p:nvGrpSpPr>
            <p:grpSpPr bwMode="auto">
              <a:xfrm>
                <a:off x="2957" y="3023"/>
                <a:ext cx="561" cy="136"/>
                <a:chOff x="455" y="3463"/>
                <a:chExt cx="561" cy="136"/>
              </a:xfrm>
            </p:grpSpPr>
            <p:sp>
              <p:nvSpPr>
                <p:cNvPr id="6147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80" name="Line 34"/>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1470" name="Group 35"/>
              <p:cNvGrpSpPr>
                <a:grpSpLocks/>
              </p:cNvGrpSpPr>
              <p:nvPr/>
            </p:nvGrpSpPr>
            <p:grpSpPr bwMode="auto">
              <a:xfrm>
                <a:off x="2954" y="3292"/>
                <a:ext cx="561" cy="136"/>
                <a:chOff x="455" y="3463"/>
                <a:chExt cx="561" cy="136"/>
              </a:xfrm>
            </p:grpSpPr>
            <p:sp>
              <p:nvSpPr>
                <p:cNvPr id="6147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75" name="Line 40"/>
                <p:cNvSpPr>
                  <a:spLocks noChangeShapeType="1"/>
                </p:cNvSpPr>
                <p:nvPr/>
              </p:nvSpPr>
              <p:spPr bwMode="auto">
                <a:xfrm flipV="1">
                  <a:off x="453" y="3529"/>
                  <a:ext cx="561"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61451" name="Line 41"/>
            <p:cNvSpPr>
              <a:spLocks noChangeShapeType="1"/>
            </p:cNvSpPr>
            <p:nvPr/>
          </p:nvSpPr>
          <p:spPr bwMode="auto">
            <a:xfrm>
              <a:off x="4494" y="2830"/>
              <a:ext cx="67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2" name="Line 42"/>
            <p:cNvSpPr>
              <a:spLocks noChangeShapeType="1"/>
            </p:cNvSpPr>
            <p:nvPr/>
          </p:nvSpPr>
          <p:spPr bwMode="auto">
            <a:xfrm flipV="1">
              <a:off x="4470" y="3074"/>
              <a:ext cx="700" cy="2"/>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3" name="Line 43"/>
            <p:cNvSpPr>
              <a:spLocks noChangeShapeType="1"/>
            </p:cNvSpPr>
            <p:nvPr/>
          </p:nvSpPr>
          <p:spPr bwMode="auto">
            <a:xfrm>
              <a:off x="4470" y="3346"/>
              <a:ext cx="69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4" name="Line 44"/>
            <p:cNvSpPr>
              <a:spLocks noChangeShapeType="1"/>
            </p:cNvSpPr>
            <p:nvPr/>
          </p:nvSpPr>
          <p:spPr bwMode="auto">
            <a:xfrm flipV="1">
              <a:off x="4648"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5" name="Line 45"/>
            <p:cNvSpPr>
              <a:spLocks noChangeShapeType="1"/>
            </p:cNvSpPr>
            <p:nvPr/>
          </p:nvSpPr>
          <p:spPr bwMode="auto">
            <a:xfrm flipV="1">
              <a:off x="4914" y="2830"/>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6" name="Line 46"/>
            <p:cNvSpPr>
              <a:spLocks noChangeShapeType="1"/>
            </p:cNvSpPr>
            <p:nvPr/>
          </p:nvSpPr>
          <p:spPr bwMode="auto">
            <a:xfrm flipV="1">
              <a:off x="5164" y="2824"/>
              <a:ext cx="0" cy="61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145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5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61466" name="Text Box 56"/>
            <p:cNvSpPr txBox="1">
              <a:spLocks noChangeArrowheads="1"/>
            </p:cNvSpPr>
            <p:nvPr/>
          </p:nvSpPr>
          <p:spPr bwMode="auto">
            <a:xfrm>
              <a:off x="3821" y="3537"/>
              <a:ext cx="73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FF"/>
                  </a:solidFill>
                </a:rPr>
                <a:t>crossbar</a:t>
              </a:r>
            </a:p>
          </p:txBody>
        </p:sp>
        <p:sp>
          <p:nvSpPr>
            <p:cNvPr id="61467" name="Freeform 57"/>
            <p:cNvSpPr>
              <a:spLocks/>
            </p:cNvSpPr>
            <p:nvPr/>
          </p:nvSpPr>
          <p:spPr bwMode="auto">
            <a:xfrm>
              <a:off x="3900" y="2796"/>
              <a:ext cx="972" cy="1269"/>
            </a:xfrm>
            <a:custGeom>
              <a:avLst/>
              <a:gdLst>
                <a:gd name="T0" fmla="*/ 0 w 972"/>
                <a:gd name="T1" fmla="*/ 3 h 1266"/>
                <a:gd name="T2" fmla="*/ 969 w 972"/>
                <a:gd name="T3" fmla="*/ 0 h 1266"/>
                <a:gd name="T4" fmla="*/ 972 w 972"/>
                <a:gd name="T5" fmla="*/ 1308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6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61" name="Rectangle 7"/>
          <p:cNvSpPr txBox="1">
            <a:spLocks noChangeArrowheads="1"/>
          </p:cNvSpPr>
          <p:nvPr/>
        </p:nvSpPr>
        <p:spPr>
          <a:xfrm>
            <a:off x="5231905" y="6624784"/>
            <a:ext cx="2088231"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4.2.2 Switching </a:t>
            </a:r>
          </a:p>
        </p:txBody>
      </p:sp>
      <p:sp>
        <p:nvSpPr>
          <p:cNvPr id="2" name="文本框 1"/>
          <p:cNvSpPr txBox="1"/>
          <p:nvPr/>
        </p:nvSpPr>
        <p:spPr>
          <a:xfrm>
            <a:off x="9890323" y="1079770"/>
            <a:ext cx="2347514" cy="369332"/>
          </a:xfrm>
          <a:prstGeom prst="rect">
            <a:avLst/>
          </a:prstGeom>
          <a:noFill/>
        </p:spPr>
        <p:txBody>
          <a:bodyPr wrap="square" rtlCol="0">
            <a:spAutoFit/>
          </a:bodyPr>
          <a:lstStyle/>
          <a:p>
            <a:r>
              <a:rPr lang="en-US" altLang="zh-CN" dirty="0">
                <a:solidFill>
                  <a:srgbClr val="0000FF"/>
                </a:solidFill>
              </a:rPr>
              <a:t>interconnection net</a:t>
            </a:r>
          </a:p>
        </p:txBody>
      </p:sp>
      <p:grpSp>
        <p:nvGrpSpPr>
          <p:cNvPr id="63" name="Group 3">
            <a:extLst>
              <a:ext uri="{FF2B5EF4-FFF2-40B4-BE49-F238E27FC236}">
                <a16:creationId xmlns:a16="http://schemas.microsoft.com/office/drawing/2014/main" id="{0A2B594A-4F29-4E6D-AA0D-D1EC5BC9AD42}"/>
              </a:ext>
            </a:extLst>
          </p:cNvPr>
          <p:cNvGrpSpPr/>
          <p:nvPr/>
        </p:nvGrpSpPr>
        <p:grpSpPr>
          <a:xfrm>
            <a:off x="8324194" y="3933056"/>
            <a:ext cx="3244414" cy="2535302"/>
            <a:chOff x="8097079" y="4019964"/>
            <a:chExt cx="3244414" cy="2535302"/>
          </a:xfrm>
        </p:grpSpPr>
        <p:grpSp>
          <p:nvGrpSpPr>
            <p:cNvPr id="64" name="Group 238">
              <a:extLst>
                <a:ext uri="{FF2B5EF4-FFF2-40B4-BE49-F238E27FC236}">
                  <a16:creationId xmlns:a16="http://schemas.microsoft.com/office/drawing/2014/main" id="{26AD5013-5C80-4CF7-B87C-6B23D57CD70C}"/>
                </a:ext>
              </a:extLst>
            </p:cNvPr>
            <p:cNvGrpSpPr/>
            <p:nvPr/>
          </p:nvGrpSpPr>
          <p:grpSpPr>
            <a:xfrm>
              <a:off x="8169965" y="4019964"/>
              <a:ext cx="2682875" cy="1949450"/>
              <a:chOff x="7772400" y="4086225"/>
              <a:chExt cx="2682875" cy="1949450"/>
            </a:xfrm>
          </p:grpSpPr>
          <p:sp>
            <p:nvSpPr>
              <p:cNvPr id="66" name="Freeform 222">
                <a:extLst>
                  <a:ext uri="{FF2B5EF4-FFF2-40B4-BE49-F238E27FC236}">
                    <a16:creationId xmlns:a16="http://schemas.microsoft.com/office/drawing/2014/main" id="{5CBA0A0D-600F-4D73-99BC-365F236E0632}"/>
                  </a:ext>
                </a:extLst>
              </p:cNvPr>
              <p:cNvSpPr/>
              <p:nvPr/>
            </p:nvSpPr>
            <p:spPr>
              <a:xfrm>
                <a:off x="7778750" y="4194175"/>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reeform 223">
                <a:extLst>
                  <a:ext uri="{FF2B5EF4-FFF2-40B4-BE49-F238E27FC236}">
                    <a16:creationId xmlns:a16="http://schemas.microsoft.com/office/drawing/2014/main" id="{F346293F-4ED3-4E56-8957-C7EA6DA7A6D6}"/>
                  </a:ext>
                </a:extLst>
              </p:cNvPr>
              <p:cNvSpPr/>
              <p:nvPr/>
            </p:nvSpPr>
            <p:spPr>
              <a:xfrm flipV="1">
                <a:off x="7775575" y="5454650"/>
                <a:ext cx="2676525" cy="479425"/>
              </a:xfrm>
              <a:custGeom>
                <a:avLst/>
                <a:gdLst>
                  <a:gd name="connsiteX0" fmla="*/ 0 w 2676525"/>
                  <a:gd name="connsiteY0" fmla="*/ 476250 h 479425"/>
                  <a:gd name="connsiteX1" fmla="*/ 622300 w 2676525"/>
                  <a:gd name="connsiteY1" fmla="*/ 479425 h 479425"/>
                  <a:gd name="connsiteX2" fmla="*/ 1028700 w 2676525"/>
                  <a:gd name="connsiteY2" fmla="*/ 0 h 479425"/>
                  <a:gd name="connsiteX3" fmla="*/ 1644650 w 2676525"/>
                  <a:gd name="connsiteY3" fmla="*/ 0 h 479425"/>
                  <a:gd name="connsiteX4" fmla="*/ 2054225 w 2676525"/>
                  <a:gd name="connsiteY4" fmla="*/ 469900 h 479425"/>
                  <a:gd name="connsiteX5" fmla="*/ 2676525 w 2676525"/>
                  <a:gd name="connsiteY5" fmla="*/ 466725 h 47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6525" h="479425">
                    <a:moveTo>
                      <a:pt x="0" y="476250"/>
                    </a:moveTo>
                    <a:lnTo>
                      <a:pt x="622300" y="479425"/>
                    </a:lnTo>
                    <a:lnTo>
                      <a:pt x="1028700" y="0"/>
                    </a:lnTo>
                    <a:lnTo>
                      <a:pt x="1644650" y="0"/>
                    </a:lnTo>
                    <a:lnTo>
                      <a:pt x="2054225" y="469900"/>
                    </a:lnTo>
                    <a:lnTo>
                      <a:pt x="2676525" y="4667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224">
                <a:extLst>
                  <a:ext uri="{FF2B5EF4-FFF2-40B4-BE49-F238E27FC236}">
                    <a16:creationId xmlns:a16="http://schemas.microsoft.com/office/drawing/2014/main" id="{4FEE1968-3DF4-4403-9FBB-EBD6AF04B398}"/>
                  </a:ext>
                </a:extLst>
              </p:cNvPr>
              <p:cNvSpPr/>
              <p:nvPr/>
            </p:nvSpPr>
            <p:spPr>
              <a:xfrm>
                <a:off x="7781925" y="4699000"/>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reeform 225">
                <a:extLst>
                  <a:ext uri="{FF2B5EF4-FFF2-40B4-BE49-F238E27FC236}">
                    <a16:creationId xmlns:a16="http://schemas.microsoft.com/office/drawing/2014/main" id="{B7508BC0-0A76-45AE-A536-77BFC5D67109}"/>
                  </a:ext>
                </a:extLst>
              </p:cNvPr>
              <p:cNvSpPr/>
              <p:nvPr/>
            </p:nvSpPr>
            <p:spPr>
              <a:xfrm flipV="1">
                <a:off x="7772400" y="5381625"/>
                <a:ext cx="2673350" cy="57150"/>
              </a:xfrm>
              <a:custGeom>
                <a:avLst/>
                <a:gdLst>
                  <a:gd name="connsiteX0" fmla="*/ 0 w 2673350"/>
                  <a:gd name="connsiteY0" fmla="*/ 57150 h 57150"/>
                  <a:gd name="connsiteX1" fmla="*/ 619125 w 2673350"/>
                  <a:gd name="connsiteY1" fmla="*/ 57150 h 57150"/>
                  <a:gd name="connsiteX2" fmla="*/ 1025525 w 2673350"/>
                  <a:gd name="connsiteY2" fmla="*/ 0 h 57150"/>
                  <a:gd name="connsiteX3" fmla="*/ 1638300 w 2673350"/>
                  <a:gd name="connsiteY3" fmla="*/ 3175 h 57150"/>
                  <a:gd name="connsiteX4" fmla="*/ 2047875 w 2673350"/>
                  <a:gd name="connsiteY4" fmla="*/ 47625 h 57150"/>
                  <a:gd name="connsiteX5" fmla="*/ 2673350 w 2673350"/>
                  <a:gd name="connsiteY5" fmla="*/ 47625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3350" h="57150">
                    <a:moveTo>
                      <a:pt x="0" y="57150"/>
                    </a:moveTo>
                    <a:lnTo>
                      <a:pt x="619125" y="57150"/>
                    </a:lnTo>
                    <a:lnTo>
                      <a:pt x="1025525" y="0"/>
                    </a:lnTo>
                    <a:lnTo>
                      <a:pt x="1638300" y="3175"/>
                    </a:lnTo>
                    <a:lnTo>
                      <a:pt x="2047875" y="47625"/>
                    </a:lnTo>
                    <a:lnTo>
                      <a:pt x="2673350" y="476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reeform 226">
                <a:extLst>
                  <a:ext uri="{FF2B5EF4-FFF2-40B4-BE49-F238E27FC236}">
                    <a16:creationId xmlns:a16="http://schemas.microsoft.com/office/drawing/2014/main" id="{31EB798E-3E1A-450E-B746-7FBC4C0ED21C}"/>
                  </a:ext>
                </a:extLst>
              </p:cNvPr>
              <p:cNvSpPr/>
              <p:nvPr/>
            </p:nvSpPr>
            <p:spPr>
              <a:xfrm>
                <a:off x="7781925" y="48323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Freeform 227">
                <a:extLst>
                  <a:ext uri="{FF2B5EF4-FFF2-40B4-BE49-F238E27FC236}">
                    <a16:creationId xmlns:a16="http://schemas.microsoft.com/office/drawing/2014/main" id="{681C1286-E0D8-4326-850E-AC0D556F32C1}"/>
                  </a:ext>
                </a:extLst>
              </p:cNvPr>
              <p:cNvSpPr/>
              <p:nvPr/>
            </p:nvSpPr>
            <p:spPr>
              <a:xfrm flipV="1">
                <a:off x="7772400" y="4870450"/>
                <a:ext cx="2670175" cy="431800"/>
              </a:xfrm>
              <a:custGeom>
                <a:avLst/>
                <a:gdLst>
                  <a:gd name="connsiteX0" fmla="*/ 0 w 2670175"/>
                  <a:gd name="connsiteY0" fmla="*/ 9525 h 431800"/>
                  <a:gd name="connsiteX1" fmla="*/ 619125 w 2670175"/>
                  <a:gd name="connsiteY1" fmla="*/ 12700 h 431800"/>
                  <a:gd name="connsiteX2" fmla="*/ 1028700 w 2670175"/>
                  <a:gd name="connsiteY2" fmla="*/ 431800 h 431800"/>
                  <a:gd name="connsiteX3" fmla="*/ 1647825 w 2670175"/>
                  <a:gd name="connsiteY3" fmla="*/ 431800 h 431800"/>
                  <a:gd name="connsiteX4" fmla="*/ 2047875 w 2670175"/>
                  <a:gd name="connsiteY4" fmla="*/ 0 h 431800"/>
                  <a:gd name="connsiteX5" fmla="*/ 2670175 w 2670175"/>
                  <a:gd name="connsiteY5" fmla="*/ 0 h 431800"/>
                  <a:gd name="connsiteX6" fmla="*/ 2670175 w 2670175"/>
                  <a:gd name="connsiteY6" fmla="*/ 0 h 43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0175" h="431800">
                    <a:moveTo>
                      <a:pt x="0" y="9525"/>
                    </a:moveTo>
                    <a:lnTo>
                      <a:pt x="619125" y="12700"/>
                    </a:lnTo>
                    <a:lnTo>
                      <a:pt x="1028700" y="431800"/>
                    </a:lnTo>
                    <a:lnTo>
                      <a:pt x="1647825" y="431800"/>
                    </a:lnTo>
                    <a:lnTo>
                      <a:pt x="2047875" y="0"/>
                    </a:lnTo>
                    <a:lnTo>
                      <a:pt x="2670175" y="0"/>
                    </a:lnTo>
                    <a:lnTo>
                      <a:pt x="2670175"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228">
                <a:extLst>
                  <a:ext uri="{FF2B5EF4-FFF2-40B4-BE49-F238E27FC236}">
                    <a16:creationId xmlns:a16="http://schemas.microsoft.com/office/drawing/2014/main" id="{DAAFADB2-21B0-4EB0-AA36-40DC0F24C2E0}"/>
                  </a:ext>
                </a:extLst>
              </p:cNvPr>
              <p:cNvSpPr/>
              <p:nvPr/>
            </p:nvSpPr>
            <p:spPr>
              <a:xfrm>
                <a:off x="7778750" y="4911725"/>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229">
                <a:extLst>
                  <a:ext uri="{FF2B5EF4-FFF2-40B4-BE49-F238E27FC236}">
                    <a16:creationId xmlns:a16="http://schemas.microsoft.com/office/drawing/2014/main" id="{5858E27D-7B4B-45AF-9330-EE64C2C3F465}"/>
                  </a:ext>
                </a:extLst>
              </p:cNvPr>
              <p:cNvSpPr/>
              <p:nvPr/>
            </p:nvSpPr>
            <p:spPr>
              <a:xfrm flipV="1">
                <a:off x="7772400" y="4362450"/>
                <a:ext cx="2667000" cy="860425"/>
              </a:xfrm>
              <a:custGeom>
                <a:avLst/>
                <a:gdLst>
                  <a:gd name="connsiteX0" fmla="*/ 0 w 2667000"/>
                  <a:gd name="connsiteY0" fmla="*/ 12700 h 860425"/>
                  <a:gd name="connsiteX1" fmla="*/ 622300 w 2667000"/>
                  <a:gd name="connsiteY1" fmla="*/ 15875 h 860425"/>
                  <a:gd name="connsiteX2" fmla="*/ 1022350 w 2667000"/>
                  <a:gd name="connsiteY2" fmla="*/ 860425 h 860425"/>
                  <a:gd name="connsiteX3" fmla="*/ 1654175 w 2667000"/>
                  <a:gd name="connsiteY3" fmla="*/ 857250 h 860425"/>
                  <a:gd name="connsiteX4" fmla="*/ 2057400 w 2667000"/>
                  <a:gd name="connsiteY4" fmla="*/ 0 h 860425"/>
                  <a:gd name="connsiteX5" fmla="*/ 2667000 w 2667000"/>
                  <a:gd name="connsiteY5" fmla="*/ 3175 h 86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7000" h="860425">
                    <a:moveTo>
                      <a:pt x="0" y="12700"/>
                    </a:moveTo>
                    <a:lnTo>
                      <a:pt x="622300" y="15875"/>
                    </a:lnTo>
                    <a:lnTo>
                      <a:pt x="1022350" y="860425"/>
                    </a:lnTo>
                    <a:lnTo>
                      <a:pt x="1654175" y="857250"/>
                    </a:lnTo>
                    <a:lnTo>
                      <a:pt x="2057400" y="0"/>
                    </a:lnTo>
                    <a:lnTo>
                      <a:pt x="2667000" y="317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ctangle 230">
                <a:extLst>
                  <a:ext uri="{FF2B5EF4-FFF2-40B4-BE49-F238E27FC236}">
                    <a16:creationId xmlns:a16="http://schemas.microsoft.com/office/drawing/2014/main" id="{B0F6DEDF-FC44-4621-AB01-310ED0EB96C7}"/>
                  </a:ext>
                </a:extLst>
              </p:cNvPr>
              <p:cNvSpPr/>
              <p:nvPr/>
            </p:nvSpPr>
            <p:spPr>
              <a:xfrm>
                <a:off x="7896225" y="46069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231">
                <a:extLst>
                  <a:ext uri="{FF2B5EF4-FFF2-40B4-BE49-F238E27FC236}">
                    <a16:creationId xmlns:a16="http://schemas.microsoft.com/office/drawing/2014/main" id="{4F9412E0-489C-44C0-82FF-4ED5FD666A2E}"/>
                  </a:ext>
                </a:extLst>
              </p:cNvPr>
              <p:cNvSpPr/>
              <p:nvPr/>
            </p:nvSpPr>
            <p:spPr>
              <a:xfrm>
                <a:off x="789305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232">
                <a:extLst>
                  <a:ext uri="{FF2B5EF4-FFF2-40B4-BE49-F238E27FC236}">
                    <a16:creationId xmlns:a16="http://schemas.microsoft.com/office/drawing/2014/main" id="{FA5DDFA8-CDDA-4631-8179-3EBFF34BE57C}"/>
                  </a:ext>
                </a:extLst>
              </p:cNvPr>
              <p:cNvSpPr/>
              <p:nvPr/>
            </p:nvSpPr>
            <p:spPr>
              <a:xfrm>
                <a:off x="8921750" y="40862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233">
                <a:extLst>
                  <a:ext uri="{FF2B5EF4-FFF2-40B4-BE49-F238E27FC236}">
                    <a16:creationId xmlns:a16="http://schemas.microsoft.com/office/drawing/2014/main" id="{BB52AD82-B4DA-471A-AB4B-E67B59CF24EB}"/>
                  </a:ext>
                </a:extLst>
              </p:cNvPr>
              <p:cNvSpPr/>
              <p:nvPr/>
            </p:nvSpPr>
            <p:spPr>
              <a:xfrm>
                <a:off x="8912225"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234">
                <a:extLst>
                  <a:ext uri="{FF2B5EF4-FFF2-40B4-BE49-F238E27FC236}">
                    <a16:creationId xmlns:a16="http://schemas.microsoft.com/office/drawing/2014/main" id="{213E1A8A-AE92-414A-B7DF-31451D1DD378}"/>
                  </a:ext>
                </a:extLst>
              </p:cNvPr>
              <p:cNvSpPr/>
              <p:nvPr/>
            </p:nvSpPr>
            <p:spPr>
              <a:xfrm>
                <a:off x="8915400" y="5143500"/>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235">
                <a:extLst>
                  <a:ext uri="{FF2B5EF4-FFF2-40B4-BE49-F238E27FC236}">
                    <a16:creationId xmlns:a16="http://schemas.microsoft.com/office/drawing/2014/main" id="{FF8A6BD9-D6A5-4A61-B99C-E5457E97D21F}"/>
                  </a:ext>
                </a:extLst>
              </p:cNvPr>
              <p:cNvSpPr/>
              <p:nvPr/>
            </p:nvSpPr>
            <p:spPr>
              <a:xfrm>
                <a:off x="8921750" y="56546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236">
                <a:extLst>
                  <a:ext uri="{FF2B5EF4-FFF2-40B4-BE49-F238E27FC236}">
                    <a16:creationId xmlns:a16="http://schemas.microsoft.com/office/drawing/2014/main" id="{048AE240-29C3-40C3-BA74-9FE9AD1FFB6B}"/>
                  </a:ext>
                </a:extLst>
              </p:cNvPr>
              <p:cNvSpPr/>
              <p:nvPr/>
            </p:nvSpPr>
            <p:spPr>
              <a:xfrm>
                <a:off x="9944100" y="515302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237">
                <a:extLst>
                  <a:ext uri="{FF2B5EF4-FFF2-40B4-BE49-F238E27FC236}">
                    <a16:creationId xmlns:a16="http://schemas.microsoft.com/office/drawing/2014/main" id="{1A0E46F6-7953-43B8-89F6-27035157FFA9}"/>
                  </a:ext>
                </a:extLst>
              </p:cNvPr>
              <p:cNvSpPr/>
              <p:nvPr/>
            </p:nvSpPr>
            <p:spPr>
              <a:xfrm>
                <a:off x="9944100" y="4587875"/>
                <a:ext cx="381000" cy="38100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 name="TextBox 239">
              <a:extLst>
                <a:ext uri="{FF2B5EF4-FFF2-40B4-BE49-F238E27FC236}">
                  <a16:creationId xmlns:a16="http://schemas.microsoft.com/office/drawing/2014/main" id="{4782E3F6-F2CF-4B58-9389-833FC5A473BB}"/>
                </a:ext>
              </a:extLst>
            </p:cNvPr>
            <p:cNvSpPr txBox="1"/>
            <p:nvPr/>
          </p:nvSpPr>
          <p:spPr>
            <a:xfrm>
              <a:off x="8097079" y="5989983"/>
              <a:ext cx="3244414" cy="565283"/>
            </a:xfrm>
            <a:prstGeom prst="rect">
              <a:avLst/>
            </a:prstGeom>
            <a:noFill/>
          </p:spPr>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8x8 multistage switch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built from smaller-sized switches</a:t>
              </a:r>
            </a:p>
          </p:txBody>
        </p:sp>
      </p:grpSp>
      <p:sp>
        <p:nvSpPr>
          <p:cNvPr id="82" name="Rectangle 46">
            <a:extLst>
              <a:ext uri="{FF2B5EF4-FFF2-40B4-BE49-F238E27FC236}">
                <a16:creationId xmlns:a16="http://schemas.microsoft.com/office/drawing/2014/main" id="{602175FD-D59E-4F6D-96B2-B8696A950617}"/>
              </a:ext>
            </a:extLst>
          </p:cNvPr>
          <p:cNvSpPr>
            <a:spLocks noChangeArrowheads="1"/>
          </p:cNvSpPr>
          <p:nvPr/>
        </p:nvSpPr>
        <p:spPr bwMode="auto">
          <a:xfrm>
            <a:off x="7505572" y="4422030"/>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Rectangle 46">
            <a:extLst>
              <a:ext uri="{FF2B5EF4-FFF2-40B4-BE49-F238E27FC236}">
                <a16:creationId xmlns:a16="http://schemas.microsoft.com/office/drawing/2014/main" id="{60FABBA1-8BE0-417F-8076-41429583006E}"/>
              </a:ext>
            </a:extLst>
          </p:cNvPr>
          <p:cNvSpPr>
            <a:spLocks noChangeArrowheads="1"/>
          </p:cNvSpPr>
          <p:nvPr/>
        </p:nvSpPr>
        <p:spPr bwMode="auto">
          <a:xfrm>
            <a:off x="7798377"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 name="Rectangle 46">
            <a:extLst>
              <a:ext uri="{FF2B5EF4-FFF2-40B4-BE49-F238E27FC236}">
                <a16:creationId xmlns:a16="http://schemas.microsoft.com/office/drawing/2014/main" id="{F5DF0608-454E-4E64-9ABE-255F185A476C}"/>
              </a:ext>
            </a:extLst>
          </p:cNvPr>
          <p:cNvSpPr>
            <a:spLocks noChangeArrowheads="1"/>
          </p:cNvSpPr>
          <p:nvPr/>
        </p:nvSpPr>
        <p:spPr bwMode="auto">
          <a:xfrm>
            <a:off x="8089925" y="4421458"/>
            <a:ext cx="290819" cy="190180"/>
          </a:xfrm>
          <a:prstGeom prst="rect">
            <a:avLst/>
          </a:prstGeom>
          <a:solidFill>
            <a:srgbClr val="00CC99"/>
          </a:solidFill>
          <a:ln w="9525">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 name="标题 3">
            <a:extLst>
              <a:ext uri="{FF2B5EF4-FFF2-40B4-BE49-F238E27FC236}">
                <a16:creationId xmlns:a16="http://schemas.microsoft.com/office/drawing/2014/main" id="{C6FB2B70-27D6-4313-8C14-643C01352168}"/>
              </a:ext>
            </a:extLst>
          </p:cNvPr>
          <p:cNvSpPr>
            <a:spLocks noGrp="1"/>
          </p:cNvSpPr>
          <p:nvPr>
            <p:ph type="title"/>
          </p:nvPr>
        </p:nvSpPr>
        <p:spPr/>
        <p:txBody>
          <a:bodyPr/>
          <a:lstStyle/>
          <a:p>
            <a:r>
              <a:rPr lang="en-US" altLang="zh-CN" dirty="0"/>
              <a:t>Switching via interconnection network</a:t>
            </a:r>
            <a:endParaRPr lang="zh-CN" altLang="en-US" dirty="0"/>
          </a:p>
        </p:txBody>
      </p:sp>
    </p:spTree>
    <p:extLst>
      <p:ext uri="{BB962C8B-B14F-4D97-AF65-F5344CB8AC3E}">
        <p14:creationId xmlns:p14="http://schemas.microsoft.com/office/powerpoint/2010/main" val="207330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dissolve">
                                      <p:cBhvr>
                                        <p:cTn id="12" dur="500"/>
                                        <p:tgtEl>
                                          <p:spTgt spid="8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dissolve">
                                      <p:cBhvr>
                                        <p:cTn id="15" dur="500"/>
                                        <p:tgtEl>
                                          <p:spTgt spid="8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dissolve">
                                      <p:cBhvr>
                                        <p:cTn id="18" dur="500"/>
                                        <p:tgtEl>
                                          <p:spTgt spid="84"/>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6.25E-7 -4.81481E-6 L 0.06537 0.00024 L 0.0974 -0.06898 L 0.14805 -0.06898 C 0.15925 -0.04629 0.17018 -0.02384 0.18164 -0.00092 C 0.19596 -0.00185 0.28151 -0.00046 0.29662 -0.00115 " pathEditMode="relative" rAng="0" ptsTypes="AAAAAA">
                                      <p:cBhvr>
                                        <p:cTn id="22" dur="3000" fill="hold"/>
                                        <p:tgtEl>
                                          <p:spTgt spid="84"/>
                                        </p:tgtEl>
                                        <p:attrNameLst>
                                          <p:attrName>ppt_x</p:attrName>
                                          <p:attrName>ppt_y</p:attrName>
                                        </p:attrNameLst>
                                      </p:cBhvr>
                                      <p:rCtr x="14831" y="-3449"/>
                                    </p:animMotion>
                                  </p:childTnLst>
                                </p:cTn>
                              </p:par>
                              <p:par>
                                <p:cTn id="23" presetID="0" presetClass="path" presetSubtype="0" accel="50000" decel="50000" fill="hold" grpId="1" nodeType="withEffect">
                                  <p:stCondLst>
                                    <p:cond delay="0"/>
                                  </p:stCondLst>
                                  <p:childTnLst>
                                    <p:animMotion origin="layout" path="M -2.5E-6 -0.00023 L 0.06407 0.0007 C 0.06914 0.0095 0.07409 0.01852 0.07904 0.02732 L 0.08867 0.02593 L 0.12214 0.08843 L 0.17136 0.08843 L 0.20482 0.02454 L 0.22982 0.02454 L 0.23477 -0.00115 C 0.25508 -0.00115 0.28073 -0.00069 0.30104 -0.00069 " pathEditMode="relative" rAng="0" ptsTypes="AAAAAAAAAA">
                                      <p:cBhvr>
                                        <p:cTn id="24" dur="3000" fill="hold"/>
                                        <p:tgtEl>
                                          <p:spTgt spid="83"/>
                                        </p:tgtEl>
                                        <p:attrNameLst>
                                          <p:attrName>ppt_x</p:attrName>
                                          <p:attrName>ppt_y</p:attrName>
                                        </p:attrNameLst>
                                      </p:cBhvr>
                                      <p:rCtr x="15052" y="4375"/>
                                    </p:animMotion>
                                  </p:childTnLst>
                                </p:cTn>
                              </p:par>
                              <p:par>
                                <p:cTn id="25" presetID="0" presetClass="path" presetSubtype="0" accel="50000" decel="50000" fill="hold" grpId="1" nodeType="withEffect">
                                  <p:stCondLst>
                                    <p:cond delay="0"/>
                                  </p:stCondLst>
                                  <p:childTnLst>
                                    <p:animMotion origin="layout" path="M -3.95833E-6 -4.81481E-6 L 0.08685 0.00139 L 0.10339 0.03913 L 0.11342 0.03843 L 0.14688 0.16366 L 0.19649 0.16297 L 0.23073 0.03635 L 0.25339 0.03565 L 0.26029 -0.00115 L 0.30495 -0.00115 " pathEditMode="relative" rAng="0" ptsTypes="AAAAAAAAAA">
                                      <p:cBhvr>
                                        <p:cTn id="26" dur="3000" fill="hold"/>
                                        <p:tgtEl>
                                          <p:spTgt spid="82"/>
                                        </p:tgtEl>
                                        <p:attrNameLst>
                                          <p:attrName>ppt_x</p:attrName>
                                          <p:attrName>ppt_y</p:attrName>
                                        </p:attrNameLst>
                                      </p:cBhvr>
                                      <p:rCtr x="15247" y="8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83" grpId="0" animBg="1"/>
      <p:bldP spid="83" grpId="1" animBg="1"/>
      <p:bldP spid="84" grpId="0" animBg="1"/>
      <p:bldP spid="8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B1128-B8E1-7C40-B73B-BD6D4E1809E9}"/>
              </a:ext>
            </a:extLst>
          </p:cNvPr>
          <p:cNvSpPr>
            <a:spLocks noGrp="1"/>
          </p:cNvSpPr>
          <p:nvPr>
            <p:ph idx="1"/>
          </p:nvPr>
        </p:nvSpPr>
        <p:spPr>
          <a:xfrm>
            <a:off x="924646" y="1287519"/>
            <a:ext cx="10585173" cy="1026189"/>
          </a:xfrm>
        </p:spPr>
        <p:txBody>
          <a:bodyPr>
            <a:normAutofit/>
          </a:bodyPr>
          <a:lstStyle/>
          <a:p>
            <a:pPr>
              <a:lnSpc>
                <a:spcPct val="110000"/>
              </a:lnSpc>
              <a:spcAft>
                <a:spcPts val="0"/>
              </a:spcAft>
              <a:defRPr/>
            </a:pPr>
            <a:r>
              <a:rPr lang="en-US" dirty="0"/>
              <a:t>scaling, using multiple switching “planes” in parallel: </a:t>
            </a:r>
          </a:p>
          <a:p>
            <a:pPr lvl="1">
              <a:lnSpc>
                <a:spcPct val="110000"/>
              </a:lnSpc>
              <a:spcAft>
                <a:spcPts val="0"/>
              </a:spcAft>
              <a:defRPr/>
            </a:pPr>
            <a:r>
              <a:rPr lang="en-US" dirty="0">
                <a:ea typeface="ＭＳ Ｐゴシック" panose="020B0600070205080204" pitchFamily="34" charset="-128"/>
              </a:rPr>
              <a:t>speedup, scaleup via parallelism</a:t>
            </a:r>
          </a:p>
        </p:txBody>
      </p:sp>
      <p:grpSp>
        <p:nvGrpSpPr>
          <p:cNvPr id="37" name="Group 36">
            <a:extLst>
              <a:ext uri="{FF2B5EF4-FFF2-40B4-BE49-F238E27FC236}">
                <a16:creationId xmlns:a16="http://schemas.microsoft.com/office/drawing/2014/main" id="{34ACF90F-291D-A84B-9EA4-A850C531F102}"/>
              </a:ext>
            </a:extLst>
          </p:cNvPr>
          <p:cNvGrpSpPr/>
          <p:nvPr/>
        </p:nvGrpSpPr>
        <p:grpSpPr>
          <a:xfrm>
            <a:off x="5465885" y="2987580"/>
            <a:ext cx="6504470" cy="2842592"/>
            <a:chOff x="2502527" y="2166731"/>
            <a:chExt cx="6504470" cy="2842592"/>
          </a:xfrm>
        </p:grpSpPr>
        <p:grpSp>
          <p:nvGrpSpPr>
            <p:cNvPr id="334" name="Group 118">
              <a:extLst>
                <a:ext uri="{FF2B5EF4-FFF2-40B4-BE49-F238E27FC236}">
                  <a16:creationId xmlns:a16="http://schemas.microsoft.com/office/drawing/2014/main" id="{AF49CF4D-AE10-6E4A-BE27-3F975761A6F8}"/>
                </a:ext>
              </a:extLst>
            </p:cNvPr>
            <p:cNvGrpSpPr>
              <a:grpSpLocks/>
            </p:cNvGrpSpPr>
            <p:nvPr/>
          </p:nvGrpSpPr>
          <p:grpSpPr bwMode="auto">
            <a:xfrm>
              <a:off x="2661555" y="4446106"/>
              <a:ext cx="977484" cy="193795"/>
              <a:chOff x="876" y="2800"/>
              <a:chExt cx="642" cy="175"/>
            </a:xfrm>
          </p:grpSpPr>
          <p:sp>
            <p:nvSpPr>
              <p:cNvPr id="335" name="Rectangle 119">
                <a:extLst>
                  <a:ext uri="{FF2B5EF4-FFF2-40B4-BE49-F238E27FC236}">
                    <a16:creationId xmlns:a16="http://schemas.microsoft.com/office/drawing/2014/main" id="{4093A69A-1A26-8344-A1EE-EC3CD90B7339}"/>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6" name="Rectangle 120">
                <a:extLst>
                  <a:ext uri="{FF2B5EF4-FFF2-40B4-BE49-F238E27FC236}">
                    <a16:creationId xmlns:a16="http://schemas.microsoft.com/office/drawing/2014/main" id="{2812FBDC-BDD7-A446-BBAE-BB6C428C79D0}"/>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7" name="Rectangle 121">
                <a:extLst>
                  <a:ext uri="{FF2B5EF4-FFF2-40B4-BE49-F238E27FC236}">
                    <a16:creationId xmlns:a16="http://schemas.microsoft.com/office/drawing/2014/main" id="{F1C83022-DCCD-824D-9EFC-DB58276AFEC8}"/>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22">
                <a:extLst>
                  <a:ext uri="{FF2B5EF4-FFF2-40B4-BE49-F238E27FC236}">
                    <a16:creationId xmlns:a16="http://schemas.microsoft.com/office/drawing/2014/main" id="{7EF3B5CA-CC9D-5D42-9788-BE1DCF3D216C}"/>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9" name="Line 123">
                <a:extLst>
                  <a:ext uri="{FF2B5EF4-FFF2-40B4-BE49-F238E27FC236}">
                    <a16:creationId xmlns:a16="http://schemas.microsoft.com/office/drawing/2014/main" id="{888A3CB1-B901-B84C-9FDC-4A75C03255D3}"/>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18">
              <a:extLst>
                <a:ext uri="{FF2B5EF4-FFF2-40B4-BE49-F238E27FC236}">
                  <a16:creationId xmlns:a16="http://schemas.microsoft.com/office/drawing/2014/main" id="{424B3156-291C-B04F-8BD2-8D13170A3586}"/>
                </a:ext>
              </a:extLst>
            </p:cNvPr>
            <p:cNvGrpSpPr>
              <a:grpSpLocks/>
            </p:cNvGrpSpPr>
            <p:nvPr/>
          </p:nvGrpSpPr>
          <p:grpSpPr bwMode="auto">
            <a:xfrm>
              <a:off x="2575415" y="4611758"/>
              <a:ext cx="977484" cy="193795"/>
              <a:chOff x="876" y="2800"/>
              <a:chExt cx="642" cy="175"/>
            </a:xfrm>
          </p:grpSpPr>
          <p:sp>
            <p:nvSpPr>
              <p:cNvPr id="329" name="Rectangle 119">
                <a:extLst>
                  <a:ext uri="{FF2B5EF4-FFF2-40B4-BE49-F238E27FC236}">
                    <a16:creationId xmlns:a16="http://schemas.microsoft.com/office/drawing/2014/main" id="{B9D5FCED-BF06-4C46-AE44-21C038F8580D}"/>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20">
                <a:extLst>
                  <a:ext uri="{FF2B5EF4-FFF2-40B4-BE49-F238E27FC236}">
                    <a16:creationId xmlns:a16="http://schemas.microsoft.com/office/drawing/2014/main" id="{51E04347-0FE1-6E45-B8AF-9085B6208DA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1" name="Rectangle 121">
                <a:extLst>
                  <a:ext uri="{FF2B5EF4-FFF2-40B4-BE49-F238E27FC236}">
                    <a16:creationId xmlns:a16="http://schemas.microsoft.com/office/drawing/2014/main" id="{4B3FD1AD-66FF-344E-8B85-CE87F954D239}"/>
                  </a:ext>
                </a:extLst>
              </p:cNvPr>
              <p:cNvSpPr>
                <a:spLocks noChangeArrowheads="1"/>
              </p:cNvSpPr>
              <p:nvPr/>
            </p:nvSpPr>
            <p:spPr bwMode="auto">
              <a:xfrm>
                <a:off x="1117" y="2818"/>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22">
                <a:extLst>
                  <a:ext uri="{FF2B5EF4-FFF2-40B4-BE49-F238E27FC236}">
                    <a16:creationId xmlns:a16="http://schemas.microsoft.com/office/drawing/2014/main" id="{38C47484-37BF-CC4A-8AFC-5633045A34C9}"/>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33" name="Line 123">
                <a:extLst>
                  <a:ext uri="{FF2B5EF4-FFF2-40B4-BE49-F238E27FC236}">
                    <a16:creationId xmlns:a16="http://schemas.microsoft.com/office/drawing/2014/main" id="{E9322185-052D-CF4D-9604-30F5852D0997}"/>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12" name="Group 11">
              <a:extLst>
                <a:ext uri="{FF2B5EF4-FFF2-40B4-BE49-F238E27FC236}">
                  <a16:creationId xmlns:a16="http://schemas.microsoft.com/office/drawing/2014/main" id="{420BA766-6DB9-0342-ACF5-6818F39878BC}"/>
                </a:ext>
              </a:extLst>
            </p:cNvPr>
            <p:cNvGrpSpPr/>
            <p:nvPr/>
          </p:nvGrpSpPr>
          <p:grpSpPr>
            <a:xfrm>
              <a:off x="4623758" y="2166731"/>
              <a:ext cx="2290665" cy="2842592"/>
              <a:chOff x="4199689" y="2922105"/>
              <a:chExt cx="2290665" cy="2842592"/>
            </a:xfrm>
          </p:grpSpPr>
          <p:grpSp>
            <p:nvGrpSpPr>
              <p:cNvPr id="122" name="Group 121">
                <a:extLst>
                  <a:ext uri="{FF2B5EF4-FFF2-40B4-BE49-F238E27FC236}">
                    <a16:creationId xmlns:a16="http://schemas.microsoft.com/office/drawing/2014/main" id="{40760763-7D13-D14C-B004-0516855F8019}"/>
                  </a:ext>
                </a:extLst>
              </p:cNvPr>
              <p:cNvGrpSpPr/>
              <p:nvPr/>
            </p:nvGrpSpPr>
            <p:grpSpPr>
              <a:xfrm>
                <a:off x="4802662" y="2922105"/>
                <a:ext cx="1687692" cy="1311965"/>
                <a:chOff x="1416732" y="5221357"/>
                <a:chExt cx="1687692" cy="1311965"/>
              </a:xfrm>
            </p:grpSpPr>
            <p:cxnSp>
              <p:nvCxnSpPr>
                <p:cNvPr id="123" name="Straight Connector 122">
                  <a:extLst>
                    <a:ext uri="{FF2B5EF4-FFF2-40B4-BE49-F238E27FC236}">
                      <a16:creationId xmlns:a16="http://schemas.microsoft.com/office/drawing/2014/main" id="{A4E31C51-93A1-5042-9D84-F246E6733681}"/>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4626BFC-BC91-AE40-9E2F-1CAF813F24B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D5CC8D6-8701-3148-9853-D5C192B7DF31}"/>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BBFD44-0DFB-B049-98DF-A3EE6FC4071B}"/>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3E13D79D-4110-5C48-B252-22BF34D55EEE}"/>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F1ED62F-9B31-4E4D-A9A1-B5604E0F379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2389D36-0494-AF4B-BE1C-E8755716C377}"/>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930B35-8338-024A-815B-949A85C3DE94}"/>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45AFFA33-989B-6A44-AEC9-7FFF15DD3FD7}"/>
                    </a:ext>
                  </a:extLst>
                </p:cNvPr>
                <p:cNvGrpSpPr/>
                <p:nvPr/>
              </p:nvGrpSpPr>
              <p:grpSpPr>
                <a:xfrm>
                  <a:off x="1749287" y="5221357"/>
                  <a:ext cx="1200970" cy="1311965"/>
                  <a:chOff x="4426226" y="4479235"/>
                  <a:chExt cx="1200970" cy="1311965"/>
                </a:xfrm>
              </p:grpSpPr>
              <p:sp>
                <p:nvSpPr>
                  <p:cNvPr id="134" name="Rectangle 133">
                    <a:extLst>
                      <a:ext uri="{FF2B5EF4-FFF2-40B4-BE49-F238E27FC236}">
                        <a16:creationId xmlns:a16="http://schemas.microsoft.com/office/drawing/2014/main" id="{7AAD5D40-EBE5-7A46-BA23-4588D31D97BE}"/>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A09B1F95-9C4A-5041-A4C5-44BBBB463756}"/>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0</a:t>
                    </a:r>
                  </a:p>
                </p:txBody>
              </p:sp>
            </p:grpSp>
            <p:sp>
              <p:nvSpPr>
                <p:cNvPr id="132" name="TextBox 131">
                  <a:extLst>
                    <a:ext uri="{FF2B5EF4-FFF2-40B4-BE49-F238E27FC236}">
                      <a16:creationId xmlns:a16="http://schemas.microsoft.com/office/drawing/2014/main" id="{B61383D0-8600-7145-ABB4-73D8D87E126A}"/>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33" name="TextBox 132">
                  <a:extLst>
                    <a:ext uri="{FF2B5EF4-FFF2-40B4-BE49-F238E27FC236}">
                      <a16:creationId xmlns:a16="http://schemas.microsoft.com/office/drawing/2014/main" id="{C3A565F3-8853-E54F-91C8-30A8A3BB49DE}"/>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36" name="Group 135">
                <a:extLst>
                  <a:ext uri="{FF2B5EF4-FFF2-40B4-BE49-F238E27FC236}">
                    <a16:creationId xmlns:a16="http://schemas.microsoft.com/office/drawing/2014/main" id="{1ECDB28F-7D58-FC47-90E4-A1884B6DED49}"/>
                  </a:ext>
                </a:extLst>
              </p:cNvPr>
              <p:cNvGrpSpPr/>
              <p:nvPr/>
            </p:nvGrpSpPr>
            <p:grpSpPr>
              <a:xfrm>
                <a:off x="4716523" y="3140766"/>
                <a:ext cx="1687692" cy="1311965"/>
                <a:chOff x="1416732" y="5221357"/>
                <a:chExt cx="1687692" cy="1311965"/>
              </a:xfrm>
            </p:grpSpPr>
            <p:cxnSp>
              <p:nvCxnSpPr>
                <p:cNvPr id="137" name="Straight Connector 136">
                  <a:extLst>
                    <a:ext uri="{FF2B5EF4-FFF2-40B4-BE49-F238E27FC236}">
                      <a16:creationId xmlns:a16="http://schemas.microsoft.com/office/drawing/2014/main" id="{22B49291-35C1-F646-9151-8D5CAD91152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E4800AA-0F72-3B48-BF00-140135B900EF}"/>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A1667E-854A-2D44-8A29-88B7998B7DBC}"/>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307BC52-7519-E74E-82F4-7446D94755B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DFB66F9-2EEA-4F45-9982-AA0ECE4D0705}"/>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5AE7172-0A61-A943-AF6A-AA3B4966318B}"/>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B86A0CA-2BBD-3241-BDD7-CC2EA169186B}"/>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B056F78-A09C-F34E-9087-9576AB942378}"/>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6EAD8D3D-6C07-0C47-BC6F-F6E324523699}"/>
                    </a:ext>
                  </a:extLst>
                </p:cNvPr>
                <p:cNvGrpSpPr/>
                <p:nvPr/>
              </p:nvGrpSpPr>
              <p:grpSpPr>
                <a:xfrm>
                  <a:off x="1749287" y="5221357"/>
                  <a:ext cx="1175002" cy="1311965"/>
                  <a:chOff x="4426226" y="4479235"/>
                  <a:chExt cx="1175002" cy="1311965"/>
                </a:xfrm>
              </p:grpSpPr>
              <p:sp>
                <p:nvSpPr>
                  <p:cNvPr id="148" name="Rectangle 147">
                    <a:extLst>
                      <a:ext uri="{FF2B5EF4-FFF2-40B4-BE49-F238E27FC236}">
                        <a16:creationId xmlns:a16="http://schemas.microsoft.com/office/drawing/2014/main" id="{E1A34E00-2B81-5C43-BD96-BAC50603F9AB}"/>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49" name="TextBox 148">
                    <a:extLst>
                      <a:ext uri="{FF2B5EF4-FFF2-40B4-BE49-F238E27FC236}">
                        <a16:creationId xmlns:a16="http://schemas.microsoft.com/office/drawing/2014/main" id="{4E8CD73F-1D04-324E-8B5D-52BE9676926D}"/>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1</a:t>
                    </a:r>
                  </a:p>
                </p:txBody>
              </p:sp>
            </p:grpSp>
            <p:sp>
              <p:nvSpPr>
                <p:cNvPr id="146" name="TextBox 145">
                  <a:extLst>
                    <a:ext uri="{FF2B5EF4-FFF2-40B4-BE49-F238E27FC236}">
                      <a16:creationId xmlns:a16="http://schemas.microsoft.com/office/drawing/2014/main" id="{AC67F0E3-96A7-9C40-9453-5DD6D22CDBF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47" name="TextBox 146">
                  <a:extLst>
                    <a:ext uri="{FF2B5EF4-FFF2-40B4-BE49-F238E27FC236}">
                      <a16:creationId xmlns:a16="http://schemas.microsoft.com/office/drawing/2014/main" id="{A1B35328-3A8C-DC49-B311-E8D84E1C839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50" name="Group 149">
                <a:extLst>
                  <a:ext uri="{FF2B5EF4-FFF2-40B4-BE49-F238E27FC236}">
                    <a16:creationId xmlns:a16="http://schemas.microsoft.com/office/drawing/2014/main" id="{763257EE-6514-D14D-BB4B-808C84B0BBED}"/>
                  </a:ext>
                </a:extLst>
              </p:cNvPr>
              <p:cNvGrpSpPr/>
              <p:nvPr/>
            </p:nvGrpSpPr>
            <p:grpSpPr>
              <a:xfrm>
                <a:off x="4630384" y="3359427"/>
                <a:ext cx="1687692" cy="1311965"/>
                <a:chOff x="1416732" y="5221357"/>
                <a:chExt cx="1687692" cy="1311965"/>
              </a:xfrm>
            </p:grpSpPr>
            <p:cxnSp>
              <p:nvCxnSpPr>
                <p:cNvPr id="151" name="Straight Connector 150">
                  <a:extLst>
                    <a:ext uri="{FF2B5EF4-FFF2-40B4-BE49-F238E27FC236}">
                      <a16:creationId xmlns:a16="http://schemas.microsoft.com/office/drawing/2014/main" id="{625BA914-684C-6F4B-A078-484B0935E6E4}"/>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B5939BD-2E58-F046-B3EB-98CD21C55CF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4550567-087F-7D4A-ABF2-7F3F4FACFA92}"/>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D893FAE-2400-F144-9821-71CAA7E70A34}"/>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7B0FF6F9-EC58-C84A-B28F-451E6C448902}"/>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41956C-2DE9-8B42-95DA-9121FCD6BE5D}"/>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3F88C77F-CF8B-2C4D-AD38-8280A026C0C2}"/>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A7D2E27-F9F1-9C4C-9900-89369B77816F}"/>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F24FFC69-3FC3-EE40-BEED-9120F9E4723F}"/>
                    </a:ext>
                  </a:extLst>
                </p:cNvPr>
                <p:cNvGrpSpPr/>
                <p:nvPr/>
              </p:nvGrpSpPr>
              <p:grpSpPr>
                <a:xfrm>
                  <a:off x="1749287" y="5221357"/>
                  <a:ext cx="1175002" cy="1311965"/>
                  <a:chOff x="4426226" y="4479235"/>
                  <a:chExt cx="1175002" cy="1311965"/>
                </a:xfrm>
              </p:grpSpPr>
              <p:sp>
                <p:nvSpPr>
                  <p:cNvPr id="162" name="Rectangle 161">
                    <a:extLst>
                      <a:ext uri="{FF2B5EF4-FFF2-40B4-BE49-F238E27FC236}">
                        <a16:creationId xmlns:a16="http://schemas.microsoft.com/office/drawing/2014/main" id="{286D436C-A2D4-BF4B-8437-C11986C72671}"/>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88E4113D-A9CA-8949-8F16-E16EBD61CBD4}"/>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2</a:t>
                    </a:r>
                  </a:p>
                </p:txBody>
              </p:sp>
            </p:grpSp>
            <p:sp>
              <p:nvSpPr>
                <p:cNvPr id="160" name="TextBox 159">
                  <a:extLst>
                    <a:ext uri="{FF2B5EF4-FFF2-40B4-BE49-F238E27FC236}">
                      <a16:creationId xmlns:a16="http://schemas.microsoft.com/office/drawing/2014/main" id="{BE7EBCF1-265E-5742-9AD9-4E6EA8AC841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61" name="TextBox 160">
                  <a:extLst>
                    <a:ext uri="{FF2B5EF4-FFF2-40B4-BE49-F238E27FC236}">
                      <a16:creationId xmlns:a16="http://schemas.microsoft.com/office/drawing/2014/main" id="{2A4BCCF5-BAE8-7B49-93B9-352D63E3BADF}"/>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64" name="Group 163">
                <a:extLst>
                  <a:ext uri="{FF2B5EF4-FFF2-40B4-BE49-F238E27FC236}">
                    <a16:creationId xmlns:a16="http://schemas.microsoft.com/office/drawing/2014/main" id="{4DCE3833-0A76-C643-A867-84E6834282A7}"/>
                  </a:ext>
                </a:extLst>
              </p:cNvPr>
              <p:cNvGrpSpPr/>
              <p:nvPr/>
            </p:nvGrpSpPr>
            <p:grpSpPr>
              <a:xfrm>
                <a:off x="4544245" y="3578088"/>
                <a:ext cx="1687692" cy="1311965"/>
                <a:chOff x="1416732" y="5221357"/>
                <a:chExt cx="1687692" cy="1311965"/>
              </a:xfrm>
            </p:grpSpPr>
            <p:cxnSp>
              <p:nvCxnSpPr>
                <p:cNvPr id="165" name="Straight Connector 164">
                  <a:extLst>
                    <a:ext uri="{FF2B5EF4-FFF2-40B4-BE49-F238E27FC236}">
                      <a16:creationId xmlns:a16="http://schemas.microsoft.com/office/drawing/2014/main" id="{47C70EEA-30DB-8C4F-90AC-620FDA2A0138}"/>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4FFC5AE1-AA4D-9446-9C71-2CBADB228D1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99BB1B1-8E50-DB42-8699-52C4D6CE4F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EDB77A6-D189-AA46-AEDF-2E616F256A12}"/>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1EBC83D-1513-A14A-B855-971436AA892D}"/>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9B859B-2C00-EC4B-BB9F-FA2A699D633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C304F32-EE17-864A-AE73-180F7283F1C8}"/>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889F01C-0F8B-0B4D-9089-8FA49FB1058C}"/>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8C5D3CC4-DD40-464E-81E7-9C5248FEC8AE}"/>
                    </a:ext>
                  </a:extLst>
                </p:cNvPr>
                <p:cNvGrpSpPr/>
                <p:nvPr/>
              </p:nvGrpSpPr>
              <p:grpSpPr>
                <a:xfrm>
                  <a:off x="1749287" y="5221357"/>
                  <a:ext cx="1175002" cy="1311965"/>
                  <a:chOff x="4426226" y="4479235"/>
                  <a:chExt cx="1175002" cy="1311965"/>
                </a:xfrm>
              </p:grpSpPr>
              <p:sp>
                <p:nvSpPr>
                  <p:cNvPr id="176" name="Rectangle 175">
                    <a:extLst>
                      <a:ext uri="{FF2B5EF4-FFF2-40B4-BE49-F238E27FC236}">
                        <a16:creationId xmlns:a16="http://schemas.microsoft.com/office/drawing/2014/main" id="{5CE93A9B-38A1-BF40-811E-E359099DDBBC}"/>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5B2E5208-A895-B14E-8DCB-4EA25D617FA8}"/>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3</a:t>
                    </a:r>
                  </a:p>
                </p:txBody>
              </p:sp>
            </p:grpSp>
            <p:sp>
              <p:nvSpPr>
                <p:cNvPr id="174" name="TextBox 173">
                  <a:extLst>
                    <a:ext uri="{FF2B5EF4-FFF2-40B4-BE49-F238E27FC236}">
                      <a16:creationId xmlns:a16="http://schemas.microsoft.com/office/drawing/2014/main" id="{2C56D9DF-BEBF-9F41-9334-37C8562CF65B}"/>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75" name="TextBox 174">
                  <a:extLst>
                    <a:ext uri="{FF2B5EF4-FFF2-40B4-BE49-F238E27FC236}">
                      <a16:creationId xmlns:a16="http://schemas.microsoft.com/office/drawing/2014/main" id="{5FB62124-F9A9-B74E-801E-939E6D55F5F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78" name="Group 177">
                <a:extLst>
                  <a:ext uri="{FF2B5EF4-FFF2-40B4-BE49-F238E27FC236}">
                    <a16:creationId xmlns:a16="http://schemas.microsoft.com/office/drawing/2014/main" id="{852B1340-D76B-4E46-856E-F639AB9F1AE8}"/>
                  </a:ext>
                </a:extLst>
              </p:cNvPr>
              <p:cNvGrpSpPr/>
              <p:nvPr/>
            </p:nvGrpSpPr>
            <p:grpSpPr>
              <a:xfrm>
                <a:off x="4458106" y="3796749"/>
                <a:ext cx="1687692" cy="1311965"/>
                <a:chOff x="1416732" y="5221357"/>
                <a:chExt cx="1687692" cy="1311965"/>
              </a:xfrm>
            </p:grpSpPr>
            <p:cxnSp>
              <p:nvCxnSpPr>
                <p:cNvPr id="179" name="Straight Connector 178">
                  <a:extLst>
                    <a:ext uri="{FF2B5EF4-FFF2-40B4-BE49-F238E27FC236}">
                      <a16:creationId xmlns:a16="http://schemas.microsoft.com/office/drawing/2014/main" id="{F59DED08-18FE-834E-9DA0-0FC95C193D97}"/>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FCA4BD1-13EE-CD49-9555-680BF4FBC4CB}"/>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E1EB86E-EDA3-A241-9E9D-72B854D1C38F}"/>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D6A935F4-98BE-5444-BD08-78AC8A59CCE5}"/>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B9C75665-BA08-3640-BED8-5DDF21BEBB11}"/>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9C2AFDA-7A15-AB47-A801-28BE8DB6A7A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A760F63-3FCA-1E48-9694-3000FEDFCC64}"/>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54AEC58-3B5E-C34C-A4BF-C9CABF071051}"/>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1170DB51-8293-234B-B9F1-B0B3101F4AF8}"/>
                    </a:ext>
                  </a:extLst>
                </p:cNvPr>
                <p:cNvGrpSpPr/>
                <p:nvPr/>
              </p:nvGrpSpPr>
              <p:grpSpPr>
                <a:xfrm>
                  <a:off x="1749287" y="5221357"/>
                  <a:ext cx="1175002" cy="1311965"/>
                  <a:chOff x="4426226" y="4479235"/>
                  <a:chExt cx="1175002" cy="1311965"/>
                </a:xfrm>
              </p:grpSpPr>
              <p:sp>
                <p:nvSpPr>
                  <p:cNvPr id="190" name="Rectangle 189">
                    <a:extLst>
                      <a:ext uri="{FF2B5EF4-FFF2-40B4-BE49-F238E27FC236}">
                        <a16:creationId xmlns:a16="http://schemas.microsoft.com/office/drawing/2014/main" id="{74C76E3E-68EE-114E-B49D-DCEC2C9B222A}"/>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191" name="TextBox 190">
                    <a:extLst>
                      <a:ext uri="{FF2B5EF4-FFF2-40B4-BE49-F238E27FC236}">
                        <a16:creationId xmlns:a16="http://schemas.microsoft.com/office/drawing/2014/main" id="{A87D0399-6E79-5643-89F0-7906B987D4DB}"/>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4</a:t>
                    </a:r>
                  </a:p>
                </p:txBody>
              </p:sp>
            </p:grpSp>
            <p:sp>
              <p:nvSpPr>
                <p:cNvPr id="188" name="TextBox 187">
                  <a:extLst>
                    <a:ext uri="{FF2B5EF4-FFF2-40B4-BE49-F238E27FC236}">
                      <a16:creationId xmlns:a16="http://schemas.microsoft.com/office/drawing/2014/main" id="{A79B0505-1934-F54D-B44C-8780B6463E5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189" name="TextBox 188">
                  <a:extLst>
                    <a:ext uri="{FF2B5EF4-FFF2-40B4-BE49-F238E27FC236}">
                      <a16:creationId xmlns:a16="http://schemas.microsoft.com/office/drawing/2014/main" id="{B0BBB775-1B8E-AF45-9C88-E7B9BFDFBD3A}"/>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192" name="Group 191">
                <a:extLst>
                  <a:ext uri="{FF2B5EF4-FFF2-40B4-BE49-F238E27FC236}">
                    <a16:creationId xmlns:a16="http://schemas.microsoft.com/office/drawing/2014/main" id="{27A16CD3-F266-6F4E-9433-67344A61D1CD}"/>
                  </a:ext>
                </a:extLst>
              </p:cNvPr>
              <p:cNvGrpSpPr/>
              <p:nvPr/>
            </p:nvGrpSpPr>
            <p:grpSpPr>
              <a:xfrm>
                <a:off x="4371967" y="4015410"/>
                <a:ext cx="1687692" cy="1311965"/>
                <a:chOff x="1416732" y="5221357"/>
                <a:chExt cx="1687692" cy="1311965"/>
              </a:xfrm>
            </p:grpSpPr>
            <p:cxnSp>
              <p:nvCxnSpPr>
                <p:cNvPr id="193" name="Straight Connector 192">
                  <a:extLst>
                    <a:ext uri="{FF2B5EF4-FFF2-40B4-BE49-F238E27FC236}">
                      <a16:creationId xmlns:a16="http://schemas.microsoft.com/office/drawing/2014/main" id="{242CBD24-8BFA-4F4B-871C-88474723172A}"/>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B9D3DD4-EFAB-BE46-97AE-6C051DD69973}"/>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4300FE2E-5CE0-B442-98C0-BC4D3906A2E8}"/>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97E0211-B1F2-6149-9BC1-481F09996CD6}"/>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7A3AA3DF-BABF-A94F-856A-2269148C5774}"/>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95EAEAA-4623-7644-9035-CD12D3CEDA0A}"/>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D777CAA-B533-BD47-8D37-FE2DB83393A3}"/>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884B12-0A7D-744B-B331-BAAC393D6F46}"/>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6450D750-FD73-664B-A24E-E4A6F25DD06A}"/>
                    </a:ext>
                  </a:extLst>
                </p:cNvPr>
                <p:cNvGrpSpPr/>
                <p:nvPr/>
              </p:nvGrpSpPr>
              <p:grpSpPr>
                <a:xfrm>
                  <a:off x="1749287" y="5221357"/>
                  <a:ext cx="1175002" cy="1311965"/>
                  <a:chOff x="4426226" y="4479235"/>
                  <a:chExt cx="1175002" cy="1311965"/>
                </a:xfrm>
              </p:grpSpPr>
              <p:sp>
                <p:nvSpPr>
                  <p:cNvPr id="204" name="Rectangle 203">
                    <a:extLst>
                      <a:ext uri="{FF2B5EF4-FFF2-40B4-BE49-F238E27FC236}">
                        <a16:creationId xmlns:a16="http://schemas.microsoft.com/office/drawing/2014/main" id="{4EB2FFEE-D801-434F-811C-4D932D9FD863}"/>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6338DC98-C356-5F4C-BDDB-19CFA45B2ADF}"/>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5</a:t>
                    </a:r>
                  </a:p>
                </p:txBody>
              </p:sp>
            </p:grpSp>
            <p:sp>
              <p:nvSpPr>
                <p:cNvPr id="202" name="TextBox 201">
                  <a:extLst>
                    <a:ext uri="{FF2B5EF4-FFF2-40B4-BE49-F238E27FC236}">
                      <a16:creationId xmlns:a16="http://schemas.microsoft.com/office/drawing/2014/main" id="{4F03D8B2-18DF-9441-91C6-EDCF41C5DCFE}"/>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03" name="TextBox 202">
                  <a:extLst>
                    <a:ext uri="{FF2B5EF4-FFF2-40B4-BE49-F238E27FC236}">
                      <a16:creationId xmlns:a16="http://schemas.microsoft.com/office/drawing/2014/main" id="{B1680810-053C-1B44-97E5-1DCD007C9E5C}"/>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06" name="Group 205">
                <a:extLst>
                  <a:ext uri="{FF2B5EF4-FFF2-40B4-BE49-F238E27FC236}">
                    <a16:creationId xmlns:a16="http://schemas.microsoft.com/office/drawing/2014/main" id="{7D56FDB2-A56A-2049-AAEE-5D25D788A270}"/>
                  </a:ext>
                </a:extLst>
              </p:cNvPr>
              <p:cNvGrpSpPr/>
              <p:nvPr/>
            </p:nvGrpSpPr>
            <p:grpSpPr>
              <a:xfrm>
                <a:off x="4285828" y="4234071"/>
                <a:ext cx="1687692" cy="1311965"/>
                <a:chOff x="1416732" y="5221357"/>
                <a:chExt cx="1687692" cy="1311965"/>
              </a:xfrm>
            </p:grpSpPr>
            <p:cxnSp>
              <p:nvCxnSpPr>
                <p:cNvPr id="207" name="Straight Connector 206">
                  <a:extLst>
                    <a:ext uri="{FF2B5EF4-FFF2-40B4-BE49-F238E27FC236}">
                      <a16:creationId xmlns:a16="http://schemas.microsoft.com/office/drawing/2014/main" id="{22EAFDB0-6DE3-0E44-9902-0724F0EAB690}"/>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08C7048B-F714-F84E-B906-722645E72990}"/>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6E4A0C0A-06FA-5F4D-B2FA-1D4BF01B99CB}"/>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5E372A1A-E34B-F942-9893-AA5FB31EFB57}"/>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A99CA063-1FE2-EE45-84DD-A3F243F39CBA}"/>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621C27B-0228-544D-966D-4F474D033ED9}"/>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54809C9-307B-984C-AA4B-37B74EF60940}"/>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34B91EF-1FC6-6947-8ABD-09296A096B07}"/>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3B5CB2A-7E9D-A740-9A3C-4E1E9C4E860E}"/>
                    </a:ext>
                  </a:extLst>
                </p:cNvPr>
                <p:cNvGrpSpPr/>
                <p:nvPr/>
              </p:nvGrpSpPr>
              <p:grpSpPr>
                <a:xfrm>
                  <a:off x="1749287" y="5221357"/>
                  <a:ext cx="1175002" cy="1311965"/>
                  <a:chOff x="4426226" y="4479235"/>
                  <a:chExt cx="1175002" cy="1311965"/>
                </a:xfrm>
              </p:grpSpPr>
              <p:sp>
                <p:nvSpPr>
                  <p:cNvPr id="218" name="Rectangle 217">
                    <a:extLst>
                      <a:ext uri="{FF2B5EF4-FFF2-40B4-BE49-F238E27FC236}">
                        <a16:creationId xmlns:a16="http://schemas.microsoft.com/office/drawing/2014/main" id="{67652EB3-8E5E-124E-8E46-0E70E5F5EB07}"/>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1C717108-F21C-404D-BC48-34D7D27FDE9C}"/>
                      </a:ext>
                    </a:extLst>
                  </p:cNvPr>
                  <p:cNvSpPr txBox="1"/>
                  <p:nvPr/>
                </p:nvSpPr>
                <p:spPr>
                  <a:xfrm>
                    <a:off x="4426226" y="4479235"/>
                    <a:ext cx="117500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6</a:t>
                    </a:r>
                  </a:p>
                </p:txBody>
              </p:sp>
            </p:grpSp>
            <p:sp>
              <p:nvSpPr>
                <p:cNvPr id="216" name="TextBox 215">
                  <a:extLst>
                    <a:ext uri="{FF2B5EF4-FFF2-40B4-BE49-F238E27FC236}">
                      <a16:creationId xmlns:a16="http://schemas.microsoft.com/office/drawing/2014/main" id="{B69D0A55-0506-A841-9161-089AD1E68DB7}"/>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17" name="TextBox 216">
                  <a:extLst>
                    <a:ext uri="{FF2B5EF4-FFF2-40B4-BE49-F238E27FC236}">
                      <a16:creationId xmlns:a16="http://schemas.microsoft.com/office/drawing/2014/main" id="{A0CCAB8F-FD60-2243-B1B8-FF0A635D71D1}"/>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nvGrpSpPr>
              <p:cNvPr id="220" name="Group 219">
                <a:extLst>
                  <a:ext uri="{FF2B5EF4-FFF2-40B4-BE49-F238E27FC236}">
                    <a16:creationId xmlns:a16="http://schemas.microsoft.com/office/drawing/2014/main" id="{EBE05E73-D99E-C147-9716-828223599C40}"/>
                  </a:ext>
                </a:extLst>
              </p:cNvPr>
              <p:cNvGrpSpPr/>
              <p:nvPr/>
            </p:nvGrpSpPr>
            <p:grpSpPr>
              <a:xfrm>
                <a:off x="4199689" y="4452732"/>
                <a:ext cx="1687692" cy="1311965"/>
                <a:chOff x="1416732" y="5221357"/>
                <a:chExt cx="1687692" cy="1311965"/>
              </a:xfrm>
            </p:grpSpPr>
            <p:cxnSp>
              <p:nvCxnSpPr>
                <p:cNvPr id="221" name="Straight Connector 220">
                  <a:extLst>
                    <a:ext uri="{FF2B5EF4-FFF2-40B4-BE49-F238E27FC236}">
                      <a16:creationId xmlns:a16="http://schemas.microsoft.com/office/drawing/2014/main" id="{BD2E3933-9FCB-D54C-9E07-9014FBA4EECE}"/>
                    </a:ext>
                  </a:extLst>
                </p:cNvPr>
                <p:cNvCxnSpPr/>
                <p:nvPr/>
              </p:nvCxnSpPr>
              <p:spPr>
                <a:xfrm>
                  <a:off x="1629149" y="5306714"/>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0DDC4D9-1AE1-124C-B7D3-5CBC537D97AC}"/>
                    </a:ext>
                  </a:extLst>
                </p:cNvPr>
                <p:cNvCxnSpPr/>
                <p:nvPr/>
              </p:nvCxnSpPr>
              <p:spPr>
                <a:xfrm>
                  <a:off x="1629814" y="5415191"/>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0194CF0-8839-CC4F-99D8-3F3A37783E56}"/>
                    </a:ext>
                  </a:extLst>
                </p:cNvPr>
                <p:cNvCxnSpPr/>
                <p:nvPr/>
              </p:nvCxnSpPr>
              <p:spPr>
                <a:xfrm>
                  <a:off x="1626486" y="645803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52B5416-5AAB-2D46-9B0E-CE3CA11D2ED9}"/>
                    </a:ext>
                  </a:extLst>
                </p:cNvPr>
                <p:cNvCxnSpPr/>
                <p:nvPr/>
              </p:nvCxnSpPr>
              <p:spPr>
                <a:xfrm>
                  <a:off x="1627151" y="6358873"/>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E2826A0-6585-5742-B3D7-72AC0D8B5703}"/>
                    </a:ext>
                  </a:extLst>
                </p:cNvPr>
                <p:cNvCxnSpPr/>
                <p:nvPr/>
              </p:nvCxnSpPr>
              <p:spPr>
                <a:xfrm>
                  <a:off x="1627152" y="625106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85CEE96-F86A-3F45-A843-174A5CE01AEE}"/>
                    </a:ext>
                  </a:extLst>
                </p:cNvPr>
                <p:cNvCxnSpPr/>
                <p:nvPr/>
              </p:nvCxnSpPr>
              <p:spPr>
                <a:xfrm>
                  <a:off x="1627817" y="6151902"/>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16F9E714-0E70-3C4B-995B-BA09A4319E0E}"/>
                    </a:ext>
                  </a:extLst>
                </p:cNvPr>
                <p:cNvCxnSpPr/>
                <p:nvPr/>
              </p:nvCxnSpPr>
              <p:spPr>
                <a:xfrm>
                  <a:off x="1623825" y="560485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99A2B0DD-2B68-0345-8098-716D1C4E5C05}"/>
                    </a:ext>
                  </a:extLst>
                </p:cNvPr>
                <p:cNvCxnSpPr/>
                <p:nvPr/>
              </p:nvCxnSpPr>
              <p:spPr>
                <a:xfrm>
                  <a:off x="1624490" y="5505699"/>
                  <a:ext cx="13855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E207C60C-2027-014E-ACA1-A8C5FECF1B84}"/>
                    </a:ext>
                  </a:extLst>
                </p:cNvPr>
                <p:cNvGrpSpPr/>
                <p:nvPr/>
              </p:nvGrpSpPr>
              <p:grpSpPr>
                <a:xfrm>
                  <a:off x="1749287" y="5221357"/>
                  <a:ext cx="1200970" cy="1311965"/>
                  <a:chOff x="4426226" y="4479235"/>
                  <a:chExt cx="1200970" cy="1311965"/>
                </a:xfrm>
              </p:grpSpPr>
              <p:sp>
                <p:nvSpPr>
                  <p:cNvPr id="251" name="Rectangle 250">
                    <a:extLst>
                      <a:ext uri="{FF2B5EF4-FFF2-40B4-BE49-F238E27FC236}">
                        <a16:creationId xmlns:a16="http://schemas.microsoft.com/office/drawing/2014/main" id="{08D55DB1-B076-A04E-8054-6804391003C5}"/>
                      </a:ext>
                    </a:extLst>
                  </p:cNvPr>
                  <p:cNvSpPr/>
                  <p:nvPr/>
                </p:nvSpPr>
                <p:spPr>
                  <a:xfrm>
                    <a:off x="4426226" y="4479235"/>
                    <a:ext cx="1166191" cy="131196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252" name="TextBox 251">
                    <a:extLst>
                      <a:ext uri="{FF2B5EF4-FFF2-40B4-BE49-F238E27FC236}">
                        <a16:creationId xmlns:a16="http://schemas.microsoft.com/office/drawing/2014/main" id="{03F187CE-BFD2-954F-B4CF-08652524520B}"/>
                      </a:ext>
                    </a:extLst>
                  </p:cNvPr>
                  <p:cNvSpPr txBox="1"/>
                  <p:nvPr/>
                </p:nvSpPr>
                <p:spPr>
                  <a:xfrm>
                    <a:off x="4426226" y="4479235"/>
                    <a:ext cx="120097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fabric plane 7</a:t>
                    </a:r>
                  </a:p>
                </p:txBody>
              </p:sp>
            </p:grpSp>
            <p:sp>
              <p:nvSpPr>
                <p:cNvPr id="249" name="TextBox 248">
                  <a:extLst>
                    <a:ext uri="{FF2B5EF4-FFF2-40B4-BE49-F238E27FC236}">
                      <a16:creationId xmlns:a16="http://schemas.microsoft.com/office/drawing/2014/main" id="{B8F709DD-A4C9-964E-9369-DC9024B01328}"/>
                    </a:ext>
                  </a:extLst>
                </p:cNvPr>
                <p:cNvSpPr txBox="1"/>
                <p:nvPr/>
              </p:nvSpPr>
              <p:spPr>
                <a:xfrm rot="16200000">
                  <a:off x="1369604" y="5690044"/>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sp>
              <p:nvSpPr>
                <p:cNvPr id="250" name="TextBox 249">
                  <a:extLst>
                    <a:ext uri="{FF2B5EF4-FFF2-40B4-BE49-F238E27FC236}">
                      <a16:creationId xmlns:a16="http://schemas.microsoft.com/office/drawing/2014/main" id="{0CB27A1C-1B33-8D47-A809-2A64EA9496C4}"/>
                    </a:ext>
                  </a:extLst>
                </p:cNvPr>
                <p:cNvSpPr txBox="1"/>
                <p:nvPr/>
              </p:nvSpPr>
              <p:spPr>
                <a:xfrm rot="16200000">
                  <a:off x="2687964" y="5686717"/>
                  <a:ext cx="46358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 .</a:t>
                  </a:r>
                </a:p>
              </p:txBody>
            </p:sp>
          </p:grpSp>
        </p:grpSp>
        <p:grpSp>
          <p:nvGrpSpPr>
            <p:cNvPr id="276" name="Group 148">
              <a:extLst>
                <a:ext uri="{FF2B5EF4-FFF2-40B4-BE49-F238E27FC236}">
                  <a16:creationId xmlns:a16="http://schemas.microsoft.com/office/drawing/2014/main" id="{2E570F32-B5FE-CB40-B069-AF1FD1544947}"/>
                </a:ext>
              </a:extLst>
            </p:cNvPr>
            <p:cNvGrpSpPr>
              <a:grpSpLocks/>
            </p:cNvGrpSpPr>
            <p:nvPr/>
          </p:nvGrpSpPr>
          <p:grpSpPr bwMode="auto">
            <a:xfrm>
              <a:off x="7458844" y="4535520"/>
              <a:ext cx="799405" cy="236966"/>
              <a:chOff x="453" y="3465"/>
              <a:chExt cx="561" cy="136"/>
            </a:xfrm>
          </p:grpSpPr>
          <p:sp>
            <p:nvSpPr>
              <p:cNvPr id="277" name="Rectangle 149">
                <a:extLst>
                  <a:ext uri="{FF2B5EF4-FFF2-40B4-BE49-F238E27FC236}">
                    <a16:creationId xmlns:a16="http://schemas.microsoft.com/office/drawing/2014/main" id="{FEA32228-96F7-134B-A34B-AB5502318465}"/>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8" name="Rectangle 150">
                <a:extLst>
                  <a:ext uri="{FF2B5EF4-FFF2-40B4-BE49-F238E27FC236}">
                    <a16:creationId xmlns:a16="http://schemas.microsoft.com/office/drawing/2014/main" id="{2365A856-1D41-F642-858D-16C20FD01E42}"/>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79" name="Rectangle 151">
                <a:extLst>
                  <a:ext uri="{FF2B5EF4-FFF2-40B4-BE49-F238E27FC236}">
                    <a16:creationId xmlns:a16="http://schemas.microsoft.com/office/drawing/2014/main" id="{0B0BE8CF-B7C0-7947-BE53-3B146B8EC00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0" name="Rectangle 152">
                <a:extLst>
                  <a:ext uri="{FF2B5EF4-FFF2-40B4-BE49-F238E27FC236}">
                    <a16:creationId xmlns:a16="http://schemas.microsoft.com/office/drawing/2014/main" id="{868D8C31-ED5A-E24D-8D93-00655F6384B0}"/>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81" name="Line 153">
                <a:extLst>
                  <a:ext uri="{FF2B5EF4-FFF2-40B4-BE49-F238E27FC236}">
                    <a16:creationId xmlns:a16="http://schemas.microsoft.com/office/drawing/2014/main" id="{65D89C0F-33F9-8F40-A576-039AE5F2393F}"/>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cxnSp>
          <p:nvCxnSpPr>
            <p:cNvPr id="16" name="Straight Connector 15">
              <a:extLst>
                <a:ext uri="{FF2B5EF4-FFF2-40B4-BE49-F238E27FC236}">
                  <a16:creationId xmlns:a16="http://schemas.microsoft.com/office/drawing/2014/main" id="{AC5C06A7-CC33-B147-8CF7-72174E9EF51C}"/>
                </a:ext>
              </a:extLst>
            </p:cNvPr>
            <p:cNvCxnSpPr>
              <a:cxnSpLocks/>
            </p:cNvCxnSpPr>
            <p:nvPr/>
          </p:nvCxnSpPr>
          <p:spPr>
            <a:xfrm flipH="1">
              <a:off x="4374532" y="2250005"/>
              <a:ext cx="1064231" cy="292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F8E278EB-F529-0245-8909-19F0275C51F3}"/>
                </a:ext>
              </a:extLst>
            </p:cNvPr>
            <p:cNvCxnSpPr>
              <a:cxnSpLocks/>
            </p:cNvCxnSpPr>
            <p:nvPr/>
          </p:nvCxnSpPr>
          <p:spPr>
            <a:xfrm flipH="1">
              <a:off x="4379613" y="2473015"/>
              <a:ext cx="975008" cy="70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B52CBCAC-3051-6E4F-BE6E-0E188B5230EB}"/>
                </a:ext>
              </a:extLst>
            </p:cNvPr>
            <p:cNvCxnSpPr>
              <a:cxnSpLocks/>
            </p:cNvCxnSpPr>
            <p:nvPr/>
          </p:nvCxnSpPr>
          <p:spPr>
            <a:xfrm flipH="1" flipV="1">
              <a:off x="4374532" y="2542460"/>
              <a:ext cx="887706" cy="1453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7A1AA8BB-3481-5D4C-8AE1-96BF35A11907}"/>
                </a:ext>
              </a:extLst>
            </p:cNvPr>
            <p:cNvCxnSpPr>
              <a:cxnSpLocks/>
            </p:cNvCxnSpPr>
            <p:nvPr/>
          </p:nvCxnSpPr>
          <p:spPr>
            <a:xfrm flipH="1" flipV="1">
              <a:off x="4383143" y="2539506"/>
              <a:ext cx="803404" cy="366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A8EE266F-7F85-D745-9E59-EFAAD06842D2}"/>
                </a:ext>
              </a:extLst>
            </p:cNvPr>
            <p:cNvCxnSpPr>
              <a:cxnSpLocks/>
            </p:cNvCxnSpPr>
            <p:nvPr/>
          </p:nvCxnSpPr>
          <p:spPr>
            <a:xfrm flipH="1" flipV="1">
              <a:off x="4374532" y="2542460"/>
              <a:ext cx="721772" cy="5825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DA93283C-0C9E-8543-AF5F-81C9EADB16A9}"/>
                </a:ext>
              </a:extLst>
            </p:cNvPr>
            <p:cNvCxnSpPr>
              <a:cxnSpLocks/>
            </p:cNvCxnSpPr>
            <p:nvPr/>
          </p:nvCxnSpPr>
          <p:spPr>
            <a:xfrm flipH="1" flipV="1">
              <a:off x="4379613" y="2543036"/>
              <a:ext cx="630409" cy="796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AD9651E7-198A-4540-9EAA-6C1B85AACA3E}"/>
                </a:ext>
              </a:extLst>
            </p:cNvPr>
            <p:cNvCxnSpPr>
              <a:cxnSpLocks/>
            </p:cNvCxnSpPr>
            <p:nvPr/>
          </p:nvCxnSpPr>
          <p:spPr>
            <a:xfrm flipH="1" flipV="1">
              <a:off x="4374532" y="2542460"/>
              <a:ext cx="554878" cy="1023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82B32D18-45B7-A544-93F3-482D031376A5}"/>
                </a:ext>
              </a:extLst>
            </p:cNvPr>
            <p:cNvCxnSpPr>
              <a:cxnSpLocks/>
            </p:cNvCxnSpPr>
            <p:nvPr/>
          </p:nvCxnSpPr>
          <p:spPr>
            <a:xfrm flipH="1" flipV="1">
              <a:off x="4374532" y="2542460"/>
              <a:ext cx="463674" cy="12397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60B2CCF9-7FBB-EB49-9BF3-CFE052378DB3}"/>
                </a:ext>
              </a:extLst>
            </p:cNvPr>
            <p:cNvCxnSpPr>
              <a:cxnSpLocks/>
            </p:cNvCxnSpPr>
            <p:nvPr/>
          </p:nvCxnSpPr>
          <p:spPr>
            <a:xfrm flipH="1" flipV="1">
              <a:off x="6814697" y="3196191"/>
              <a:ext cx="643514" cy="145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F5AB2FF7-2FB7-E24A-9C38-598523278059}"/>
                </a:ext>
              </a:extLst>
            </p:cNvPr>
            <p:cNvCxnSpPr>
              <a:cxnSpLocks/>
              <a:stCxn id="281" idx="0"/>
            </p:cNvCxnSpPr>
            <p:nvPr/>
          </p:nvCxnSpPr>
          <p:spPr>
            <a:xfrm flipH="1" flipV="1">
              <a:off x="6730554" y="3415671"/>
              <a:ext cx="728290" cy="1238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8A0880C7-A15A-534A-90E6-FBF859429BDA}"/>
                </a:ext>
              </a:extLst>
            </p:cNvPr>
            <p:cNvCxnSpPr>
              <a:cxnSpLocks/>
              <a:stCxn id="281" idx="0"/>
            </p:cNvCxnSpPr>
            <p:nvPr/>
          </p:nvCxnSpPr>
          <p:spPr>
            <a:xfrm flipH="1" flipV="1">
              <a:off x="6653472" y="3638681"/>
              <a:ext cx="805372" cy="10153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3E017690-EC6F-FB4F-A1FF-CAE71BABDE52}"/>
                </a:ext>
              </a:extLst>
            </p:cNvPr>
            <p:cNvCxnSpPr>
              <a:cxnSpLocks/>
              <a:stCxn id="281" idx="0"/>
            </p:cNvCxnSpPr>
            <p:nvPr/>
          </p:nvCxnSpPr>
          <p:spPr>
            <a:xfrm flipH="1" flipV="1">
              <a:off x="6569330" y="3858161"/>
              <a:ext cx="889514" cy="795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8412F5B1-1BE1-734A-B9C4-7E61DAACE56E}"/>
                </a:ext>
              </a:extLst>
            </p:cNvPr>
            <p:cNvCxnSpPr>
              <a:cxnSpLocks/>
              <a:stCxn id="281" idx="0"/>
            </p:cNvCxnSpPr>
            <p:nvPr/>
          </p:nvCxnSpPr>
          <p:spPr>
            <a:xfrm flipH="1" flipV="1">
              <a:off x="6478128" y="4074111"/>
              <a:ext cx="980716" cy="5798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2D8881F-1594-4149-9DD1-52BC68531279}"/>
                </a:ext>
              </a:extLst>
            </p:cNvPr>
            <p:cNvCxnSpPr>
              <a:cxnSpLocks/>
              <a:stCxn id="281" idx="0"/>
            </p:cNvCxnSpPr>
            <p:nvPr/>
          </p:nvCxnSpPr>
          <p:spPr>
            <a:xfrm flipH="1" flipV="1">
              <a:off x="6390458" y="4290061"/>
              <a:ext cx="1068386" cy="363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FB912C47-FFD4-2740-8D44-D2C1F2E1EFA0}"/>
                </a:ext>
              </a:extLst>
            </p:cNvPr>
            <p:cNvCxnSpPr>
              <a:cxnSpLocks/>
              <a:stCxn id="281" idx="0"/>
            </p:cNvCxnSpPr>
            <p:nvPr/>
          </p:nvCxnSpPr>
          <p:spPr>
            <a:xfrm flipH="1" flipV="1">
              <a:off x="6299258" y="4509543"/>
              <a:ext cx="1159586" cy="1444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9F4EF984-B0C2-4946-A8C1-37C7146F8BC5}"/>
                </a:ext>
              </a:extLst>
            </p:cNvPr>
            <p:cNvCxnSpPr>
              <a:cxnSpLocks/>
            </p:cNvCxnSpPr>
            <p:nvPr/>
          </p:nvCxnSpPr>
          <p:spPr>
            <a:xfrm flipH="1">
              <a:off x="6218650" y="4657807"/>
              <a:ext cx="1228969" cy="78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22" name="Group 118">
              <a:extLst>
                <a:ext uri="{FF2B5EF4-FFF2-40B4-BE49-F238E27FC236}">
                  <a16:creationId xmlns:a16="http://schemas.microsoft.com/office/drawing/2014/main" id="{8531BEC6-8E48-1745-9FD6-6DA75DC1C20E}"/>
                </a:ext>
              </a:extLst>
            </p:cNvPr>
            <p:cNvGrpSpPr>
              <a:grpSpLocks/>
            </p:cNvGrpSpPr>
            <p:nvPr/>
          </p:nvGrpSpPr>
          <p:grpSpPr bwMode="auto">
            <a:xfrm>
              <a:off x="2502527" y="4777410"/>
              <a:ext cx="977484" cy="193795"/>
              <a:chOff x="876" y="2800"/>
              <a:chExt cx="642" cy="175"/>
            </a:xfrm>
          </p:grpSpPr>
          <p:sp>
            <p:nvSpPr>
              <p:cNvPr id="323" name="Rectangle 119">
                <a:extLst>
                  <a:ext uri="{FF2B5EF4-FFF2-40B4-BE49-F238E27FC236}">
                    <a16:creationId xmlns:a16="http://schemas.microsoft.com/office/drawing/2014/main" id="{AD85F25B-088A-FF43-8996-713EAF236AE2}"/>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4" name="Rectangle 120">
                <a:extLst>
                  <a:ext uri="{FF2B5EF4-FFF2-40B4-BE49-F238E27FC236}">
                    <a16:creationId xmlns:a16="http://schemas.microsoft.com/office/drawing/2014/main" id="{881293D1-125C-CE4E-BDAC-ED5BE197B355}"/>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5" name="Rectangle 121">
                <a:extLst>
                  <a:ext uri="{FF2B5EF4-FFF2-40B4-BE49-F238E27FC236}">
                    <a16:creationId xmlns:a16="http://schemas.microsoft.com/office/drawing/2014/main" id="{512AFAA5-EC34-A742-993A-F06E45DCEA02}"/>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6" name="Rectangle 122">
                <a:extLst>
                  <a:ext uri="{FF2B5EF4-FFF2-40B4-BE49-F238E27FC236}">
                    <a16:creationId xmlns:a16="http://schemas.microsoft.com/office/drawing/2014/main" id="{E5A9B695-D6BC-E646-8F7D-BABEDDBA0EDA}"/>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27" name="Line 123">
                <a:extLst>
                  <a:ext uri="{FF2B5EF4-FFF2-40B4-BE49-F238E27FC236}">
                    <a16:creationId xmlns:a16="http://schemas.microsoft.com/office/drawing/2014/main" id="{E65D8F28-EA0F-2244-AA7B-70C137E80EAC}"/>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6" name="Group 35">
              <a:extLst>
                <a:ext uri="{FF2B5EF4-FFF2-40B4-BE49-F238E27FC236}">
                  <a16:creationId xmlns:a16="http://schemas.microsoft.com/office/drawing/2014/main" id="{2810B165-77EB-1340-AB6E-272C262E9452}"/>
                </a:ext>
              </a:extLst>
            </p:cNvPr>
            <p:cNvGrpSpPr/>
            <p:nvPr/>
          </p:nvGrpSpPr>
          <p:grpSpPr>
            <a:xfrm>
              <a:off x="3507269" y="2955235"/>
              <a:ext cx="216590" cy="413440"/>
              <a:chOff x="3507269" y="2955235"/>
              <a:chExt cx="216590" cy="413440"/>
            </a:xfrm>
          </p:grpSpPr>
          <p:sp>
            <p:nvSpPr>
              <p:cNvPr id="33" name="Oval 32">
                <a:extLst>
                  <a:ext uri="{FF2B5EF4-FFF2-40B4-BE49-F238E27FC236}">
                    <a16:creationId xmlns:a16="http://schemas.microsoft.com/office/drawing/2014/main" id="{CC1FC9A4-61A1-B14D-939C-A6CF2C62ABA5}"/>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0" name="Oval 339">
                <a:extLst>
                  <a:ext uri="{FF2B5EF4-FFF2-40B4-BE49-F238E27FC236}">
                    <a16:creationId xmlns:a16="http://schemas.microsoft.com/office/drawing/2014/main" id="{AC8158DD-C79C-C24C-AD83-DDBAB99ED80C}"/>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8FF7AB88-E320-7840-9DA7-5197F446D9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2" name="Group 341">
              <a:extLst>
                <a:ext uri="{FF2B5EF4-FFF2-40B4-BE49-F238E27FC236}">
                  <a16:creationId xmlns:a16="http://schemas.microsoft.com/office/drawing/2014/main" id="{799C3A75-BFC9-2E48-85C8-5B7EC7CCDAB9}"/>
                </a:ext>
              </a:extLst>
            </p:cNvPr>
            <p:cNvGrpSpPr/>
            <p:nvPr/>
          </p:nvGrpSpPr>
          <p:grpSpPr>
            <a:xfrm>
              <a:off x="3177069" y="3850585"/>
              <a:ext cx="216590" cy="413440"/>
              <a:chOff x="3507269" y="2955235"/>
              <a:chExt cx="216590" cy="413440"/>
            </a:xfrm>
          </p:grpSpPr>
          <p:sp>
            <p:nvSpPr>
              <p:cNvPr id="343" name="Oval 342">
                <a:extLst>
                  <a:ext uri="{FF2B5EF4-FFF2-40B4-BE49-F238E27FC236}">
                    <a16:creationId xmlns:a16="http://schemas.microsoft.com/office/drawing/2014/main" id="{72ABB4E7-CCDD-1048-8C9B-331093124F08}"/>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788BF5C4-FCBC-234C-A3AA-4A94BEC1962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1E03BF8-40AA-A14E-A442-E2FE179942C4}"/>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46" name="Group 118">
              <a:extLst>
                <a:ext uri="{FF2B5EF4-FFF2-40B4-BE49-F238E27FC236}">
                  <a16:creationId xmlns:a16="http://schemas.microsoft.com/office/drawing/2014/main" id="{09A94EFC-0C6E-AB46-BB6D-B8EDD8753E87}"/>
                </a:ext>
              </a:extLst>
            </p:cNvPr>
            <p:cNvGrpSpPr>
              <a:grpSpLocks/>
            </p:cNvGrpSpPr>
            <p:nvPr/>
          </p:nvGrpSpPr>
          <p:grpSpPr bwMode="auto">
            <a:xfrm>
              <a:off x="3399128" y="2453587"/>
              <a:ext cx="977484" cy="193795"/>
              <a:chOff x="876" y="2800"/>
              <a:chExt cx="642" cy="175"/>
            </a:xfrm>
          </p:grpSpPr>
          <p:sp>
            <p:nvSpPr>
              <p:cNvPr id="347" name="Rectangle 119">
                <a:extLst>
                  <a:ext uri="{FF2B5EF4-FFF2-40B4-BE49-F238E27FC236}">
                    <a16:creationId xmlns:a16="http://schemas.microsoft.com/office/drawing/2014/main" id="{95557478-C808-0A49-99F3-AB762999C6DA}"/>
                  </a:ext>
                </a:extLst>
              </p:cNvPr>
              <p:cNvSpPr>
                <a:spLocks noChangeArrowheads="1"/>
              </p:cNvSpPr>
              <p:nvPr/>
            </p:nvSpPr>
            <p:spPr bwMode="auto">
              <a:xfrm>
                <a:off x="925" y="2800"/>
                <a:ext cx="485" cy="175"/>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8" name="Rectangle 120">
                <a:extLst>
                  <a:ext uri="{FF2B5EF4-FFF2-40B4-BE49-F238E27FC236}">
                    <a16:creationId xmlns:a16="http://schemas.microsoft.com/office/drawing/2014/main" id="{57DD8E6C-AE44-C246-A617-6D3940612041}"/>
                  </a:ext>
                </a:extLst>
              </p:cNvPr>
              <p:cNvSpPr>
                <a:spLocks noChangeArrowheads="1"/>
              </p:cNvSpPr>
              <p:nvPr/>
            </p:nvSpPr>
            <p:spPr bwMode="auto">
              <a:xfrm>
                <a:off x="945" y="2849"/>
                <a:ext cx="151" cy="78"/>
              </a:xfrm>
              <a:prstGeom prst="rect">
                <a:avLst/>
              </a:prstGeom>
              <a:solidFill>
                <a:srgbClr val="FFFFFF"/>
              </a:solidFill>
              <a:ln w="12700">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49" name="Rectangle 121">
                <a:extLst>
                  <a:ext uri="{FF2B5EF4-FFF2-40B4-BE49-F238E27FC236}">
                    <a16:creationId xmlns:a16="http://schemas.microsoft.com/office/drawing/2014/main" id="{EC25F33B-A2F2-E441-9E7F-31DC2E7A8A2A}"/>
                  </a:ext>
                </a:extLst>
              </p:cNvPr>
              <p:cNvSpPr>
                <a:spLocks noChangeArrowheads="1"/>
              </p:cNvSpPr>
              <p:nvPr/>
            </p:nvSpPr>
            <p:spPr bwMode="auto">
              <a:xfrm>
                <a:off x="1117" y="2821"/>
                <a:ext cx="124" cy="134"/>
              </a:xfrm>
              <a:prstGeom prst="rect">
                <a:avLst/>
              </a:prstGeom>
              <a:solidFill>
                <a:srgbClr val="FFFFFF"/>
              </a:solidFill>
              <a:ln w="12700">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22">
                <a:extLst>
                  <a:ext uri="{FF2B5EF4-FFF2-40B4-BE49-F238E27FC236}">
                    <a16:creationId xmlns:a16="http://schemas.microsoft.com/office/drawing/2014/main" id="{43EDE764-1035-AE47-96B5-71878F878CA1}"/>
                  </a:ext>
                </a:extLst>
              </p:cNvPr>
              <p:cNvSpPr>
                <a:spLocks noChangeArrowheads="1"/>
              </p:cNvSpPr>
              <p:nvPr/>
            </p:nvSpPr>
            <p:spPr bwMode="auto">
              <a:xfrm>
                <a:off x="1263" y="2821"/>
                <a:ext cx="125" cy="135"/>
              </a:xfrm>
              <a:prstGeom prst="rect">
                <a:avLst/>
              </a:prstGeom>
              <a:solidFill>
                <a:srgbClr val="FFFFFF"/>
              </a:solidFill>
              <a:ln w="1270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51" name="Line 123">
                <a:extLst>
                  <a:ext uri="{FF2B5EF4-FFF2-40B4-BE49-F238E27FC236}">
                    <a16:creationId xmlns:a16="http://schemas.microsoft.com/office/drawing/2014/main" id="{6F7EBE29-77D5-1443-A62A-0BCECCF4B62B}"/>
                  </a:ext>
                </a:extLst>
              </p:cNvPr>
              <p:cNvSpPr>
                <a:spLocks noChangeShapeType="1"/>
              </p:cNvSpPr>
              <p:nvPr/>
            </p:nvSpPr>
            <p:spPr bwMode="auto">
              <a:xfrm flipV="1">
                <a:off x="876" y="2882"/>
                <a:ext cx="642" cy="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nvGrpSpPr>
            <p:cNvPr id="352" name="Group 351">
              <a:extLst>
                <a:ext uri="{FF2B5EF4-FFF2-40B4-BE49-F238E27FC236}">
                  <a16:creationId xmlns:a16="http://schemas.microsoft.com/office/drawing/2014/main" id="{190EAB13-BC95-254B-8BB7-4ECCA50E13F0}"/>
                </a:ext>
              </a:extLst>
            </p:cNvPr>
            <p:cNvGrpSpPr/>
            <p:nvPr/>
          </p:nvGrpSpPr>
          <p:grpSpPr>
            <a:xfrm>
              <a:off x="8205165" y="3160644"/>
              <a:ext cx="216590" cy="413440"/>
              <a:chOff x="3507269" y="2955235"/>
              <a:chExt cx="216590" cy="413440"/>
            </a:xfrm>
          </p:grpSpPr>
          <p:sp>
            <p:nvSpPr>
              <p:cNvPr id="353" name="Oval 352">
                <a:extLst>
                  <a:ext uri="{FF2B5EF4-FFF2-40B4-BE49-F238E27FC236}">
                    <a16:creationId xmlns:a16="http://schemas.microsoft.com/office/drawing/2014/main" id="{804BF0A2-3072-234A-8050-8FB74487C8DA}"/>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C413300F-0BEB-F24C-821D-DC72C49D43A3}"/>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31EB8237-FBF1-B04A-AB23-73699C8FBA07}"/>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56" name="Group 355">
              <a:extLst>
                <a:ext uri="{FF2B5EF4-FFF2-40B4-BE49-F238E27FC236}">
                  <a16:creationId xmlns:a16="http://schemas.microsoft.com/office/drawing/2014/main" id="{96152ADC-604E-D743-A986-EE1E09F3192C}"/>
                </a:ext>
              </a:extLst>
            </p:cNvPr>
            <p:cNvGrpSpPr/>
            <p:nvPr/>
          </p:nvGrpSpPr>
          <p:grpSpPr>
            <a:xfrm>
              <a:off x="7874965" y="4055994"/>
              <a:ext cx="216590" cy="413440"/>
              <a:chOff x="3507269" y="2955235"/>
              <a:chExt cx="216590" cy="413440"/>
            </a:xfrm>
          </p:grpSpPr>
          <p:sp>
            <p:nvSpPr>
              <p:cNvPr id="357" name="Oval 356">
                <a:extLst>
                  <a:ext uri="{FF2B5EF4-FFF2-40B4-BE49-F238E27FC236}">
                    <a16:creationId xmlns:a16="http://schemas.microsoft.com/office/drawing/2014/main" id="{AD2413A3-D610-3A44-A8C9-D33C8445F06C}"/>
                  </a:ext>
                </a:extLst>
              </p:cNvPr>
              <p:cNvSpPr/>
              <p:nvPr/>
            </p:nvSpPr>
            <p:spPr>
              <a:xfrm>
                <a:off x="3631094" y="2955235"/>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8" name="Oval 357">
                <a:extLst>
                  <a:ext uri="{FF2B5EF4-FFF2-40B4-BE49-F238E27FC236}">
                    <a16:creationId xmlns:a16="http://schemas.microsoft.com/office/drawing/2014/main" id="{A236988D-798F-384E-8DDE-1AC0A77B3151}"/>
                  </a:ext>
                </a:extLst>
              </p:cNvPr>
              <p:cNvSpPr/>
              <p:nvPr/>
            </p:nvSpPr>
            <p:spPr>
              <a:xfrm>
                <a:off x="3570769" y="311716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sp>
            <p:nvSpPr>
              <p:cNvPr id="359" name="Oval 358">
                <a:extLst>
                  <a:ext uri="{FF2B5EF4-FFF2-40B4-BE49-F238E27FC236}">
                    <a16:creationId xmlns:a16="http://schemas.microsoft.com/office/drawing/2014/main" id="{C4C673DD-75A7-5844-A4F5-64B9BEA27A98}"/>
                  </a:ext>
                </a:extLst>
              </p:cNvPr>
              <p:cNvSpPr/>
              <p:nvPr/>
            </p:nvSpPr>
            <p:spPr>
              <a:xfrm>
                <a:off x="3507269" y="3275910"/>
                <a:ext cx="92765" cy="927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mn-cs"/>
                </a:endParaRPr>
              </a:p>
            </p:txBody>
          </p:sp>
        </p:grpSp>
        <p:grpSp>
          <p:nvGrpSpPr>
            <p:cNvPr id="366" name="Group 148">
              <a:extLst>
                <a:ext uri="{FF2B5EF4-FFF2-40B4-BE49-F238E27FC236}">
                  <a16:creationId xmlns:a16="http://schemas.microsoft.com/office/drawing/2014/main" id="{F021FAE4-32E0-2144-BFDD-D6EFA8B276AE}"/>
                </a:ext>
              </a:extLst>
            </p:cNvPr>
            <p:cNvGrpSpPr>
              <a:grpSpLocks/>
            </p:cNvGrpSpPr>
            <p:nvPr/>
          </p:nvGrpSpPr>
          <p:grpSpPr bwMode="auto">
            <a:xfrm>
              <a:off x="8207592" y="2673589"/>
              <a:ext cx="799405" cy="236966"/>
              <a:chOff x="453" y="3465"/>
              <a:chExt cx="561" cy="136"/>
            </a:xfrm>
          </p:grpSpPr>
          <p:sp>
            <p:nvSpPr>
              <p:cNvPr id="367" name="Rectangle 149">
                <a:extLst>
                  <a:ext uri="{FF2B5EF4-FFF2-40B4-BE49-F238E27FC236}">
                    <a16:creationId xmlns:a16="http://schemas.microsoft.com/office/drawing/2014/main" id="{93B37654-0763-114F-AA2F-3A9E07388149}"/>
                  </a:ext>
                </a:extLst>
              </p:cNvPr>
              <p:cNvSpPr>
                <a:spLocks noChangeArrowheads="1"/>
              </p:cNvSpPr>
              <p:nvPr/>
            </p:nvSpPr>
            <p:spPr bwMode="auto">
              <a:xfrm>
                <a:off x="496" y="3465"/>
                <a:ext cx="424" cy="136"/>
              </a:xfrm>
              <a:prstGeom prst="rect">
                <a:avLst/>
              </a:prstGeom>
              <a:solidFill>
                <a:srgbClr val="FFFFFF"/>
              </a:solidFill>
              <a:ln w="19050">
                <a:solidFill>
                  <a:srgbClr val="5F5F5F"/>
                </a:solidFill>
                <a:miter lim="800000"/>
                <a:headEnd/>
                <a:tailEnd/>
              </a:ln>
              <a:effectLst>
                <a:outerShdw blurRad="50800" dist="38100" dir="2700000" algn="t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8" name="Rectangle 150">
                <a:extLst>
                  <a:ext uri="{FF2B5EF4-FFF2-40B4-BE49-F238E27FC236}">
                    <a16:creationId xmlns:a16="http://schemas.microsoft.com/office/drawing/2014/main" id="{AABF2D8B-7487-0742-BA35-023E04B67A8C}"/>
                  </a:ext>
                </a:extLst>
              </p:cNvPr>
              <p:cNvSpPr>
                <a:spLocks noChangeArrowheads="1"/>
              </p:cNvSpPr>
              <p:nvPr/>
            </p:nvSpPr>
            <p:spPr bwMode="auto">
              <a:xfrm>
                <a:off x="769" y="3504"/>
                <a:ext cx="132" cy="61"/>
              </a:xfrm>
              <a:prstGeom prst="rect">
                <a:avLst/>
              </a:prstGeom>
              <a:solidFill>
                <a:srgbClr val="FFFFFF"/>
              </a:solidFill>
              <a:ln w="158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69" name="Rectangle 151">
                <a:extLst>
                  <a:ext uri="{FF2B5EF4-FFF2-40B4-BE49-F238E27FC236}">
                    <a16:creationId xmlns:a16="http://schemas.microsoft.com/office/drawing/2014/main" id="{D6D3CB67-9339-734B-AB0F-9E44535D56A1}"/>
                  </a:ext>
                </a:extLst>
              </p:cNvPr>
              <p:cNvSpPr>
                <a:spLocks noChangeArrowheads="1"/>
              </p:cNvSpPr>
              <p:nvPr/>
            </p:nvSpPr>
            <p:spPr bwMode="auto">
              <a:xfrm>
                <a:off x="642" y="3481"/>
                <a:ext cx="108" cy="104"/>
              </a:xfrm>
              <a:prstGeom prst="rect">
                <a:avLst/>
              </a:prstGeom>
              <a:solidFill>
                <a:srgbClr val="FFFFFF"/>
              </a:solidFill>
              <a:ln w="158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0" name="Rectangle 152">
                <a:extLst>
                  <a:ext uri="{FF2B5EF4-FFF2-40B4-BE49-F238E27FC236}">
                    <a16:creationId xmlns:a16="http://schemas.microsoft.com/office/drawing/2014/main" id="{D8AB43B3-3B77-B646-A401-FABAFFFA1642}"/>
                  </a:ext>
                </a:extLst>
              </p:cNvPr>
              <p:cNvSpPr>
                <a:spLocks noChangeArrowheads="1"/>
              </p:cNvSpPr>
              <p:nvPr/>
            </p:nvSpPr>
            <p:spPr bwMode="auto">
              <a:xfrm>
                <a:off x="515" y="3478"/>
                <a:ext cx="108" cy="105"/>
              </a:xfrm>
              <a:prstGeom prst="rect">
                <a:avLst/>
              </a:prstGeom>
              <a:solidFill>
                <a:srgbClr val="FFFFFF"/>
              </a:solidFill>
              <a:ln w="158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71" name="Line 153">
                <a:extLst>
                  <a:ext uri="{FF2B5EF4-FFF2-40B4-BE49-F238E27FC236}">
                    <a16:creationId xmlns:a16="http://schemas.microsoft.com/office/drawing/2014/main" id="{E6B2B676-EED8-CB4D-921C-F264E4A9D763}"/>
                  </a:ext>
                </a:extLst>
              </p:cNvPr>
              <p:cNvSpPr>
                <a:spLocks noChangeShapeType="1"/>
              </p:cNvSpPr>
              <p:nvPr/>
            </p:nvSpPr>
            <p:spPr bwMode="auto">
              <a:xfrm flipV="1">
                <a:off x="453" y="3529"/>
                <a:ext cx="561" cy="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372" name="Content Placeholder 2">
            <a:extLst>
              <a:ext uri="{FF2B5EF4-FFF2-40B4-BE49-F238E27FC236}">
                <a16:creationId xmlns:a16="http://schemas.microsoft.com/office/drawing/2014/main" id="{79568C0E-EF16-3C4B-8D37-DECD1B4863BB}"/>
              </a:ext>
            </a:extLst>
          </p:cNvPr>
          <p:cNvSpPr txBox="1">
            <a:spLocks/>
          </p:cNvSpPr>
          <p:nvPr/>
        </p:nvSpPr>
        <p:spPr>
          <a:xfrm>
            <a:off x="942537" y="2612461"/>
            <a:ext cx="4009292" cy="35681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dirty="0">
                <a:solidFill>
                  <a:srgbClr val="000099"/>
                </a:solidFill>
                <a:latin typeface="Comic Sans MS" panose="030F0702030302020204" pitchFamily="66" charset="0"/>
                <a:ea typeface="微软雅黑" panose="020B0503020204020204" pitchFamily="34" charset="-122"/>
              </a:rPr>
              <a:t>Cisco CRS router:</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basic unit: 8 switching planes</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each plane: 3-stage interconnection network</a:t>
            </a:r>
          </a:p>
          <a:p>
            <a:pPr marL="742950" lvl="1" indent="-285750" fontAlgn="base">
              <a:lnSpc>
                <a:spcPct val="100000"/>
              </a:lnSpc>
              <a:spcBef>
                <a:spcPct val="20000"/>
              </a:spcBef>
              <a:buClrTx/>
              <a:buFontTx/>
              <a:buChar char="–"/>
              <a:tabLst/>
              <a:defRPr/>
            </a:pPr>
            <a:r>
              <a:rPr lang="en-US" dirty="0">
                <a:solidFill>
                  <a:srgbClr val="000099"/>
                </a:solidFill>
                <a:latin typeface="Comic Sans MS" panose="030F0702030302020204" pitchFamily="66" charset="0"/>
                <a:ea typeface="ＭＳ Ｐゴシック" panose="020B0600070205080204" pitchFamily="34" charset="-128"/>
              </a:rPr>
              <a:t>up to 100’s </a:t>
            </a:r>
            <a:r>
              <a:rPr lang="en-US" dirty="0" err="1">
                <a:solidFill>
                  <a:srgbClr val="000099"/>
                </a:solidFill>
                <a:latin typeface="Comic Sans MS" panose="030F0702030302020204" pitchFamily="66" charset="0"/>
                <a:ea typeface="ＭＳ Ｐゴシック" panose="020B0600070205080204" pitchFamily="34" charset="-128"/>
              </a:rPr>
              <a:t>Tbps</a:t>
            </a:r>
            <a:r>
              <a:rPr lang="en-US" dirty="0">
                <a:solidFill>
                  <a:srgbClr val="000099"/>
                </a:solidFill>
                <a:latin typeface="Comic Sans MS" panose="030F0702030302020204" pitchFamily="66" charset="0"/>
                <a:ea typeface="ＭＳ Ｐゴシック" panose="020B0600070205080204" pitchFamily="34" charset="-128"/>
              </a:rPr>
              <a:t> switching capacity</a:t>
            </a:r>
          </a:p>
        </p:txBody>
      </p:sp>
      <p:pic>
        <p:nvPicPr>
          <p:cNvPr id="4" name="Picture 3">
            <a:extLst>
              <a:ext uri="{FF2B5EF4-FFF2-40B4-BE49-F238E27FC236}">
                <a16:creationId xmlns:a16="http://schemas.microsoft.com/office/drawing/2014/main" id="{6FF52103-AEE1-3D43-8707-045D602860C7}"/>
              </a:ext>
            </a:extLst>
          </p:cNvPr>
          <p:cNvPicPr>
            <a:picLocks noChangeAspect="1"/>
          </p:cNvPicPr>
          <p:nvPr/>
        </p:nvPicPr>
        <p:blipFill>
          <a:blip r:embed="rId3"/>
          <a:stretch>
            <a:fillRect/>
          </a:stretch>
        </p:blipFill>
        <p:spPr>
          <a:xfrm>
            <a:off x="8036909" y="4890993"/>
            <a:ext cx="937683" cy="733606"/>
          </a:xfrm>
          <a:prstGeom prst="rect">
            <a:avLst/>
          </a:prstGeom>
        </p:spPr>
      </p:pic>
      <p:pic>
        <p:nvPicPr>
          <p:cNvPr id="6" name="图片 5">
            <a:extLst>
              <a:ext uri="{FF2B5EF4-FFF2-40B4-BE49-F238E27FC236}">
                <a16:creationId xmlns:a16="http://schemas.microsoft.com/office/drawing/2014/main" id="{CD8E0561-1686-46F0-AC3D-A10FE24ACBFA}"/>
              </a:ext>
            </a:extLst>
          </p:cNvPr>
          <p:cNvPicPr>
            <a:picLocks noChangeAspect="1"/>
          </p:cNvPicPr>
          <p:nvPr/>
        </p:nvPicPr>
        <p:blipFill>
          <a:blip r:embed="rId4"/>
          <a:stretch>
            <a:fillRect/>
          </a:stretch>
        </p:blipFill>
        <p:spPr>
          <a:xfrm>
            <a:off x="740623" y="3138668"/>
            <a:ext cx="4254210" cy="2801929"/>
          </a:xfrm>
          <a:prstGeom prst="rect">
            <a:avLst/>
          </a:prstGeom>
        </p:spPr>
      </p:pic>
      <p:sp>
        <p:nvSpPr>
          <p:cNvPr id="224" name="Rectangle 7">
            <a:extLst>
              <a:ext uri="{FF2B5EF4-FFF2-40B4-BE49-F238E27FC236}">
                <a16:creationId xmlns:a16="http://schemas.microsoft.com/office/drawing/2014/main" id="{C682C4DC-1BBB-45EC-98C7-EF907F577136}"/>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标题 6">
            <a:extLst>
              <a:ext uri="{FF2B5EF4-FFF2-40B4-BE49-F238E27FC236}">
                <a16:creationId xmlns:a16="http://schemas.microsoft.com/office/drawing/2014/main" id="{33049613-B3D4-45FB-84EF-DB11DC7B42E5}"/>
              </a:ext>
            </a:extLst>
          </p:cNvPr>
          <p:cNvSpPr>
            <a:spLocks noGrp="1"/>
          </p:cNvSpPr>
          <p:nvPr>
            <p:ph type="title"/>
          </p:nvPr>
        </p:nvSpPr>
        <p:spPr/>
        <p:txBody>
          <a:bodyPr>
            <a:normAutofit fontScale="90000"/>
          </a:bodyPr>
          <a:lstStyle/>
          <a:p>
            <a:r>
              <a:rPr lang="en-US" altLang="zh-CN" dirty="0"/>
              <a:t>Switching via interconnection network</a:t>
            </a:r>
            <a:endParaRPr lang="zh-CN" altLang="en-US" dirty="0"/>
          </a:p>
        </p:txBody>
      </p:sp>
    </p:spTree>
    <p:extLst>
      <p:ext uri="{BB962C8B-B14F-4D97-AF65-F5344CB8AC3E}">
        <p14:creationId xmlns:p14="http://schemas.microsoft.com/office/powerpoint/2010/main" val="338221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animEffect transition="in" filter="dissolve">
                                      <p:cBhvr>
                                        <p:cTn id="7" dur="500"/>
                                        <p:tgtEl>
                                          <p:spTgt spid="372"/>
                                        </p:tgtEl>
                                      </p:cBhvr>
                                    </p:animEffect>
                                  </p:childTnLst>
                                </p:cTn>
                              </p:par>
                            </p:childTnLst>
                          </p:cTn>
                        </p:par>
                        <p:par>
                          <p:cTn id="8" fill="hold">
                            <p:stCondLst>
                              <p:cond delay="500"/>
                            </p:stCondLst>
                            <p:childTnLst>
                              <p:par>
                                <p:cTn id="9" presetID="1" presetClass="exit" presetSubtype="0" fill="hold" nodeType="after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7" name="Rectangle 3"/>
              <p:cNvSpPr>
                <a:spLocks noGrp="1" noChangeArrowheads="1"/>
              </p:cNvSpPr>
              <p:nvPr>
                <p:ph type="body" idx="1"/>
              </p:nvPr>
            </p:nvSpPr>
            <p:spPr>
              <a:xfrm>
                <a:off x="1631504" y="1196752"/>
                <a:ext cx="9289032" cy="2140343"/>
              </a:xfrm>
            </p:spPr>
            <p:txBody>
              <a:bodyPr>
                <a:normAutofit/>
              </a:bodyPr>
              <a:lstStyle/>
              <a:p>
                <a:r>
                  <a:rPr lang="en-US" altLang="zh-CN" sz="2400" dirty="0">
                    <a:ea typeface="ＭＳ Ｐゴシック" panose="020B0600070205080204" pitchFamily="34" charset="-128"/>
                    <a:cs typeface="ＭＳ Ｐゴシック" panose="020B0600070205080204" pitchFamily="34" charset="-128"/>
                  </a:rPr>
                  <a:t>If switch fabric slower than input ports combined </a:t>
                </a:r>
                <a14:m>
                  <m:oMath xmlns:m="http://schemas.openxmlformats.org/officeDocument/2006/math">
                    <m:r>
                      <a:rPr lang="en-US" altLang="zh-CN" sz="2400" b="0" i="1" dirty="0" smtClean="0">
                        <a:latin typeface="Cambria Math" panose="02040503050406030204" pitchFamily="18" charset="0"/>
                        <a:ea typeface="ＭＳ Ｐゴシック" panose="020B0600070205080204" pitchFamily="34" charset="-128"/>
                        <a:cs typeface="ＭＳ Ｐゴシック" panose="020B0600070205080204" pitchFamily="34" charset="-128"/>
                      </a:rPr>
                      <m:t>→</m:t>
                    </m:r>
                  </m:oMath>
                </a14:m>
                <a:r>
                  <a:rPr lang="en-US" altLang="zh-CN" sz="2400" dirty="0">
                    <a:ea typeface="ＭＳ Ｐゴシック" panose="020B0600070205080204" pitchFamily="34" charset="-128"/>
                    <a:cs typeface="ＭＳ Ｐゴシック" panose="020B0600070205080204" pitchFamily="34" charset="-128"/>
                  </a:rPr>
                  <a:t> queueing may occur at input queues </a:t>
                </a:r>
              </a:p>
              <a:p>
                <a:pPr lvl="1"/>
                <a:r>
                  <a:rPr lang="en-US" altLang="zh-CN" sz="2000" i="1" dirty="0">
                    <a:solidFill>
                      <a:srgbClr val="CC0000"/>
                    </a:solidFill>
                    <a:ea typeface="ＭＳ Ｐゴシック" panose="020B0600070205080204" pitchFamily="34" charset="-128"/>
                  </a:rPr>
                  <a:t>queueing delay and loss due to input buffer overflow!</a:t>
                </a:r>
                <a:endParaRPr lang="en-US" altLang="zh-CN" sz="2000" dirty="0">
                  <a:solidFill>
                    <a:srgbClr val="CC0000"/>
                  </a:solidFill>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Head-of-the-Line (HOL) blocking:</a:t>
                </a:r>
                <a:r>
                  <a:rPr lang="en-US" altLang="zh-CN" sz="2400" dirty="0">
                    <a:ea typeface="ＭＳ Ｐゴシック" panose="020B0600070205080204" pitchFamily="34" charset="-128"/>
                    <a:cs typeface="ＭＳ Ｐゴシック" panose="020B0600070205080204" pitchFamily="34" charset="-128"/>
                  </a:rPr>
                  <a:t> queued datagram at front of queue prevents others in queue from moving forward</a:t>
                </a:r>
              </a:p>
            </p:txBody>
          </p:sp>
        </mc:Choice>
        <mc:Fallback xmlns="">
          <p:sp>
            <p:nvSpPr>
              <p:cNvPr id="62467" name="Rectangle 3"/>
              <p:cNvSpPr>
                <a:spLocks noGrp="1" noRot="1" noChangeAspect="1" noMove="1" noResize="1" noEditPoints="1" noAdjustHandles="1" noChangeArrowheads="1" noChangeShapeType="1" noTextEdit="1"/>
              </p:cNvSpPr>
              <p:nvPr>
                <p:ph type="body" idx="1"/>
              </p:nvPr>
            </p:nvSpPr>
            <p:spPr>
              <a:xfrm>
                <a:off x="1631504" y="1196752"/>
                <a:ext cx="9289032" cy="2140343"/>
              </a:xfrm>
              <a:blipFill>
                <a:blip r:embed="rId3"/>
                <a:stretch>
                  <a:fillRect l="-328" t="-2279" r="-1904"/>
                </a:stretch>
              </a:blipFill>
            </p:spPr>
            <p:txBody>
              <a:bodyPr/>
              <a:lstStyle/>
              <a:p>
                <a:r>
                  <a:rPr lang="zh-CN" altLang="en-US">
                    <a:noFill/>
                  </a:rPr>
                  <a:t> </a:t>
                </a:r>
              </a:p>
            </p:txBody>
          </p:sp>
        </mc:Fallback>
      </mc:AlternateContent>
      <p:grpSp>
        <p:nvGrpSpPr>
          <p:cNvPr id="62468" name="Group 7"/>
          <p:cNvGrpSpPr>
            <a:grpSpLocks/>
          </p:cNvGrpSpPr>
          <p:nvPr/>
        </p:nvGrpSpPr>
        <p:grpSpPr bwMode="auto">
          <a:xfrm>
            <a:off x="1887216" y="3562622"/>
            <a:ext cx="3027362" cy="1809750"/>
            <a:chOff x="523" y="976"/>
            <a:chExt cx="2099" cy="1356"/>
          </a:xfrm>
        </p:grpSpPr>
        <p:sp>
          <p:nvSpPr>
            <p:cNvPr id="62515" name="Rectangle 8"/>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516" name="Group 9"/>
            <p:cNvGrpSpPr>
              <a:grpSpLocks/>
            </p:cNvGrpSpPr>
            <p:nvPr/>
          </p:nvGrpSpPr>
          <p:grpSpPr bwMode="auto">
            <a:xfrm>
              <a:off x="804" y="997"/>
              <a:ext cx="249" cy="1295"/>
              <a:chOff x="748" y="997"/>
              <a:chExt cx="249" cy="1295"/>
            </a:xfrm>
          </p:grpSpPr>
          <p:sp>
            <p:nvSpPr>
              <p:cNvPr id="62535" name="Rectangle 10"/>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6" name="Rectangle 11"/>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7" name="Rectangle 12"/>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517" name="Group 13"/>
            <p:cNvGrpSpPr>
              <a:grpSpLocks/>
            </p:cNvGrpSpPr>
            <p:nvPr/>
          </p:nvGrpSpPr>
          <p:grpSpPr bwMode="auto">
            <a:xfrm>
              <a:off x="2109" y="1002"/>
              <a:ext cx="249" cy="1295"/>
              <a:chOff x="748" y="997"/>
              <a:chExt cx="249" cy="1295"/>
            </a:xfrm>
          </p:grpSpPr>
          <p:sp>
            <p:nvSpPr>
              <p:cNvPr id="62532" name="Rectangle 14"/>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3" name="Rectangle 15"/>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34" name="Rectangle 16"/>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518" name="Line 17"/>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19" name="Line 18"/>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0" name="Line 19"/>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1" name="Line 20"/>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2" name="Line 21"/>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3" name="Line 22"/>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24" name="Group 23"/>
            <p:cNvGrpSpPr>
              <a:grpSpLocks/>
            </p:cNvGrpSpPr>
            <p:nvPr/>
          </p:nvGrpSpPr>
          <p:grpSpPr bwMode="auto">
            <a:xfrm>
              <a:off x="523" y="1169"/>
              <a:ext cx="288" cy="939"/>
              <a:chOff x="-60" y="1148"/>
              <a:chExt cx="168" cy="939"/>
            </a:xfrm>
          </p:grpSpPr>
          <p:sp>
            <p:nvSpPr>
              <p:cNvPr id="62529" name="Line 24"/>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0" name="Line 25"/>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31" name="Line 26"/>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25" name="Group 27"/>
            <p:cNvGrpSpPr>
              <a:grpSpLocks/>
            </p:cNvGrpSpPr>
            <p:nvPr/>
          </p:nvGrpSpPr>
          <p:grpSpPr bwMode="auto">
            <a:xfrm>
              <a:off x="2334" y="1173"/>
              <a:ext cx="288" cy="939"/>
              <a:chOff x="-60" y="1148"/>
              <a:chExt cx="168" cy="939"/>
            </a:xfrm>
          </p:grpSpPr>
          <p:sp>
            <p:nvSpPr>
              <p:cNvPr id="62526" name="Line 28"/>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7" name="Line 29"/>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28" name="Line 30"/>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69" name="Rectangle 55"/>
          <p:cNvSpPr>
            <a:spLocks noChangeArrowheads="1"/>
          </p:cNvSpPr>
          <p:nvPr/>
        </p:nvSpPr>
        <p:spPr bwMode="auto">
          <a:xfrm>
            <a:off x="2339654" y="3559448"/>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0" name="Rectangle 56"/>
          <p:cNvSpPr>
            <a:spLocks noChangeArrowheads="1"/>
          </p:cNvSpPr>
          <p:nvPr/>
        </p:nvSpPr>
        <p:spPr bwMode="auto">
          <a:xfrm>
            <a:off x="2325366" y="4291285"/>
            <a:ext cx="252412"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1" name="Rectangle 57"/>
          <p:cNvSpPr>
            <a:spLocks noChangeArrowheads="1"/>
          </p:cNvSpPr>
          <p:nvPr/>
        </p:nvSpPr>
        <p:spPr bwMode="auto">
          <a:xfrm>
            <a:off x="2323779" y="4926286"/>
            <a:ext cx="252413" cy="130175"/>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2" name="Rectangle 58"/>
          <p:cNvSpPr>
            <a:spLocks noChangeArrowheads="1"/>
          </p:cNvSpPr>
          <p:nvPr/>
        </p:nvSpPr>
        <p:spPr bwMode="auto">
          <a:xfrm>
            <a:off x="1980879" y="3554685"/>
            <a:ext cx="252413" cy="13176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3" name="Rectangle 59"/>
          <p:cNvSpPr>
            <a:spLocks noChangeArrowheads="1"/>
          </p:cNvSpPr>
          <p:nvPr/>
        </p:nvSpPr>
        <p:spPr bwMode="auto">
          <a:xfrm>
            <a:off x="1976116" y="4915173"/>
            <a:ext cx="252412" cy="13176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74" name="Line 60"/>
          <p:cNvSpPr>
            <a:spLocks noChangeShapeType="1"/>
          </p:cNvSpPr>
          <p:nvPr/>
        </p:nvSpPr>
        <p:spPr bwMode="auto">
          <a:xfrm>
            <a:off x="2631753" y="3615011"/>
            <a:ext cx="1479550" cy="1587"/>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75" name="Freeform 61"/>
          <p:cNvSpPr>
            <a:spLocks/>
          </p:cNvSpPr>
          <p:nvPr/>
        </p:nvSpPr>
        <p:spPr bwMode="auto">
          <a:xfrm>
            <a:off x="2676204" y="4013472"/>
            <a:ext cx="1395413" cy="979488"/>
          </a:xfrm>
          <a:custGeom>
            <a:avLst/>
            <a:gdLst>
              <a:gd name="T0" fmla="*/ 0 w 967"/>
              <a:gd name="T1" fmla="*/ 2147483647 h 735"/>
              <a:gd name="T2" fmla="*/ 2147483647 w 967"/>
              <a:gd name="T3" fmla="*/ 2147483647 h 735"/>
              <a:gd name="T4" fmla="*/ 214748364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76" name="Text Box 62"/>
          <p:cNvSpPr txBox="1">
            <a:spLocks noChangeArrowheads="1"/>
          </p:cNvSpPr>
          <p:nvPr/>
        </p:nvSpPr>
        <p:spPr bwMode="auto">
          <a:xfrm>
            <a:off x="1847528" y="5469211"/>
            <a:ext cx="33909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output port contention:</a:t>
            </a:r>
          </a:p>
          <a:p>
            <a:pPr algn="ctr"/>
            <a:r>
              <a:rPr lang="en-US" altLang="zh-CN" sz="1800" dirty="0">
                <a:solidFill>
                  <a:srgbClr val="0000FF"/>
                </a:solidFill>
                <a:latin typeface="Comic Sans MS" panose="030F0702030302020204" pitchFamily="66" charset="0"/>
              </a:rPr>
              <a:t>only one red datagram can be transferred.</a:t>
            </a:r>
            <a:br>
              <a:rPr lang="en-US" altLang="zh-CN" sz="1800" dirty="0">
                <a:solidFill>
                  <a:srgbClr val="0000FF"/>
                </a:solidFill>
                <a:latin typeface="Comic Sans MS" panose="030F0702030302020204" pitchFamily="66" charset="0"/>
              </a:rPr>
            </a:br>
            <a:r>
              <a:rPr lang="en-US" altLang="zh-CN" sz="1800" i="1" dirty="0">
                <a:solidFill>
                  <a:srgbClr val="0000FF"/>
                </a:solidFill>
                <a:latin typeface="Comic Sans MS" panose="030F0702030302020204" pitchFamily="66" charset="0"/>
              </a:rPr>
              <a:t>lower red packet is blocked</a:t>
            </a:r>
          </a:p>
        </p:txBody>
      </p:sp>
      <p:sp>
        <p:nvSpPr>
          <p:cNvPr id="62477" name="Text Box 64"/>
          <p:cNvSpPr txBox="1">
            <a:spLocks noChangeArrowheads="1"/>
          </p:cNvSpPr>
          <p:nvPr/>
        </p:nvSpPr>
        <p:spPr bwMode="auto">
          <a:xfrm>
            <a:off x="3025454" y="4359548"/>
            <a:ext cx="7477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78" name="Line 73"/>
          <p:cNvSpPr>
            <a:spLocks noChangeShapeType="1"/>
          </p:cNvSpPr>
          <p:nvPr/>
        </p:nvSpPr>
        <p:spPr bwMode="auto">
          <a:xfrm>
            <a:off x="2622229" y="4359547"/>
            <a:ext cx="1458913" cy="19050"/>
          </a:xfrm>
          <a:prstGeom prst="line">
            <a:avLst/>
          </a:prstGeom>
          <a:noFill/>
          <a:ln w="28575">
            <a:solidFill>
              <a:srgbClr val="000099"/>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7" name="Group 79"/>
          <p:cNvGrpSpPr>
            <a:grpSpLocks/>
          </p:cNvGrpSpPr>
          <p:nvPr/>
        </p:nvGrpSpPr>
        <p:grpSpPr bwMode="auto">
          <a:xfrm>
            <a:off x="6813053" y="3583260"/>
            <a:ext cx="3027363" cy="3086100"/>
            <a:chOff x="3074" y="2025"/>
            <a:chExt cx="1907" cy="1944"/>
          </a:xfrm>
        </p:grpSpPr>
        <p:grpSp>
          <p:nvGrpSpPr>
            <p:cNvPr id="62482" name="Group 31"/>
            <p:cNvGrpSpPr>
              <a:grpSpLocks/>
            </p:cNvGrpSpPr>
            <p:nvPr/>
          </p:nvGrpSpPr>
          <p:grpSpPr bwMode="auto">
            <a:xfrm>
              <a:off x="3074" y="2047"/>
              <a:ext cx="1907" cy="1140"/>
              <a:chOff x="523" y="976"/>
              <a:chExt cx="2099" cy="1356"/>
            </a:xfrm>
          </p:grpSpPr>
          <p:sp>
            <p:nvSpPr>
              <p:cNvPr id="62492" name="Rectangle 32"/>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2493" name="Group 33"/>
              <p:cNvGrpSpPr>
                <a:grpSpLocks/>
              </p:cNvGrpSpPr>
              <p:nvPr/>
            </p:nvGrpSpPr>
            <p:grpSpPr bwMode="auto">
              <a:xfrm>
                <a:off x="804" y="997"/>
                <a:ext cx="249" cy="1295"/>
                <a:chOff x="748" y="997"/>
                <a:chExt cx="249" cy="1295"/>
              </a:xfrm>
            </p:grpSpPr>
            <p:sp>
              <p:nvSpPr>
                <p:cNvPr id="62512" name="Rectangle 34"/>
                <p:cNvSpPr>
                  <a:spLocks noChangeArrowheads="1"/>
                </p:cNvSpPr>
                <p:nvPr/>
              </p:nvSpPr>
              <p:spPr bwMode="auto">
                <a:xfrm>
                  <a:off x="759" y="997"/>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3" name="Rectangle 35"/>
                <p:cNvSpPr>
                  <a:spLocks noChangeArrowheads="1"/>
                </p:cNvSpPr>
                <p:nvPr/>
              </p:nvSpPr>
              <p:spPr bwMode="auto">
                <a:xfrm>
                  <a:off x="750" y="1472"/>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4" name="Rectangle 36"/>
                <p:cNvSpPr>
                  <a:spLocks noChangeArrowheads="1"/>
                </p:cNvSpPr>
                <p:nvPr/>
              </p:nvSpPr>
              <p:spPr bwMode="auto">
                <a:xfrm>
                  <a:off x="748" y="1938"/>
                  <a:ext cx="240"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2494" name="Group 37"/>
              <p:cNvGrpSpPr>
                <a:grpSpLocks/>
              </p:cNvGrpSpPr>
              <p:nvPr/>
            </p:nvGrpSpPr>
            <p:grpSpPr bwMode="auto">
              <a:xfrm>
                <a:off x="2109" y="1002"/>
                <a:ext cx="249" cy="1295"/>
                <a:chOff x="748" y="997"/>
                <a:chExt cx="249" cy="1295"/>
              </a:xfrm>
            </p:grpSpPr>
            <p:sp>
              <p:nvSpPr>
                <p:cNvPr id="62509" name="Rectangle 38"/>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10" name="Rectangle 39"/>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2511" name="Rectangle 40"/>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2495" name="Line 41"/>
              <p:cNvSpPr>
                <a:spLocks noChangeShapeType="1"/>
              </p:cNvSpPr>
              <p:nvPr/>
            </p:nvSpPr>
            <p:spPr bwMode="auto">
              <a:xfrm>
                <a:off x="1946" y="1181"/>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6" name="Line 42"/>
              <p:cNvSpPr>
                <a:spLocks noChangeShapeType="1"/>
              </p:cNvSpPr>
              <p:nvPr/>
            </p:nvSpPr>
            <p:spPr bwMode="auto">
              <a:xfrm>
                <a:off x="1940" y="164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7" name="Line 43"/>
              <p:cNvSpPr>
                <a:spLocks noChangeShapeType="1"/>
              </p:cNvSpPr>
              <p:nvPr/>
            </p:nvSpPr>
            <p:spPr bwMode="auto">
              <a:xfrm>
                <a:off x="1940" y="2119"/>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8" name="Line 44"/>
              <p:cNvSpPr>
                <a:spLocks noChangeShapeType="1"/>
              </p:cNvSpPr>
              <p:nvPr/>
            </p:nvSpPr>
            <p:spPr bwMode="auto">
              <a:xfrm>
                <a:off x="1044" y="1164"/>
                <a:ext cx="1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499" name="Line 45"/>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0" name="Line 46"/>
              <p:cNvSpPr>
                <a:spLocks noChangeShapeType="1"/>
              </p:cNvSpPr>
              <p:nvPr/>
            </p:nvSpPr>
            <p:spPr bwMode="auto">
              <a:xfrm>
                <a:off x="1038" y="2102"/>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2501" name="Group 47"/>
              <p:cNvGrpSpPr>
                <a:grpSpLocks/>
              </p:cNvGrpSpPr>
              <p:nvPr/>
            </p:nvGrpSpPr>
            <p:grpSpPr bwMode="auto">
              <a:xfrm>
                <a:off x="523" y="1169"/>
                <a:ext cx="288" cy="939"/>
                <a:chOff x="-60" y="1148"/>
                <a:chExt cx="168" cy="939"/>
              </a:xfrm>
            </p:grpSpPr>
            <p:sp>
              <p:nvSpPr>
                <p:cNvPr id="62506" name="Line 48"/>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7" name="Line 49"/>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8" name="Line 50"/>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2502" name="Group 51"/>
              <p:cNvGrpSpPr>
                <a:grpSpLocks/>
              </p:cNvGrpSpPr>
              <p:nvPr/>
            </p:nvGrpSpPr>
            <p:grpSpPr bwMode="auto">
              <a:xfrm>
                <a:off x="2334" y="1173"/>
                <a:ext cx="288" cy="939"/>
                <a:chOff x="-60" y="1148"/>
                <a:chExt cx="168" cy="939"/>
              </a:xfrm>
            </p:grpSpPr>
            <p:sp>
              <p:nvSpPr>
                <p:cNvPr id="62503" name="Line 52"/>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4" name="Line 53"/>
                <p:cNvSpPr>
                  <a:spLocks noChangeShapeType="1"/>
                </p:cNvSpPr>
                <p:nvPr/>
              </p:nvSpPr>
              <p:spPr bwMode="auto">
                <a:xfrm>
                  <a:off x="-60" y="1615"/>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2505" name="Line 54"/>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2483" name="Text Box 63"/>
            <p:cNvSpPr txBox="1">
              <a:spLocks noChangeArrowheads="1"/>
            </p:cNvSpPr>
            <p:nvPr/>
          </p:nvSpPr>
          <p:spPr bwMode="auto">
            <a:xfrm>
              <a:off x="3287" y="3219"/>
              <a:ext cx="1407"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latin typeface="Comic Sans MS" panose="030F0702030302020204" pitchFamily="66" charset="0"/>
                </a:rPr>
                <a:t>one packet time later: green packet experiences HOL blocking</a:t>
              </a:r>
              <a:endParaRPr lang="en-US" altLang="zh-CN" sz="1800" i="1" dirty="0">
                <a:solidFill>
                  <a:srgbClr val="0000FF"/>
                </a:solidFill>
                <a:latin typeface="Comic Sans MS" panose="030F0702030302020204" pitchFamily="66" charset="0"/>
              </a:endParaRPr>
            </a:p>
          </p:txBody>
        </p:sp>
        <p:sp>
          <p:nvSpPr>
            <p:cNvPr id="62484" name="Text Box 65"/>
            <p:cNvSpPr txBox="1">
              <a:spLocks noChangeArrowheads="1"/>
            </p:cNvSpPr>
            <p:nvPr/>
          </p:nvSpPr>
          <p:spPr bwMode="auto">
            <a:xfrm>
              <a:off x="3778" y="2507"/>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2485" name="Rectangle 66"/>
            <p:cNvSpPr>
              <a:spLocks noChangeArrowheads="1"/>
            </p:cNvSpPr>
            <p:nvPr/>
          </p:nvSpPr>
          <p:spPr bwMode="auto">
            <a:xfrm>
              <a:off x="4551" y="2025"/>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6" name="Rectangle 69"/>
            <p:cNvSpPr>
              <a:spLocks noChangeArrowheads="1"/>
            </p:cNvSpPr>
            <p:nvPr/>
          </p:nvSpPr>
          <p:spPr bwMode="auto">
            <a:xfrm>
              <a:off x="3363" y="2050"/>
              <a:ext cx="159" cy="82"/>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7" name="Rectangle 70"/>
            <p:cNvSpPr>
              <a:spLocks noChangeArrowheads="1"/>
            </p:cNvSpPr>
            <p:nvPr/>
          </p:nvSpPr>
          <p:spPr bwMode="auto">
            <a:xfrm>
              <a:off x="3360" y="2916"/>
              <a:ext cx="159" cy="83"/>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88" name="Freeform 71"/>
            <p:cNvSpPr>
              <a:spLocks/>
            </p:cNvSpPr>
            <p:nvPr/>
          </p:nvSpPr>
          <p:spPr bwMode="auto">
            <a:xfrm>
              <a:off x="3585" y="2324"/>
              <a:ext cx="878" cy="618"/>
            </a:xfrm>
            <a:custGeom>
              <a:avLst/>
              <a:gdLst>
                <a:gd name="T0" fmla="*/ 0 w 967"/>
                <a:gd name="T1" fmla="*/ 65 h 735"/>
                <a:gd name="T2" fmla="*/ 134 w 967"/>
                <a:gd name="T3" fmla="*/ 65 h 735"/>
                <a:gd name="T4" fmla="*/ 251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89" name="Freeform 72"/>
            <p:cNvSpPr>
              <a:spLocks/>
            </p:cNvSpPr>
            <p:nvPr/>
          </p:nvSpPr>
          <p:spPr bwMode="auto">
            <a:xfrm>
              <a:off x="3573" y="2134"/>
              <a:ext cx="860" cy="437"/>
            </a:xfrm>
            <a:custGeom>
              <a:avLst/>
              <a:gdLst>
                <a:gd name="T0" fmla="*/ 0 w 860"/>
                <a:gd name="T1" fmla="*/ 3 h 437"/>
                <a:gd name="T2" fmla="*/ 468 w 860"/>
                <a:gd name="T3" fmla="*/ 0 h 437"/>
                <a:gd name="T4" fmla="*/ 860 w 860"/>
                <a:gd name="T5" fmla="*/ 437 h 437"/>
                <a:gd name="T6" fmla="*/ 0 60000 65536"/>
                <a:gd name="T7" fmla="*/ 0 60000 65536"/>
                <a:gd name="T8" fmla="*/ 0 60000 65536"/>
                <a:gd name="T9" fmla="*/ 0 w 860"/>
                <a:gd name="T10" fmla="*/ 0 h 437"/>
                <a:gd name="T11" fmla="*/ 860 w 860"/>
                <a:gd name="T12" fmla="*/ 437 h 437"/>
              </a:gdLst>
              <a:ahLst/>
              <a:cxnLst>
                <a:cxn ang="T6">
                  <a:pos x="T0" y="T1"/>
                </a:cxn>
                <a:cxn ang="T7">
                  <a:pos x="T2" y="T3"/>
                </a:cxn>
                <a:cxn ang="T8">
                  <a:pos x="T4" y="T5"/>
                </a:cxn>
              </a:cxnLst>
              <a:rect l="T9" t="T10" r="T11" b="T12"/>
              <a:pathLst>
                <a:path w="860" h="437">
                  <a:moveTo>
                    <a:pt x="0" y="3"/>
                  </a:moveTo>
                  <a:lnTo>
                    <a:pt x="468" y="0"/>
                  </a:lnTo>
                  <a:lnTo>
                    <a:pt x="860" y="437"/>
                  </a:lnTo>
                </a:path>
              </a:pathLst>
            </a:custGeom>
            <a:noFill/>
            <a:ln w="28575" cap="flat" cmpd="sng">
              <a:solidFill>
                <a:srgbClr val="000099"/>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2490" name="Rectangle 76"/>
            <p:cNvSpPr>
              <a:spLocks noChangeArrowheads="1"/>
            </p:cNvSpPr>
            <p:nvPr/>
          </p:nvSpPr>
          <p:spPr bwMode="auto">
            <a:xfrm>
              <a:off x="3141" y="2890"/>
              <a:ext cx="159" cy="83"/>
            </a:xfrm>
            <a:prstGeom prst="rect">
              <a:avLst/>
            </a:prstGeom>
            <a:solidFill>
              <a:srgbClr val="00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491" name="Rectangle 77"/>
            <p:cNvSpPr>
              <a:spLocks noChangeArrowheads="1"/>
            </p:cNvSpPr>
            <p:nvPr/>
          </p:nvSpPr>
          <p:spPr bwMode="auto">
            <a:xfrm>
              <a:off x="4542" y="2518"/>
              <a:ext cx="159" cy="83"/>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5"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4"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3" name="标题 2">
            <a:extLst>
              <a:ext uri="{FF2B5EF4-FFF2-40B4-BE49-F238E27FC236}">
                <a16:creationId xmlns:a16="http://schemas.microsoft.com/office/drawing/2014/main" id="{8061151C-7459-429D-B55B-91B5BAD0152D}"/>
              </a:ext>
            </a:extLst>
          </p:cNvPr>
          <p:cNvSpPr>
            <a:spLocks noGrp="1"/>
          </p:cNvSpPr>
          <p:nvPr>
            <p:ph type="title"/>
          </p:nvPr>
        </p:nvSpPr>
        <p:spPr/>
        <p:txBody>
          <a:bodyPr/>
          <a:lstStyle/>
          <a:p>
            <a:r>
              <a:rPr lang="en-US" altLang="zh-CN" dirty="0"/>
              <a:t>Input port queuing</a:t>
            </a:r>
            <a:endParaRPr lang="zh-CN" altLang="en-US" dirty="0"/>
          </a:p>
        </p:txBody>
      </p:sp>
    </p:spTree>
    <p:extLst>
      <p:ext uri="{BB962C8B-B14F-4D97-AF65-F5344CB8AC3E}">
        <p14:creationId xmlns:p14="http://schemas.microsoft.com/office/powerpoint/2010/main" val="778298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3"/>
          <p:cNvSpPr>
            <a:spLocks noGrp="1" noChangeArrowheads="1"/>
          </p:cNvSpPr>
          <p:nvPr>
            <p:ph type="body" idx="1"/>
          </p:nvPr>
        </p:nvSpPr>
        <p:spPr>
          <a:xfrm>
            <a:off x="119336" y="2649754"/>
            <a:ext cx="6186085" cy="269356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noAutofit/>
          </a:bodyPr>
          <a:lstStyle/>
          <a:p>
            <a:pPr>
              <a:lnSpc>
                <a:spcPct val="120000"/>
              </a:lnSpc>
              <a:defRPr/>
            </a:pPr>
            <a:r>
              <a:rPr lang="en-US" sz="2400" i="1" dirty="0">
                <a:solidFill>
                  <a:srgbClr val="CC0000"/>
                </a:solidFill>
              </a:rPr>
              <a:t>buffering</a:t>
            </a:r>
            <a:r>
              <a:rPr lang="en-US" sz="2400" dirty="0"/>
              <a:t> required when datagrams arrive from fabric faster than the transmission rate</a:t>
            </a:r>
          </a:p>
          <a:p>
            <a:pPr lvl="1">
              <a:lnSpc>
                <a:spcPct val="120000"/>
              </a:lnSpc>
              <a:defRPr/>
            </a:pPr>
            <a:r>
              <a:rPr lang="en-US" sz="2000" dirty="0">
                <a:ea typeface="ＭＳ Ｐゴシック" panose="020B0600070205080204" pitchFamily="34" charset="-128"/>
                <a:cs typeface="ＭＳ Ｐゴシック" panose="020B0600070205080204" pitchFamily="34" charset="-128"/>
              </a:rPr>
              <a:t>Drop policy: which datagrams to drop if no free buffers?</a:t>
            </a:r>
          </a:p>
          <a:p>
            <a:pPr>
              <a:lnSpc>
                <a:spcPct val="120000"/>
              </a:lnSpc>
              <a:defRPr/>
            </a:pPr>
            <a:r>
              <a:rPr lang="en-US" sz="2400" i="1" dirty="0">
                <a:solidFill>
                  <a:srgbClr val="CC0000"/>
                </a:solidFill>
              </a:rPr>
              <a:t>scheduling discipline</a:t>
            </a:r>
            <a:r>
              <a:rPr lang="en-US" sz="2400" dirty="0"/>
              <a:t> chooses among queued datagrams for transmission</a:t>
            </a:r>
            <a:endParaRPr lang="en-US" sz="2400" dirty="0">
              <a:ea typeface="ＭＳ Ｐゴシック" panose="020B0600070205080204" pitchFamily="34" charset="-128"/>
              <a:cs typeface="ＭＳ Ｐゴシック" panose="020B0600070205080204" pitchFamily="34" charset="-128"/>
            </a:endParaRPr>
          </a:p>
        </p:txBody>
      </p:sp>
      <p:sp>
        <p:nvSpPr>
          <p:cNvPr id="63492" name="Rectangle 5"/>
          <p:cNvSpPr>
            <a:spLocks noChangeArrowheads="1"/>
          </p:cNvSpPr>
          <p:nvPr/>
        </p:nvSpPr>
        <p:spPr bwMode="auto">
          <a:xfrm>
            <a:off x="7023693" y="1187673"/>
            <a:ext cx="4568825" cy="1836738"/>
          </a:xfrm>
          <a:prstGeom prst="rect">
            <a:avLst/>
          </a:prstGeom>
          <a:solidFill>
            <a:schemeClr val="bg1"/>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3" name="Rectangle 6"/>
          <p:cNvSpPr>
            <a:spLocks noChangeArrowheads="1"/>
          </p:cNvSpPr>
          <p:nvPr/>
        </p:nvSpPr>
        <p:spPr bwMode="auto">
          <a:xfrm>
            <a:off x="9946281" y="1646462"/>
            <a:ext cx="1417637" cy="828675"/>
          </a:xfrm>
          <a:prstGeom prst="rect">
            <a:avLst/>
          </a:prstGeom>
          <a:solidFill>
            <a:schemeClr val="bg1"/>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latin typeface="Tahoma" panose="020B0604030504040204" pitchFamily="34" charset="0"/>
              </a:rPr>
              <a:t>line</a:t>
            </a:r>
          </a:p>
          <a:p>
            <a:pPr algn="ctr"/>
            <a:r>
              <a:rPr lang="en-US" altLang="zh-CN" sz="1600">
                <a:solidFill>
                  <a:srgbClr val="0000FF"/>
                </a:solidFill>
                <a:latin typeface="Tahoma" panose="020B0604030504040204" pitchFamily="34" charset="0"/>
              </a:rPr>
              <a:t>termination</a:t>
            </a:r>
          </a:p>
        </p:txBody>
      </p:sp>
      <p:sp>
        <p:nvSpPr>
          <p:cNvPr id="63494" name="Rectangle 7"/>
          <p:cNvSpPr>
            <a:spLocks noChangeArrowheads="1"/>
          </p:cNvSpPr>
          <p:nvPr/>
        </p:nvSpPr>
        <p:spPr bwMode="auto">
          <a:xfrm>
            <a:off x="8636593" y="1373411"/>
            <a:ext cx="1152525" cy="1409700"/>
          </a:xfrm>
          <a:prstGeom prst="rect">
            <a:avLst/>
          </a:prstGeom>
          <a:solidFill>
            <a:schemeClr val="bg1"/>
          </a:solidFill>
          <a:ln w="28575">
            <a:solidFill>
              <a:schemeClr val="accent2"/>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495" name="Line 10"/>
          <p:cNvSpPr>
            <a:spLocks noChangeShapeType="1"/>
          </p:cNvSpPr>
          <p:nvPr/>
        </p:nvSpPr>
        <p:spPr bwMode="auto">
          <a:xfrm>
            <a:off x="8458792" y="2092548"/>
            <a:ext cx="190500" cy="15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6" name="Line 11"/>
          <p:cNvSpPr>
            <a:spLocks noChangeShapeType="1"/>
          </p:cNvSpPr>
          <p:nvPr/>
        </p:nvSpPr>
        <p:spPr bwMode="auto">
          <a:xfrm>
            <a:off x="9792292" y="2049687"/>
            <a:ext cx="1905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7" name="Line 12"/>
          <p:cNvSpPr>
            <a:spLocks noChangeShapeType="1"/>
          </p:cNvSpPr>
          <p:nvPr/>
        </p:nvSpPr>
        <p:spPr bwMode="auto">
          <a:xfrm flipV="1">
            <a:off x="11349630" y="2090962"/>
            <a:ext cx="736600" cy="158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498" name="Rectangle 13"/>
          <p:cNvSpPr>
            <a:spLocks noChangeArrowheads="1"/>
          </p:cNvSpPr>
          <p:nvPr/>
        </p:nvSpPr>
        <p:spPr bwMode="auto">
          <a:xfrm>
            <a:off x="8669931" y="1682974"/>
            <a:ext cx="1055687"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a:solidFill>
                  <a:srgbClr val="0000FF"/>
                </a:solidFill>
                <a:latin typeface="Tahoma" panose="020B0604030504040204" pitchFamily="34" charset="0"/>
              </a:rPr>
              <a:t>link </a:t>
            </a:r>
          </a:p>
          <a:p>
            <a:pPr algn="ctr">
              <a:lnSpc>
                <a:spcPct val="90000"/>
              </a:lnSpc>
            </a:pPr>
            <a:r>
              <a:rPr lang="en-US" altLang="zh-CN" sz="1600">
                <a:solidFill>
                  <a:srgbClr val="0000FF"/>
                </a:solidFill>
                <a:latin typeface="Tahoma" panose="020B0604030504040204" pitchFamily="34" charset="0"/>
              </a:rPr>
              <a:t>layer </a:t>
            </a:r>
          </a:p>
          <a:p>
            <a:pPr algn="ctr">
              <a:lnSpc>
                <a:spcPct val="90000"/>
              </a:lnSpc>
            </a:pPr>
            <a:r>
              <a:rPr lang="en-US" altLang="zh-CN" sz="1600">
                <a:solidFill>
                  <a:srgbClr val="0000FF"/>
                </a:solidFill>
                <a:latin typeface="Tahoma" panose="020B0604030504040204" pitchFamily="34" charset="0"/>
              </a:rPr>
              <a:t>protocol</a:t>
            </a:r>
          </a:p>
          <a:p>
            <a:pPr algn="ctr">
              <a:lnSpc>
                <a:spcPct val="90000"/>
              </a:lnSpc>
            </a:pPr>
            <a:r>
              <a:rPr lang="en-US" altLang="zh-CN" sz="1600">
                <a:solidFill>
                  <a:srgbClr val="0000FF"/>
                </a:solidFill>
                <a:latin typeface="Tahoma" panose="020B0604030504040204" pitchFamily="34" charset="0"/>
              </a:rPr>
              <a:t>(send)</a:t>
            </a:r>
          </a:p>
        </p:txBody>
      </p:sp>
      <p:sp>
        <p:nvSpPr>
          <p:cNvPr id="63499" name="Rectangle 16"/>
          <p:cNvSpPr>
            <a:spLocks noChangeArrowheads="1"/>
          </p:cNvSpPr>
          <p:nvPr/>
        </p:nvSpPr>
        <p:spPr bwMode="auto">
          <a:xfrm>
            <a:off x="5464767" y="1476599"/>
            <a:ext cx="1055688"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90000"/>
              </a:lnSpc>
            </a:pPr>
            <a:r>
              <a:rPr lang="en-US" altLang="zh-CN" sz="1600" dirty="0">
                <a:solidFill>
                  <a:srgbClr val="0000FF"/>
                </a:solidFill>
                <a:latin typeface="Tahoma" panose="020B0604030504040204" pitchFamily="34" charset="0"/>
              </a:rPr>
              <a:t>switch</a:t>
            </a:r>
          </a:p>
          <a:p>
            <a:pPr algn="ctr">
              <a:lnSpc>
                <a:spcPct val="90000"/>
              </a:lnSpc>
            </a:pPr>
            <a:r>
              <a:rPr lang="en-US" altLang="zh-CN" sz="1600" dirty="0">
                <a:solidFill>
                  <a:srgbClr val="0000FF"/>
                </a:solidFill>
                <a:latin typeface="Tahoma" panose="020B0604030504040204" pitchFamily="34" charset="0"/>
              </a:rPr>
              <a:t>fabric</a:t>
            </a:r>
          </a:p>
        </p:txBody>
      </p:sp>
      <p:grpSp>
        <p:nvGrpSpPr>
          <p:cNvPr id="63500" name="Group 28"/>
          <p:cNvGrpSpPr>
            <a:grpSpLocks/>
          </p:cNvGrpSpPr>
          <p:nvPr/>
        </p:nvGrpSpPr>
        <p:grpSpPr bwMode="auto">
          <a:xfrm>
            <a:off x="7176093" y="1324198"/>
            <a:ext cx="1247775" cy="1504950"/>
            <a:chOff x="3180" y="909"/>
            <a:chExt cx="786" cy="948"/>
          </a:xfrm>
        </p:grpSpPr>
        <p:sp>
          <p:nvSpPr>
            <p:cNvPr id="63508" name="Rectangle 8"/>
            <p:cNvSpPr>
              <a:spLocks noChangeArrowheads="1"/>
            </p:cNvSpPr>
            <p:nvPr/>
          </p:nvSpPr>
          <p:spPr bwMode="auto">
            <a:xfrm>
              <a:off x="3180" y="909"/>
              <a:ext cx="786" cy="948"/>
            </a:xfrm>
            <a:prstGeom prst="rect">
              <a:avLst/>
            </a:prstGeom>
            <a:solidFill>
              <a:schemeClr val="bg1"/>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09" name="Text Box 14"/>
            <p:cNvSpPr txBox="1">
              <a:spLocks noChangeArrowheads="1"/>
            </p:cNvSpPr>
            <p:nvPr/>
          </p:nvSpPr>
          <p:spPr bwMode="auto">
            <a:xfrm>
              <a:off x="3263" y="917"/>
              <a:ext cx="663"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datagram</a:t>
              </a:r>
            </a:p>
            <a:p>
              <a:pPr algn="ctr"/>
              <a:r>
                <a:rPr lang="en-US" altLang="zh-CN" sz="1600">
                  <a:solidFill>
                    <a:srgbClr val="0000FF"/>
                  </a:solidFill>
                </a:rPr>
                <a:t>buffer</a:t>
              </a:r>
            </a:p>
            <a:p>
              <a:pPr algn="ctr"/>
              <a:endParaRPr lang="en-US" altLang="zh-CN" sz="1600">
                <a:solidFill>
                  <a:srgbClr val="0000FF"/>
                </a:solidFill>
              </a:endParaRPr>
            </a:p>
            <a:p>
              <a:pPr algn="ctr"/>
              <a:endParaRPr lang="en-US" altLang="zh-CN" sz="1600">
                <a:solidFill>
                  <a:srgbClr val="0000FF"/>
                </a:solidFill>
              </a:endParaRPr>
            </a:p>
            <a:p>
              <a:pPr algn="ctr"/>
              <a:r>
                <a:rPr lang="en-US" altLang="zh-CN" sz="1600">
                  <a:solidFill>
                    <a:srgbClr val="0000FF"/>
                  </a:solidFill>
                </a:rPr>
                <a:t>queueing</a:t>
              </a:r>
            </a:p>
          </p:txBody>
        </p:sp>
        <p:grpSp>
          <p:nvGrpSpPr>
            <p:cNvPr id="63510" name="Group 17"/>
            <p:cNvGrpSpPr>
              <a:grpSpLocks/>
            </p:cNvGrpSpPr>
            <p:nvPr/>
          </p:nvGrpSpPr>
          <p:grpSpPr bwMode="auto">
            <a:xfrm>
              <a:off x="3260" y="1299"/>
              <a:ext cx="626" cy="295"/>
              <a:chOff x="310" y="3526"/>
              <a:chExt cx="1040" cy="457"/>
            </a:xfrm>
          </p:grpSpPr>
          <p:sp>
            <p:nvSpPr>
              <p:cNvPr id="63511" name="Rectangle 18"/>
              <p:cNvSpPr>
                <a:spLocks noChangeArrowheads="1"/>
              </p:cNvSpPr>
              <p:nvPr/>
            </p:nvSpPr>
            <p:spPr bwMode="auto">
              <a:xfrm>
                <a:off x="310" y="3526"/>
                <a:ext cx="1040" cy="457"/>
              </a:xfrm>
              <a:prstGeom prst="rect">
                <a:avLst/>
              </a:prstGeom>
              <a:solidFill>
                <a:srgbClr val="FF0000"/>
              </a:solidFill>
              <a:ln w="38100">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FF"/>
                  </a:solidFill>
                  <a:latin typeface="Tahoma" panose="020B0604030504040204" pitchFamily="34" charset="0"/>
                </a:endParaRPr>
              </a:p>
            </p:txBody>
          </p:sp>
          <p:sp>
            <p:nvSpPr>
              <p:cNvPr id="63512" name="Line 19"/>
              <p:cNvSpPr>
                <a:spLocks noChangeShapeType="1"/>
              </p:cNvSpPr>
              <p:nvPr/>
            </p:nvSpPr>
            <p:spPr bwMode="auto">
              <a:xfrm>
                <a:off x="446"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3" name="Line 20"/>
              <p:cNvSpPr>
                <a:spLocks noChangeShapeType="1"/>
              </p:cNvSpPr>
              <p:nvPr/>
            </p:nvSpPr>
            <p:spPr bwMode="auto">
              <a:xfrm>
                <a:off x="558"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4" name="Line 21"/>
              <p:cNvSpPr>
                <a:spLocks noChangeShapeType="1"/>
              </p:cNvSpPr>
              <p:nvPr/>
            </p:nvSpPr>
            <p:spPr bwMode="auto">
              <a:xfrm>
                <a:off x="671"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5" name="Line 22"/>
              <p:cNvSpPr>
                <a:spLocks noChangeShapeType="1"/>
              </p:cNvSpPr>
              <p:nvPr/>
            </p:nvSpPr>
            <p:spPr bwMode="auto">
              <a:xfrm>
                <a:off x="782"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6" name="Line 23"/>
              <p:cNvSpPr>
                <a:spLocks noChangeShapeType="1"/>
              </p:cNvSpPr>
              <p:nvPr/>
            </p:nvSpPr>
            <p:spPr bwMode="auto">
              <a:xfrm>
                <a:off x="895"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7" name="Line 24"/>
              <p:cNvSpPr>
                <a:spLocks noChangeShapeType="1"/>
              </p:cNvSpPr>
              <p:nvPr/>
            </p:nvSpPr>
            <p:spPr bwMode="auto">
              <a:xfrm>
                <a:off x="1006" y="3534"/>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8" name="Line 25"/>
              <p:cNvSpPr>
                <a:spLocks noChangeShapeType="1"/>
              </p:cNvSpPr>
              <p:nvPr/>
            </p:nvSpPr>
            <p:spPr bwMode="auto">
              <a:xfrm>
                <a:off x="1121" y="3535"/>
                <a:ext cx="2" cy="437"/>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19" name="Line 26"/>
              <p:cNvSpPr>
                <a:spLocks noChangeShapeType="1"/>
              </p:cNvSpPr>
              <p:nvPr/>
            </p:nvSpPr>
            <p:spPr bwMode="auto">
              <a:xfrm>
                <a:off x="1229" y="3538"/>
                <a:ext cx="2" cy="435"/>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3501" name="Line 27"/>
          <p:cNvSpPr>
            <a:spLocks noChangeShapeType="1"/>
          </p:cNvSpPr>
          <p:nvPr/>
        </p:nvSpPr>
        <p:spPr bwMode="auto">
          <a:xfrm>
            <a:off x="6387105" y="1052736"/>
            <a:ext cx="11112" cy="21955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2" name="Line 9"/>
          <p:cNvSpPr>
            <a:spLocks noChangeShapeType="1"/>
          </p:cNvSpPr>
          <p:nvPr/>
        </p:nvSpPr>
        <p:spPr bwMode="auto">
          <a:xfrm flipV="1">
            <a:off x="6379168" y="2135411"/>
            <a:ext cx="92551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3503" name="TextBox 1"/>
          <p:cNvSpPr txBox="1">
            <a:spLocks noChangeArrowheads="1"/>
          </p:cNvSpPr>
          <p:nvPr/>
        </p:nvSpPr>
        <p:spPr bwMode="auto">
          <a:xfrm>
            <a:off x="5746751" y="293688"/>
            <a:ext cx="4587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i="1" dirty="0">
                <a:solidFill>
                  <a:srgbClr val="CC0000"/>
                </a:solidFill>
                <a:latin typeface="Tahoma" panose="020B0604030504040204" pitchFamily="34" charset="0"/>
              </a:rPr>
              <a:t>This slide in HUGELY important!</a:t>
            </a:r>
          </a:p>
        </p:txBody>
      </p:sp>
      <p:sp>
        <p:nvSpPr>
          <p:cNvPr id="4" name="TextBox 3"/>
          <p:cNvSpPr txBox="1">
            <a:spLocks noChangeArrowheads="1"/>
          </p:cNvSpPr>
          <p:nvPr/>
        </p:nvSpPr>
        <p:spPr bwMode="auto">
          <a:xfrm>
            <a:off x="6323769" y="4090289"/>
            <a:ext cx="4822825" cy="707886"/>
          </a:xfrm>
          <a:prstGeom prst="rect">
            <a:avLst/>
          </a:prstGeom>
          <a:solidFill>
            <a:schemeClr val="bg1"/>
          </a:solidFill>
          <a:ln w="25400">
            <a:solidFill>
              <a:srgbClr val="CC0000"/>
            </a:solidFill>
            <a:miter lim="800000"/>
            <a:headEnd/>
            <a:tailEnd/>
          </a:ln>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dirty="0">
                <a:solidFill>
                  <a:srgbClr val="0000FF"/>
                </a:solidFill>
                <a:cs typeface="Arial" panose="020B0604020202020204" pitchFamily="34" charset="0"/>
              </a:rPr>
              <a:t>Datagram (packets) can be lost due to congestion, lack of buffers</a:t>
            </a:r>
          </a:p>
        </p:txBody>
      </p:sp>
      <p:sp>
        <p:nvSpPr>
          <p:cNvPr id="33" name="TextBox 32"/>
          <p:cNvSpPr txBox="1">
            <a:spLocks noChangeArrowheads="1"/>
          </p:cNvSpPr>
          <p:nvPr/>
        </p:nvSpPr>
        <p:spPr bwMode="auto">
          <a:xfrm>
            <a:off x="690688" y="5871992"/>
            <a:ext cx="8216653" cy="400110"/>
          </a:xfrm>
          <a:prstGeom prst="rect">
            <a:avLst/>
          </a:prstGeom>
          <a:solidFill>
            <a:schemeClr val="bg1"/>
          </a:solidFill>
          <a:ln w="25400">
            <a:solidFill>
              <a:srgbClr val="CC0000"/>
            </a:solidFill>
            <a:miter lim="800000"/>
            <a:headEnd/>
            <a:tailEnd/>
          </a:ln>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dirty="0">
                <a:solidFill>
                  <a:srgbClr val="0000FF"/>
                </a:solidFill>
                <a:cs typeface="Arial" panose="020B0604020202020204" pitchFamily="34" charset="0"/>
              </a:rPr>
              <a:t>Priority scheduling – who gets best performance, network neutrality</a:t>
            </a:r>
          </a:p>
        </p:txBody>
      </p:sp>
      <p:sp>
        <p:nvSpPr>
          <p:cNvPr id="34"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32"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3" name="标题 2">
            <a:extLst>
              <a:ext uri="{FF2B5EF4-FFF2-40B4-BE49-F238E27FC236}">
                <a16:creationId xmlns:a16="http://schemas.microsoft.com/office/drawing/2014/main" id="{71058E76-AC80-4ED5-8DE9-45D5EE8B8D0B}"/>
              </a:ext>
            </a:extLst>
          </p:cNvPr>
          <p:cNvSpPr>
            <a:spLocks noGrp="1"/>
          </p:cNvSpPr>
          <p:nvPr>
            <p:ph type="title"/>
          </p:nvPr>
        </p:nvSpPr>
        <p:spPr/>
        <p:txBody>
          <a:bodyPr/>
          <a:lstStyle/>
          <a:p>
            <a:r>
              <a:rPr lang="en-US" altLang="zh-CN" dirty="0"/>
              <a:t>Output ports</a:t>
            </a:r>
            <a:endParaRPr lang="zh-CN" altLang="en-US" dirty="0"/>
          </a:p>
        </p:txBody>
      </p:sp>
    </p:spTree>
    <p:extLst>
      <p:ext uri="{BB962C8B-B14F-4D97-AF65-F5344CB8AC3E}">
        <p14:creationId xmlns:p14="http://schemas.microsoft.com/office/powerpoint/2010/main" val="3326540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2270125" y="4602164"/>
            <a:ext cx="7772400" cy="1190625"/>
          </a:xfrm>
        </p:spPr>
        <p:txBody>
          <a:bodyPr>
            <a:normAutofit fontScale="70000" lnSpcReduction="20000"/>
          </a:bodyPr>
          <a:lstStyle/>
          <a:p>
            <a:r>
              <a:rPr lang="en-US" altLang="zh-CN">
                <a:ea typeface="ＭＳ Ｐゴシック" panose="020B0600070205080204" pitchFamily="34" charset="-128"/>
                <a:cs typeface="ＭＳ Ｐゴシック" panose="020B0600070205080204" pitchFamily="34" charset="-128"/>
              </a:rPr>
              <a:t>buffering when arrival rate via switch exceeds output line speed</a:t>
            </a:r>
          </a:p>
          <a:p>
            <a:r>
              <a:rPr lang="en-US" altLang="zh-CN" i="1">
                <a:solidFill>
                  <a:srgbClr val="CC0000"/>
                </a:solidFill>
                <a:ea typeface="ＭＳ Ｐゴシック" panose="020B0600070205080204" pitchFamily="34" charset="-128"/>
                <a:cs typeface="ＭＳ Ｐゴシック" panose="020B0600070205080204" pitchFamily="34" charset="-128"/>
              </a:rPr>
              <a:t>queueing (delay) and loss due to output port buffer overflow!</a:t>
            </a:r>
            <a:endParaRPr lang="en-US" altLang="zh-CN">
              <a:solidFill>
                <a:srgbClr val="CC0000"/>
              </a:solidFill>
              <a:ea typeface="ＭＳ Ｐゴシック" panose="020B0600070205080204" pitchFamily="34" charset="-128"/>
              <a:cs typeface="ＭＳ Ｐゴシック" panose="020B0600070205080204" pitchFamily="34" charset="-128"/>
            </a:endParaRPr>
          </a:p>
        </p:txBody>
      </p:sp>
      <p:grpSp>
        <p:nvGrpSpPr>
          <p:cNvPr id="64516" name="Group 78"/>
          <p:cNvGrpSpPr>
            <a:grpSpLocks/>
          </p:cNvGrpSpPr>
          <p:nvPr/>
        </p:nvGrpSpPr>
        <p:grpSpPr bwMode="auto">
          <a:xfrm>
            <a:off x="2408239" y="1477963"/>
            <a:ext cx="7412037" cy="2870200"/>
            <a:chOff x="550" y="931"/>
            <a:chExt cx="4669" cy="1808"/>
          </a:xfrm>
        </p:grpSpPr>
        <p:grpSp>
          <p:nvGrpSpPr>
            <p:cNvPr id="64519" name="Group 29"/>
            <p:cNvGrpSpPr>
              <a:grpSpLocks/>
            </p:cNvGrpSpPr>
            <p:nvPr/>
          </p:nvGrpSpPr>
          <p:grpSpPr bwMode="auto">
            <a:xfrm>
              <a:off x="699" y="948"/>
              <a:ext cx="2099" cy="1356"/>
              <a:chOff x="523" y="976"/>
              <a:chExt cx="2099" cy="1356"/>
            </a:xfrm>
          </p:grpSpPr>
          <p:sp>
            <p:nvSpPr>
              <p:cNvPr id="64565" name="Rectangle 6"/>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66" name="Group 10"/>
              <p:cNvGrpSpPr>
                <a:grpSpLocks/>
              </p:cNvGrpSpPr>
              <p:nvPr/>
            </p:nvGrpSpPr>
            <p:grpSpPr bwMode="auto">
              <a:xfrm>
                <a:off x="804" y="997"/>
                <a:ext cx="249" cy="1295"/>
                <a:chOff x="748" y="997"/>
                <a:chExt cx="249" cy="1295"/>
              </a:xfrm>
            </p:grpSpPr>
            <p:sp>
              <p:nvSpPr>
                <p:cNvPr id="64585" name="Rectangle 7"/>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6" name="Rectangle 8"/>
                <p:cNvSpPr>
                  <a:spLocks noChangeArrowheads="1"/>
                </p:cNvSpPr>
                <p:nvPr/>
              </p:nvSpPr>
              <p:spPr bwMode="auto">
                <a:xfrm>
                  <a:off x="750" y="1472"/>
                  <a:ext cx="238" cy="352"/>
                </a:xfrm>
                <a:prstGeom prst="rect">
                  <a:avLst/>
                </a:prstGeom>
                <a:solidFill>
                  <a:schemeClr val="bg1"/>
                </a:solidFill>
                <a:ln w="9525">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7" name="Rectangle 9"/>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67" name="Group 11"/>
              <p:cNvGrpSpPr>
                <a:grpSpLocks/>
              </p:cNvGrpSpPr>
              <p:nvPr/>
            </p:nvGrpSpPr>
            <p:grpSpPr bwMode="auto">
              <a:xfrm>
                <a:off x="2109" y="1002"/>
                <a:ext cx="249" cy="1295"/>
                <a:chOff x="748" y="997"/>
                <a:chExt cx="249" cy="1295"/>
              </a:xfrm>
            </p:grpSpPr>
            <p:sp>
              <p:nvSpPr>
                <p:cNvPr id="64582" name="Rectangle 12"/>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3" name="Rectangle 13"/>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84" name="Rectangle 14"/>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68" name="Line 15"/>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69" name="Line 16"/>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0" name="Line 17"/>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1" name="Line 18"/>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2" name="Line 19"/>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3" name="Line 20"/>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74" name="Group 24"/>
              <p:cNvGrpSpPr>
                <a:grpSpLocks/>
              </p:cNvGrpSpPr>
              <p:nvPr/>
            </p:nvGrpSpPr>
            <p:grpSpPr bwMode="auto">
              <a:xfrm>
                <a:off x="523" y="1169"/>
                <a:ext cx="288" cy="939"/>
                <a:chOff x="-60" y="1148"/>
                <a:chExt cx="168" cy="939"/>
              </a:xfrm>
            </p:grpSpPr>
            <p:sp>
              <p:nvSpPr>
                <p:cNvPr id="64579" name="Line 21"/>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0" name="Line 22"/>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81" name="Line 23"/>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75" name="Group 25"/>
              <p:cNvGrpSpPr>
                <a:grpSpLocks/>
              </p:cNvGrpSpPr>
              <p:nvPr/>
            </p:nvGrpSpPr>
            <p:grpSpPr bwMode="auto">
              <a:xfrm>
                <a:off x="2334" y="1173"/>
                <a:ext cx="288" cy="939"/>
                <a:chOff x="-60" y="1148"/>
                <a:chExt cx="168" cy="939"/>
              </a:xfrm>
            </p:grpSpPr>
            <p:sp>
              <p:nvSpPr>
                <p:cNvPr id="64576" name="Line 26"/>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7" name="Line 27"/>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78" name="Line 28"/>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520" name="Group 30"/>
            <p:cNvGrpSpPr>
              <a:grpSpLocks/>
            </p:cNvGrpSpPr>
            <p:nvPr/>
          </p:nvGrpSpPr>
          <p:grpSpPr bwMode="auto">
            <a:xfrm>
              <a:off x="3120" y="931"/>
              <a:ext cx="2099" cy="1356"/>
              <a:chOff x="523" y="976"/>
              <a:chExt cx="2099" cy="1356"/>
            </a:xfrm>
          </p:grpSpPr>
          <p:sp>
            <p:nvSpPr>
              <p:cNvPr id="64542" name="Rectangle 31"/>
              <p:cNvSpPr>
                <a:spLocks noChangeArrowheads="1"/>
              </p:cNvSpPr>
              <p:nvPr/>
            </p:nvSpPr>
            <p:spPr bwMode="auto">
              <a:xfrm>
                <a:off x="1208" y="976"/>
                <a:ext cx="745" cy="13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4543" name="Group 32"/>
              <p:cNvGrpSpPr>
                <a:grpSpLocks/>
              </p:cNvGrpSpPr>
              <p:nvPr/>
            </p:nvGrpSpPr>
            <p:grpSpPr bwMode="auto">
              <a:xfrm>
                <a:off x="804" y="997"/>
                <a:ext cx="249" cy="1295"/>
                <a:chOff x="748" y="997"/>
                <a:chExt cx="249" cy="1295"/>
              </a:xfrm>
            </p:grpSpPr>
            <p:sp>
              <p:nvSpPr>
                <p:cNvPr id="64562" name="Rectangle 33"/>
                <p:cNvSpPr>
                  <a:spLocks noChangeArrowheads="1"/>
                </p:cNvSpPr>
                <p:nvPr/>
              </p:nvSpPr>
              <p:spPr bwMode="auto">
                <a:xfrm>
                  <a:off x="759" y="997"/>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3" name="Rectangle 34"/>
                <p:cNvSpPr>
                  <a:spLocks noChangeArrowheads="1"/>
                </p:cNvSpPr>
                <p:nvPr/>
              </p:nvSpPr>
              <p:spPr bwMode="auto">
                <a:xfrm>
                  <a:off x="750" y="1472"/>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4" name="Rectangle 35"/>
                <p:cNvSpPr>
                  <a:spLocks noChangeArrowheads="1"/>
                </p:cNvSpPr>
                <p:nvPr/>
              </p:nvSpPr>
              <p:spPr bwMode="auto">
                <a:xfrm>
                  <a:off x="748" y="1940"/>
                  <a:ext cx="238" cy="35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64544" name="Group 36"/>
              <p:cNvGrpSpPr>
                <a:grpSpLocks/>
              </p:cNvGrpSpPr>
              <p:nvPr/>
            </p:nvGrpSpPr>
            <p:grpSpPr bwMode="auto">
              <a:xfrm>
                <a:off x="2109" y="1002"/>
                <a:ext cx="249" cy="1295"/>
                <a:chOff x="748" y="997"/>
                <a:chExt cx="249" cy="1295"/>
              </a:xfrm>
            </p:grpSpPr>
            <p:sp>
              <p:nvSpPr>
                <p:cNvPr id="64559" name="Rectangle 37"/>
                <p:cNvSpPr>
                  <a:spLocks noChangeArrowheads="1"/>
                </p:cNvSpPr>
                <p:nvPr/>
              </p:nvSpPr>
              <p:spPr bwMode="auto">
                <a:xfrm>
                  <a:off x="759" y="997"/>
                  <a:ext cx="238" cy="352"/>
                </a:xfrm>
                <a:prstGeom prst="rect">
                  <a:avLst/>
                </a:prstGeom>
                <a:solidFill>
                  <a:schemeClr val="bg1"/>
                </a:solidFill>
                <a:ln w="19050">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60" name="Rectangle 38"/>
                <p:cNvSpPr>
                  <a:spLocks noChangeArrowheads="1"/>
                </p:cNvSpPr>
                <p:nvPr/>
              </p:nvSpPr>
              <p:spPr bwMode="auto">
                <a:xfrm>
                  <a:off x="750" y="1472"/>
                  <a:ext cx="238" cy="352"/>
                </a:xfrm>
                <a:prstGeom prst="rect">
                  <a:avLst/>
                </a:prstGeom>
                <a:solidFill>
                  <a:schemeClr val="bg1"/>
                </a:solidFill>
                <a:ln w="19050">
                  <a:solidFill>
                    <a:srgbClr val="0000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endParaRPr>
                </a:p>
              </p:txBody>
            </p:sp>
            <p:sp>
              <p:nvSpPr>
                <p:cNvPr id="64561" name="Rectangle 39"/>
                <p:cNvSpPr>
                  <a:spLocks noChangeArrowheads="1"/>
                </p:cNvSpPr>
                <p:nvPr/>
              </p:nvSpPr>
              <p:spPr bwMode="auto">
                <a:xfrm>
                  <a:off x="748" y="1940"/>
                  <a:ext cx="238" cy="352"/>
                </a:xfrm>
                <a:prstGeom prst="rect">
                  <a:avLst/>
                </a:prstGeom>
                <a:solidFill>
                  <a:schemeClr val="bg1"/>
                </a:solidFill>
                <a:ln w="19050">
                  <a:solidFill>
                    <a:srgbClr val="008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4545" name="Line 40"/>
              <p:cNvSpPr>
                <a:spLocks noChangeShapeType="1"/>
              </p:cNvSpPr>
              <p:nvPr/>
            </p:nvSpPr>
            <p:spPr bwMode="auto">
              <a:xfrm>
                <a:off x="1946" y="1180"/>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6" name="Line 41"/>
              <p:cNvSpPr>
                <a:spLocks noChangeShapeType="1"/>
              </p:cNvSpPr>
              <p:nvPr/>
            </p:nvSpPr>
            <p:spPr bwMode="auto">
              <a:xfrm>
                <a:off x="1940" y="1645"/>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7" name="Line 42"/>
              <p:cNvSpPr>
                <a:spLocks noChangeShapeType="1"/>
              </p:cNvSpPr>
              <p:nvPr/>
            </p:nvSpPr>
            <p:spPr bwMode="auto">
              <a:xfrm>
                <a:off x="1940" y="211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8" name="Line 43"/>
              <p:cNvSpPr>
                <a:spLocks noChangeShapeType="1"/>
              </p:cNvSpPr>
              <p:nvPr/>
            </p:nvSpPr>
            <p:spPr bwMode="auto">
              <a:xfrm>
                <a:off x="1044" y="1164"/>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9" name="Line 44"/>
              <p:cNvSpPr>
                <a:spLocks noChangeShapeType="1"/>
              </p:cNvSpPr>
              <p:nvPr/>
            </p:nvSpPr>
            <p:spPr bwMode="auto">
              <a:xfrm>
                <a:off x="1038" y="1629"/>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0" name="Line 45"/>
              <p:cNvSpPr>
                <a:spLocks noChangeShapeType="1"/>
              </p:cNvSpPr>
              <p:nvPr/>
            </p:nvSpPr>
            <p:spPr bwMode="auto">
              <a:xfrm>
                <a:off x="1038" y="210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64551" name="Group 46"/>
              <p:cNvGrpSpPr>
                <a:grpSpLocks/>
              </p:cNvGrpSpPr>
              <p:nvPr/>
            </p:nvGrpSpPr>
            <p:grpSpPr bwMode="auto">
              <a:xfrm>
                <a:off x="523" y="1169"/>
                <a:ext cx="288" cy="939"/>
                <a:chOff x="-60" y="1148"/>
                <a:chExt cx="168" cy="939"/>
              </a:xfrm>
            </p:grpSpPr>
            <p:sp>
              <p:nvSpPr>
                <p:cNvPr id="64556" name="Line 47"/>
                <p:cNvSpPr>
                  <a:spLocks noChangeShapeType="1"/>
                </p:cNvSpPr>
                <p:nvPr/>
              </p:nvSpPr>
              <p:spPr bwMode="auto">
                <a:xfrm>
                  <a:off x="-54" y="1148"/>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7" name="Line 48"/>
                <p:cNvSpPr>
                  <a:spLocks noChangeShapeType="1"/>
                </p:cNvSpPr>
                <p:nvPr/>
              </p:nvSpPr>
              <p:spPr bwMode="auto">
                <a:xfrm>
                  <a:off x="-60" y="1613"/>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8" name="Line 49"/>
                <p:cNvSpPr>
                  <a:spLocks noChangeShapeType="1"/>
                </p:cNvSpPr>
                <p:nvPr/>
              </p:nvSpPr>
              <p:spPr bwMode="auto">
                <a:xfrm>
                  <a:off x="-60" y="2087"/>
                  <a:ext cx="16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64552" name="Group 50"/>
              <p:cNvGrpSpPr>
                <a:grpSpLocks/>
              </p:cNvGrpSpPr>
              <p:nvPr/>
            </p:nvGrpSpPr>
            <p:grpSpPr bwMode="auto">
              <a:xfrm>
                <a:off x="2334" y="1173"/>
                <a:ext cx="288" cy="939"/>
                <a:chOff x="-60" y="1148"/>
                <a:chExt cx="168" cy="939"/>
              </a:xfrm>
            </p:grpSpPr>
            <p:sp>
              <p:nvSpPr>
                <p:cNvPr id="64553" name="Line 51"/>
                <p:cNvSpPr>
                  <a:spLocks noChangeShapeType="1"/>
                </p:cNvSpPr>
                <p:nvPr/>
              </p:nvSpPr>
              <p:spPr bwMode="auto">
                <a:xfrm>
                  <a:off x="-54" y="1148"/>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4" name="Line 52"/>
                <p:cNvSpPr>
                  <a:spLocks noChangeShapeType="1"/>
                </p:cNvSpPr>
                <p:nvPr/>
              </p:nvSpPr>
              <p:spPr bwMode="auto">
                <a:xfrm>
                  <a:off x="-60" y="1613"/>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55" name="Line 53"/>
                <p:cNvSpPr>
                  <a:spLocks noChangeShapeType="1"/>
                </p:cNvSpPr>
                <p:nvPr/>
              </p:nvSpPr>
              <p:spPr bwMode="auto">
                <a:xfrm>
                  <a:off x="-60" y="2087"/>
                  <a:ext cx="1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sp>
          <p:nvSpPr>
            <p:cNvPr id="64521" name="Rectangle 54"/>
            <p:cNvSpPr>
              <a:spLocks noChangeArrowheads="1"/>
            </p:cNvSpPr>
            <p:nvPr/>
          </p:nvSpPr>
          <p:spPr bwMode="auto">
            <a:xfrm>
              <a:off x="1012" y="101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2" name="Rectangle 55"/>
            <p:cNvSpPr>
              <a:spLocks noChangeArrowheads="1"/>
            </p:cNvSpPr>
            <p:nvPr/>
          </p:nvSpPr>
          <p:spPr bwMode="auto">
            <a:xfrm>
              <a:off x="1003" y="1494"/>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3" name="Rectangle 56"/>
            <p:cNvSpPr>
              <a:spLocks noChangeArrowheads="1"/>
            </p:cNvSpPr>
            <p:nvPr/>
          </p:nvSpPr>
          <p:spPr bwMode="auto">
            <a:xfrm>
              <a:off x="994" y="196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4" name="Rectangle 57"/>
            <p:cNvSpPr>
              <a:spLocks noChangeArrowheads="1"/>
            </p:cNvSpPr>
            <p:nvPr/>
          </p:nvSpPr>
          <p:spPr bwMode="auto">
            <a:xfrm>
              <a:off x="764" y="1017"/>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5" name="Rectangle 58"/>
            <p:cNvSpPr>
              <a:spLocks noChangeArrowheads="1"/>
            </p:cNvSpPr>
            <p:nvPr/>
          </p:nvSpPr>
          <p:spPr bwMode="auto">
            <a:xfrm>
              <a:off x="760" y="1953"/>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26" name="Line 60"/>
            <p:cNvSpPr>
              <a:spLocks noChangeShapeType="1"/>
            </p:cNvSpPr>
            <p:nvPr/>
          </p:nvSpPr>
          <p:spPr bwMode="auto">
            <a:xfrm>
              <a:off x="1215" y="1054"/>
              <a:ext cx="1026" cy="1"/>
            </a:xfrm>
            <a:prstGeom prst="line">
              <a:avLst/>
            </a:prstGeom>
            <a:noFill/>
            <a:ln w="2857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27" name="Freeform 62"/>
            <p:cNvSpPr>
              <a:spLocks/>
            </p:cNvSpPr>
            <p:nvPr/>
          </p:nvSpPr>
          <p:spPr bwMode="auto">
            <a:xfrm>
              <a:off x="1246" y="1285"/>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28" name="Text Box 63"/>
            <p:cNvSpPr txBox="1">
              <a:spLocks noChangeArrowheads="1"/>
            </p:cNvSpPr>
            <p:nvPr/>
          </p:nvSpPr>
          <p:spPr bwMode="auto">
            <a:xfrm>
              <a:off x="933" y="2335"/>
              <a:ext cx="154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at </a:t>
              </a:r>
              <a:r>
                <a:rPr lang="en-US" altLang="zh-CN" sz="1800" i="1">
                  <a:solidFill>
                    <a:srgbClr val="0000FF"/>
                  </a:solidFill>
                </a:rPr>
                <a:t>t,</a:t>
              </a:r>
              <a:r>
                <a:rPr lang="en-US" altLang="zh-CN" sz="1800">
                  <a:solidFill>
                    <a:srgbClr val="0000FF"/>
                  </a:solidFill>
                </a:rPr>
                <a:t> packets more</a:t>
              </a:r>
            </a:p>
            <a:p>
              <a:pPr algn="ctr"/>
              <a:r>
                <a:rPr lang="en-US" altLang="zh-CN" sz="1800">
                  <a:solidFill>
                    <a:srgbClr val="0000FF"/>
                  </a:solidFill>
                </a:rPr>
                <a:t>from input to output</a:t>
              </a:r>
              <a:endParaRPr lang="en-US" altLang="zh-CN" sz="1800" i="1">
                <a:solidFill>
                  <a:srgbClr val="0000FF"/>
                </a:solidFill>
              </a:endParaRPr>
            </a:p>
          </p:txBody>
        </p:sp>
        <p:sp>
          <p:nvSpPr>
            <p:cNvPr id="64529" name="Text Box 64"/>
            <p:cNvSpPr txBox="1">
              <a:spLocks noChangeArrowheads="1"/>
            </p:cNvSpPr>
            <p:nvPr/>
          </p:nvSpPr>
          <p:spPr bwMode="auto">
            <a:xfrm>
              <a:off x="3354" y="2325"/>
              <a:ext cx="154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FF"/>
                  </a:solidFill>
                </a:rPr>
                <a:t>one packet time later</a:t>
              </a:r>
              <a:endParaRPr lang="en-US" altLang="zh-CN" sz="1800" i="1">
                <a:solidFill>
                  <a:srgbClr val="0000FF"/>
                </a:solidFill>
              </a:endParaRPr>
            </a:p>
          </p:txBody>
        </p:sp>
        <p:sp>
          <p:nvSpPr>
            <p:cNvPr id="64530" name="Text Box 66"/>
            <p:cNvSpPr txBox="1">
              <a:spLocks noChangeArrowheads="1"/>
            </p:cNvSpPr>
            <p:nvPr/>
          </p:nvSpPr>
          <p:spPr bwMode="auto">
            <a:xfrm>
              <a:off x="1488" y="1545"/>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1" name="Text Box 67"/>
            <p:cNvSpPr txBox="1">
              <a:spLocks noChangeArrowheads="1"/>
            </p:cNvSpPr>
            <p:nvPr/>
          </p:nvSpPr>
          <p:spPr bwMode="auto">
            <a:xfrm>
              <a:off x="3895" y="1479"/>
              <a:ext cx="47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switch</a:t>
              </a:r>
            </a:p>
            <a:p>
              <a:r>
                <a:rPr lang="en-US" altLang="zh-CN" sz="1600">
                  <a:solidFill>
                    <a:srgbClr val="0000FF"/>
                  </a:solidFill>
                </a:rPr>
                <a:t>fabric</a:t>
              </a:r>
            </a:p>
          </p:txBody>
        </p:sp>
        <p:sp>
          <p:nvSpPr>
            <p:cNvPr id="64532" name="Rectangle 68"/>
            <p:cNvSpPr>
              <a:spLocks noChangeArrowheads="1"/>
            </p:cNvSpPr>
            <p:nvPr/>
          </p:nvSpPr>
          <p:spPr bwMode="auto">
            <a:xfrm>
              <a:off x="4746" y="972"/>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3" name="Rectangle 69"/>
            <p:cNvSpPr>
              <a:spLocks noChangeArrowheads="1"/>
            </p:cNvSpPr>
            <p:nvPr/>
          </p:nvSpPr>
          <p:spPr bwMode="auto">
            <a:xfrm>
              <a:off x="4746" y="14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4" name="Rectangle 70"/>
            <p:cNvSpPr>
              <a:spLocks noChangeArrowheads="1"/>
            </p:cNvSpPr>
            <p:nvPr/>
          </p:nvSpPr>
          <p:spPr bwMode="auto">
            <a:xfrm>
              <a:off x="4743" y="1099"/>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5" name="Rectangle 71"/>
            <p:cNvSpPr>
              <a:spLocks noChangeArrowheads="1"/>
            </p:cNvSpPr>
            <p:nvPr/>
          </p:nvSpPr>
          <p:spPr bwMode="auto">
            <a:xfrm>
              <a:off x="3445" y="1001"/>
              <a:ext cx="175" cy="98"/>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6" name="Rectangle 72"/>
            <p:cNvSpPr>
              <a:spLocks noChangeArrowheads="1"/>
            </p:cNvSpPr>
            <p:nvPr/>
          </p:nvSpPr>
          <p:spPr bwMode="auto">
            <a:xfrm>
              <a:off x="3434" y="1965"/>
              <a:ext cx="175" cy="98"/>
            </a:xfrm>
            <a:prstGeom prst="rect">
              <a:avLst/>
            </a:prstGeom>
            <a:solidFill>
              <a:srgbClr val="FF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37" name="Freeform 73"/>
            <p:cNvSpPr>
              <a:spLocks/>
            </p:cNvSpPr>
            <p:nvPr/>
          </p:nvSpPr>
          <p:spPr bwMode="auto">
            <a:xfrm>
              <a:off x="3682" y="1261"/>
              <a:ext cx="967" cy="735"/>
            </a:xfrm>
            <a:custGeom>
              <a:avLst/>
              <a:gdLst>
                <a:gd name="T0" fmla="*/ 0 w 967"/>
                <a:gd name="T1" fmla="*/ 733 h 735"/>
                <a:gd name="T2" fmla="*/ 522 w 967"/>
                <a:gd name="T3" fmla="*/ 735 h 735"/>
                <a:gd name="T4" fmla="*/ 967 w 967"/>
                <a:gd name="T5" fmla="*/ 0 h 735"/>
                <a:gd name="T6" fmla="*/ 0 60000 65536"/>
                <a:gd name="T7" fmla="*/ 0 60000 65536"/>
                <a:gd name="T8" fmla="*/ 0 60000 65536"/>
                <a:gd name="T9" fmla="*/ 0 w 967"/>
                <a:gd name="T10" fmla="*/ 0 h 735"/>
                <a:gd name="T11" fmla="*/ 967 w 967"/>
                <a:gd name="T12" fmla="*/ 735 h 735"/>
              </a:gdLst>
              <a:ahLst/>
              <a:cxnLst>
                <a:cxn ang="T6">
                  <a:pos x="T0" y="T1"/>
                </a:cxn>
                <a:cxn ang="T7">
                  <a:pos x="T2" y="T3"/>
                </a:cxn>
                <a:cxn ang="T8">
                  <a:pos x="T4" y="T5"/>
                </a:cxn>
              </a:cxnLst>
              <a:rect l="T9" t="T10" r="T11" b="T12"/>
              <a:pathLst>
                <a:path w="967" h="735">
                  <a:moveTo>
                    <a:pt x="0" y="733"/>
                  </a:moveTo>
                  <a:lnTo>
                    <a:pt x="522" y="735"/>
                  </a:lnTo>
                  <a:lnTo>
                    <a:pt x="967" y="0"/>
                  </a:lnTo>
                </a:path>
              </a:pathLst>
            </a:custGeom>
            <a:noFill/>
            <a:ln w="28575" cap="flat" cmpd="sng">
              <a:solidFill>
                <a:srgbClr val="FF0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8" name="Freeform 74"/>
            <p:cNvSpPr>
              <a:spLocks/>
            </p:cNvSpPr>
            <p:nvPr/>
          </p:nvSpPr>
          <p:spPr bwMode="auto">
            <a:xfrm>
              <a:off x="3669" y="1051"/>
              <a:ext cx="988" cy="951"/>
            </a:xfrm>
            <a:custGeom>
              <a:avLst/>
              <a:gdLst>
                <a:gd name="T0" fmla="*/ 0 w 1002"/>
                <a:gd name="T1" fmla="*/ 29707 h 480"/>
                <a:gd name="T2" fmla="*/ 429 w 1002"/>
                <a:gd name="T3" fmla="*/ 0 h 480"/>
                <a:gd name="T4" fmla="*/ 822 w 1002"/>
                <a:gd name="T5" fmla="*/ 6892561 h 480"/>
                <a:gd name="T6" fmla="*/ 0 60000 65536"/>
                <a:gd name="T7" fmla="*/ 0 60000 65536"/>
                <a:gd name="T8" fmla="*/ 0 60000 65536"/>
                <a:gd name="T9" fmla="*/ 0 w 1002"/>
                <a:gd name="T10" fmla="*/ 0 h 480"/>
                <a:gd name="T11" fmla="*/ 1002 w 1002"/>
                <a:gd name="T12" fmla="*/ 480 h 480"/>
              </a:gdLst>
              <a:ahLst/>
              <a:cxnLst>
                <a:cxn ang="T6">
                  <a:pos x="T0" y="T1"/>
                </a:cxn>
                <a:cxn ang="T7">
                  <a:pos x="T2" y="T3"/>
                </a:cxn>
                <a:cxn ang="T8">
                  <a:pos x="T4" y="T5"/>
                </a:cxn>
              </a:cxnLst>
              <a:rect l="T9" t="T10" r="T11" b="T12"/>
              <a:pathLst>
                <a:path w="1002" h="480">
                  <a:moveTo>
                    <a:pt x="0" y="2"/>
                  </a:moveTo>
                  <a:lnTo>
                    <a:pt x="522" y="0"/>
                  </a:lnTo>
                  <a:lnTo>
                    <a:pt x="1002" y="480"/>
                  </a:lnTo>
                </a:path>
              </a:pathLst>
            </a:custGeom>
            <a:noFill/>
            <a:ln w="28575" cap="flat" cmpd="sng">
              <a:solidFill>
                <a:srgbClr val="008000"/>
              </a:solidFill>
              <a:prstDash val="dash"/>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64539" name="Line 75"/>
            <p:cNvSpPr>
              <a:spLocks noChangeShapeType="1"/>
            </p:cNvSpPr>
            <p:nvPr/>
          </p:nvSpPr>
          <p:spPr bwMode="auto">
            <a:xfrm>
              <a:off x="1208" y="1545"/>
              <a:ext cx="1012" cy="14"/>
            </a:xfrm>
            <a:prstGeom prst="line">
              <a:avLst/>
            </a:prstGeom>
            <a:noFill/>
            <a:ln w="28575">
              <a:solidFill>
                <a:srgbClr val="0000FF"/>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64540" name="Rectangle 76"/>
            <p:cNvSpPr>
              <a:spLocks noChangeArrowheads="1"/>
            </p:cNvSpPr>
            <p:nvPr/>
          </p:nvSpPr>
          <p:spPr bwMode="auto">
            <a:xfrm>
              <a:off x="550" y="1010"/>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4541" name="Rectangle 77"/>
            <p:cNvSpPr>
              <a:spLocks noChangeArrowheads="1"/>
            </p:cNvSpPr>
            <p:nvPr/>
          </p:nvSpPr>
          <p:spPr bwMode="auto">
            <a:xfrm>
              <a:off x="3194" y="997"/>
              <a:ext cx="175" cy="98"/>
            </a:xfrm>
            <a:prstGeom prst="rect">
              <a:avLst/>
            </a:prstGeom>
            <a:solidFill>
              <a:srgbClr val="00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77"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6"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3" name="标题 2">
            <a:extLst>
              <a:ext uri="{FF2B5EF4-FFF2-40B4-BE49-F238E27FC236}">
                <a16:creationId xmlns:a16="http://schemas.microsoft.com/office/drawing/2014/main" id="{30536F9A-26C6-4755-971B-D4346DF0264A}"/>
              </a:ext>
            </a:extLst>
          </p:cNvPr>
          <p:cNvSpPr>
            <a:spLocks noGrp="1"/>
          </p:cNvSpPr>
          <p:nvPr>
            <p:ph type="title"/>
          </p:nvPr>
        </p:nvSpPr>
        <p:spPr/>
        <p:txBody>
          <a:bodyPr/>
          <a:lstStyle/>
          <a:p>
            <a:r>
              <a:rPr lang="en-US" altLang="zh-CN" dirty="0"/>
              <a:t>Output port queueing</a:t>
            </a:r>
            <a:endParaRPr lang="zh-CN" altLang="en-US" dirty="0"/>
          </a:p>
        </p:txBody>
      </p:sp>
    </p:spTree>
    <p:extLst>
      <p:ext uri="{BB962C8B-B14F-4D97-AF65-F5344CB8AC3E}">
        <p14:creationId xmlns:p14="http://schemas.microsoft.com/office/powerpoint/2010/main" val="3802748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2"/>
          <p:cNvSpPr>
            <a:spLocks noGrp="1" noChangeArrowheads="1"/>
          </p:cNvSpPr>
          <p:nvPr>
            <p:ph type="title"/>
          </p:nvPr>
        </p:nvSpPr>
        <p:spPr/>
        <p:txBody>
          <a:bodyPr/>
          <a:lstStyle/>
          <a:p>
            <a:r>
              <a:rPr lang="en-US" altLang="zh-CN" dirty="0"/>
              <a:t>Network Layer Data Plane: roadmap</a:t>
            </a:r>
          </a:p>
        </p:txBody>
      </p:sp>
      <p:sp>
        <p:nvSpPr>
          <p:cNvPr id="35845" name="Rectangle 3"/>
          <p:cNvSpPr>
            <a:spLocks noGrp="1" noChangeArrowheads="1"/>
          </p:cNvSpPr>
          <p:nvPr>
            <p:ph sz="half" idx="1"/>
          </p:nvPr>
        </p:nvSpPr>
        <p:spPr/>
        <p:txBody>
          <a:bodyPr>
            <a:normAutofit/>
          </a:bodyPr>
          <a:lstStyle/>
          <a:p>
            <a:pPr marL="407988" indent="-277813">
              <a:spcBef>
                <a:spcPts val="600"/>
              </a:spcBef>
            </a:pPr>
            <a:r>
              <a:rPr lang="en-US" altLang="en-US" dirty="0">
                <a:ea typeface="ＭＳ Ｐゴシック" panose="020B0600070205080204" pitchFamily="34" charset="-128"/>
                <a:cs typeface="Arial" panose="020B0604020202020204" pitchFamily="34" charset="0"/>
              </a:rPr>
              <a:t>Network layer: overview</a:t>
            </a:r>
          </a:p>
          <a:p>
            <a:pPr lvl="1">
              <a:spcBef>
                <a:spcPts val="0"/>
              </a:spcBef>
            </a:pPr>
            <a:r>
              <a:rPr lang="en-US" altLang="en-US" sz="2200" dirty="0">
                <a:ea typeface="ＭＳ Ｐゴシック" panose="020B0600070205080204" pitchFamily="34" charset="-128"/>
                <a:cs typeface="Arial" panose="020B0604020202020204" pitchFamily="34" charset="0"/>
              </a:rPr>
              <a:t>data plane</a:t>
            </a:r>
          </a:p>
          <a:p>
            <a:pPr lvl="1">
              <a:spcBef>
                <a:spcPts val="0"/>
              </a:spcBef>
            </a:pPr>
            <a:r>
              <a:rPr lang="en-US" altLang="en-US" sz="2200" dirty="0">
                <a:ea typeface="ＭＳ Ｐゴシック" panose="020B0600070205080204" pitchFamily="34" charset="-128"/>
                <a:cs typeface="Arial" panose="020B0604020202020204" pitchFamily="34" charset="0"/>
              </a:rPr>
              <a:t>control plane</a:t>
            </a:r>
            <a:endParaRPr lang="en-US" altLang="zh-CN" sz="2200" dirty="0"/>
          </a:p>
          <a:p>
            <a:pPr marL="407988" indent="-277813">
              <a:spcBef>
                <a:spcPts val="600"/>
              </a:spcBef>
            </a:pPr>
            <a:r>
              <a:rPr lang="en-US" altLang="en-US" dirty="0">
                <a:ea typeface="ＭＳ Ｐゴシック" panose="020B0600070205080204" pitchFamily="34" charset="-128"/>
                <a:cs typeface="Arial" panose="020B0604020202020204" pitchFamily="34" charset="0"/>
              </a:rPr>
              <a:t>What</a:t>
            </a:r>
            <a:r>
              <a:rPr lang="en-US" altLang="ja-JP" dirty="0">
                <a:ea typeface="ＭＳ Ｐゴシック" panose="020B0600070205080204" pitchFamily="34" charset="-128"/>
                <a:cs typeface="Arial" panose="020B0604020202020204" pitchFamily="34" charset="0"/>
              </a:rPr>
              <a:t>’s inside a router</a:t>
            </a:r>
          </a:p>
          <a:p>
            <a:pPr lvl="1">
              <a:spcBef>
                <a:spcPts val="0"/>
              </a:spcBef>
            </a:pPr>
            <a:r>
              <a:rPr lang="en-US" altLang="ja-JP" sz="2200" dirty="0">
                <a:ea typeface="ＭＳ Ｐゴシック" panose="020B0600070205080204" pitchFamily="34" charset="-128"/>
                <a:cs typeface="Arial" panose="020B0604020202020204" pitchFamily="34" charset="0"/>
              </a:rPr>
              <a:t>input ports, switching, output ports</a:t>
            </a:r>
          </a:p>
          <a:p>
            <a:pPr lvl="1">
              <a:spcBef>
                <a:spcPts val="0"/>
              </a:spcBef>
            </a:pPr>
            <a:r>
              <a:rPr lang="en-US" altLang="ja-JP" sz="2200" dirty="0">
                <a:ea typeface="ＭＳ Ｐゴシック" panose="020B0600070205080204" pitchFamily="34" charset="-128"/>
                <a:cs typeface="Arial" panose="020B0604020202020204" pitchFamily="34" charset="0"/>
              </a:rPr>
              <a:t>buffer management, scheduling</a:t>
            </a:r>
          </a:p>
          <a:p>
            <a:pPr marL="407988" indent="-277813">
              <a:spcBef>
                <a:spcPts val="600"/>
              </a:spcBef>
            </a:pPr>
            <a:r>
              <a:rPr lang="en-US" altLang="en-US" dirty="0">
                <a:ea typeface="ＭＳ Ｐゴシック" panose="020B0600070205080204" pitchFamily="34" charset="-128"/>
                <a:cs typeface="Arial" panose="020B0604020202020204" pitchFamily="34" charset="0"/>
              </a:rPr>
              <a:t>IP: the Internet Protocol</a:t>
            </a:r>
          </a:p>
          <a:p>
            <a:pPr lvl="1">
              <a:spcBef>
                <a:spcPts val="0"/>
              </a:spcBef>
            </a:pPr>
            <a:r>
              <a:rPr lang="en-US" altLang="en-US" sz="2200" dirty="0">
                <a:ea typeface="ＭＳ Ｐゴシック" panose="020B0600070205080204" pitchFamily="34" charset="-128"/>
                <a:cs typeface="Arial" panose="020B0604020202020204" pitchFamily="34" charset="0"/>
              </a:rPr>
              <a:t>datagram format</a:t>
            </a:r>
          </a:p>
          <a:p>
            <a:pPr lvl="1">
              <a:spcBef>
                <a:spcPts val="0"/>
              </a:spcBef>
            </a:pPr>
            <a:r>
              <a:rPr lang="en-US" altLang="en-US" sz="2200" dirty="0">
                <a:ea typeface="ＭＳ Ｐゴシック" panose="020B0600070205080204" pitchFamily="34" charset="-128"/>
                <a:cs typeface="Arial" panose="020B0604020202020204" pitchFamily="34" charset="0"/>
              </a:rPr>
              <a:t>addressing</a:t>
            </a:r>
          </a:p>
          <a:p>
            <a:pPr lvl="1">
              <a:spcBef>
                <a:spcPts val="0"/>
              </a:spcBef>
            </a:pPr>
            <a:r>
              <a:rPr lang="en-US" altLang="en-US" sz="2200" dirty="0">
                <a:ea typeface="ＭＳ Ｐゴシック" panose="020B0600070205080204" pitchFamily="34" charset="-128"/>
                <a:cs typeface="Arial" panose="020B0604020202020204" pitchFamily="34" charset="0"/>
              </a:rPr>
              <a:t>network address translation</a:t>
            </a:r>
          </a:p>
          <a:p>
            <a:pPr lvl="1">
              <a:spcBef>
                <a:spcPts val="0"/>
              </a:spcBef>
            </a:pPr>
            <a:r>
              <a:rPr lang="en-US" altLang="en-US" sz="2200" dirty="0">
                <a:ea typeface="ＭＳ Ｐゴシック" panose="020B0600070205080204" pitchFamily="34" charset="-128"/>
                <a:cs typeface="Arial" panose="020B0604020202020204" pitchFamily="34" charset="0"/>
              </a:rPr>
              <a:t>IPv6</a:t>
            </a:r>
          </a:p>
        </p:txBody>
      </p:sp>
      <p:sp>
        <p:nvSpPr>
          <p:cNvPr id="2" name="内容占位符 1">
            <a:extLst>
              <a:ext uri="{FF2B5EF4-FFF2-40B4-BE49-F238E27FC236}">
                <a16:creationId xmlns:a16="http://schemas.microsoft.com/office/drawing/2014/main" id="{F7385880-393E-4291-88EE-15379BDDA346}"/>
              </a:ext>
            </a:extLst>
          </p:cNvPr>
          <p:cNvSpPr>
            <a:spLocks noGrp="1"/>
          </p:cNvSpPr>
          <p:nvPr>
            <p:ph sz="half" idx="2"/>
          </p:nvPr>
        </p:nvSpPr>
        <p:spPr>
          <a:xfrm>
            <a:off x="5994400" y="1600200"/>
            <a:ext cx="5080000" cy="4648200"/>
          </a:xfrm>
        </p:spPr>
        <p:txBody>
          <a:bodyPr>
            <a:normAutofit/>
          </a:bodyPr>
          <a:lstStyle/>
          <a:p>
            <a:pPr marL="407988" indent="-277813"/>
            <a:r>
              <a:rPr lang="en-US" altLang="en-US" dirty="0">
                <a:ea typeface="ＭＳ Ｐゴシック" panose="020B0600070205080204" pitchFamily="34" charset="-128"/>
                <a:cs typeface="ＭＳ Ｐゴシック" panose="020B0600070205080204" pitchFamily="34" charset="-128"/>
              </a:rPr>
              <a:t>Generalized Forwarding, SDN</a:t>
            </a:r>
          </a:p>
          <a:p>
            <a:pPr lvl="1">
              <a:spcBef>
                <a:spcPts val="0"/>
              </a:spcBef>
            </a:pPr>
            <a:r>
              <a:rPr lang="en-US" altLang="en-US" sz="2200" dirty="0" err="1">
                <a:ea typeface="ＭＳ Ｐゴシック" panose="020B0600070205080204" pitchFamily="34" charset="-128"/>
              </a:rPr>
              <a:t>Match+action</a:t>
            </a:r>
            <a:endParaRPr lang="en-US" altLang="en-US" sz="2200" dirty="0">
              <a:ea typeface="ＭＳ Ｐゴシック" panose="020B0600070205080204" pitchFamily="34" charset="-128"/>
            </a:endParaRPr>
          </a:p>
          <a:p>
            <a:pPr lvl="1">
              <a:spcBef>
                <a:spcPts val="0"/>
              </a:spcBef>
            </a:pPr>
            <a:r>
              <a:rPr lang="en-US" altLang="en-US" sz="2200" dirty="0">
                <a:ea typeface="ＭＳ Ｐゴシック" panose="020B0600070205080204" pitchFamily="34" charset="-128"/>
              </a:rPr>
              <a:t>OpenFlow: </a:t>
            </a:r>
            <a:r>
              <a:rPr lang="en-US" altLang="en-US" sz="2200" dirty="0" err="1">
                <a:ea typeface="ＭＳ Ｐゴシック" panose="020B0600070205080204" pitchFamily="34" charset="-128"/>
              </a:rPr>
              <a:t>match+action</a:t>
            </a:r>
            <a:r>
              <a:rPr lang="en-US" altLang="en-US" sz="2200" dirty="0">
                <a:ea typeface="ＭＳ Ｐゴシック" panose="020B0600070205080204" pitchFamily="34" charset="-128"/>
              </a:rPr>
              <a:t> in action</a:t>
            </a:r>
          </a:p>
          <a:p>
            <a:pPr marL="407988" indent="-277813">
              <a:spcBef>
                <a:spcPts val="600"/>
              </a:spcBef>
            </a:pPr>
            <a:r>
              <a:rPr lang="en-US" altLang="en-US" dirty="0">
                <a:ea typeface="ＭＳ Ｐゴシック" panose="020B0600070205080204" pitchFamily="34" charset="-128"/>
              </a:rPr>
              <a:t>Middleboxes</a:t>
            </a:r>
          </a:p>
        </p:txBody>
      </p:sp>
      <p:sp>
        <p:nvSpPr>
          <p:cNvPr id="35841" name="Rectangle 7"/>
          <p:cNvSpPr>
            <a:spLocks noGrp="1" noChangeArrowheads="1"/>
          </p:cNvSpPr>
          <p:nvPr>
            <p:ph type="ftr" sz="quarter" idx="4294967295"/>
          </p:nvPr>
        </p:nvSpPr>
        <p:spPr>
          <a:xfrm>
            <a:off x="9220413" y="6624638"/>
            <a:ext cx="3457575" cy="2889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MS PGothic" panose="020B0600070205080204" pitchFamily="34" charset="-128"/>
              </a:defRPr>
            </a:lvl1pPr>
            <a:lvl2pPr marL="742950" indent="-285750">
              <a:defRPr sz="2000">
                <a:solidFill>
                  <a:schemeClr val="tx1"/>
                </a:solidFill>
                <a:latin typeface="Arial" panose="020B0604020202020204" pitchFamily="34" charset="0"/>
                <a:ea typeface="MS PGothic" panose="020B0600070205080204" pitchFamily="34" charset="-128"/>
              </a:defRPr>
            </a:lvl2pPr>
            <a:lvl3pPr marL="1143000" indent="-228600">
              <a:defRPr sz="2000">
                <a:solidFill>
                  <a:schemeClr val="tx1"/>
                </a:solidFill>
                <a:latin typeface="Arial" panose="020B0604020202020204" pitchFamily="34" charset="0"/>
                <a:ea typeface="MS PGothic" panose="020B0600070205080204" pitchFamily="34" charset="-128"/>
              </a:defRPr>
            </a:lvl3pPr>
            <a:lvl4pPr marL="1600200" indent="-228600">
              <a:defRPr sz="2000">
                <a:solidFill>
                  <a:schemeClr val="tx1"/>
                </a:solidFill>
                <a:latin typeface="Arial" panose="020B0604020202020204" pitchFamily="34" charset="0"/>
                <a:ea typeface="MS PGothic" panose="020B0600070205080204" pitchFamily="34" charset="-128"/>
              </a:defRPr>
            </a:lvl4pPr>
            <a:lvl5pPr marL="2057400" indent="-228600">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10147994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ChangeArrowheads="1"/>
          </p:cNvSpPr>
          <p:nvPr>
            <p:ph type="title"/>
          </p:nvPr>
        </p:nvSpPr>
        <p:spPr/>
        <p:txBody>
          <a:bodyPr/>
          <a:lstStyle/>
          <a:p>
            <a:pPr>
              <a:defRPr/>
            </a:pPr>
            <a:r>
              <a:rPr lang="en-US" dirty="0">
                <a:cs typeface="+mj-cs"/>
              </a:rPr>
              <a:t>How much buffering?</a:t>
            </a:r>
          </a:p>
        </p:txBody>
      </p:sp>
      <p:sp>
        <p:nvSpPr>
          <p:cNvPr id="65539" name="Rectangle 3"/>
          <p:cNvSpPr>
            <a:spLocks noGrp="1" noChangeArrowheads="1"/>
          </p:cNvSpPr>
          <p:nvPr>
            <p:ph type="body" idx="1"/>
          </p:nvPr>
        </p:nvSpPr>
        <p:spPr>
          <a:xfrm>
            <a:off x="695400" y="1159279"/>
            <a:ext cx="11137899" cy="2304256"/>
          </a:xfrm>
        </p:spPr>
        <p:txBody>
          <a:bodyPr/>
          <a:lstStyle/>
          <a:p>
            <a:r>
              <a:rPr lang="en-US" altLang="zh-CN" dirty="0">
                <a:ea typeface="ＭＳ Ｐゴシック" panose="020B0600070205080204" pitchFamily="34" charset="-128"/>
                <a:cs typeface="ＭＳ Ｐゴシック" panose="020B0600070205080204" pitchFamily="34" charset="-128"/>
              </a:rPr>
              <a:t>RFC 3439 rule of thumb: average buffering equal to </a:t>
            </a:r>
            <a:r>
              <a:rPr lang="en-US" altLang="ja-JP" dirty="0">
                <a:ea typeface="ＭＳ Ｐゴシック" panose="020B0600070205080204" pitchFamily="34" charset="-128"/>
                <a:cs typeface="ＭＳ Ｐゴシック" panose="020B0600070205080204" pitchFamily="34" charset="-128"/>
              </a:rPr>
              <a:t>"typical" RTT (say 250 </a:t>
            </a:r>
            <a:r>
              <a:rPr lang="en-US" altLang="ja-JP" dirty="0" err="1">
                <a:ea typeface="ＭＳ Ｐゴシック" panose="020B0600070205080204" pitchFamily="34" charset="-128"/>
                <a:cs typeface="ＭＳ Ｐゴシック" panose="020B0600070205080204" pitchFamily="34" charset="-128"/>
              </a:rPr>
              <a:t>msec</a:t>
            </a:r>
            <a:r>
              <a:rPr lang="en-US" altLang="ja-JP" dirty="0">
                <a:ea typeface="ＭＳ Ｐゴシック" panose="020B0600070205080204" pitchFamily="34" charset="-128"/>
                <a:cs typeface="ＭＳ Ｐゴシック" panose="020B0600070205080204" pitchFamily="34" charset="-128"/>
              </a:rPr>
              <a:t>) times link capacity C</a:t>
            </a:r>
          </a:p>
          <a:p>
            <a:pPr lvl="1"/>
            <a:r>
              <a:rPr lang="en-US" altLang="zh-CN" dirty="0">
                <a:ea typeface="ＭＳ Ｐゴシック" panose="020B0600070205080204" pitchFamily="34" charset="-128"/>
              </a:rPr>
              <a:t>e.g., C = 10 </a:t>
            </a:r>
            <a:r>
              <a:rPr lang="en-US" altLang="zh-CN" dirty="0" err="1">
                <a:ea typeface="ＭＳ Ｐゴシック" panose="020B0600070205080204" pitchFamily="34" charset="-128"/>
              </a:rPr>
              <a:t>Gpbs</a:t>
            </a:r>
            <a:r>
              <a:rPr lang="en-US" altLang="zh-CN" dirty="0">
                <a:ea typeface="ＭＳ Ｐゴシック" panose="020B0600070205080204" pitchFamily="34" charset="-128"/>
              </a:rPr>
              <a:t> link: 2.5 </a:t>
            </a:r>
            <a:r>
              <a:rPr lang="en-US" altLang="zh-CN" dirty="0" err="1">
                <a:ea typeface="ＭＳ Ｐゴシック" panose="020B0600070205080204" pitchFamily="34" charset="-128"/>
              </a:rPr>
              <a:t>Gbit</a:t>
            </a:r>
            <a:r>
              <a:rPr lang="en-US" altLang="zh-CN" dirty="0">
                <a:ea typeface="ＭＳ Ｐゴシック" panose="020B0600070205080204" pitchFamily="34" charset="-128"/>
              </a:rPr>
              <a:t> buffer</a:t>
            </a:r>
          </a:p>
          <a:p>
            <a:r>
              <a:rPr lang="en-US" altLang="zh-CN" dirty="0">
                <a:ea typeface="ＭＳ Ｐゴシック" panose="020B0600070205080204" pitchFamily="34" charset="-128"/>
                <a:cs typeface="ＭＳ Ｐゴシック" panose="020B0600070205080204" pitchFamily="34" charset="-128"/>
              </a:rPr>
              <a:t>recent recommendation: with </a:t>
            </a:r>
            <a:r>
              <a:rPr lang="en-US" altLang="zh-CN" i="1" dirty="0">
                <a:ea typeface="ＭＳ Ｐゴシック" panose="020B0600070205080204" pitchFamily="34" charset="-128"/>
                <a:cs typeface="ＭＳ Ｐゴシック" panose="020B0600070205080204" pitchFamily="34" charset="-128"/>
              </a:rPr>
              <a:t>N</a:t>
            </a:r>
            <a:r>
              <a:rPr lang="en-US" altLang="zh-CN" dirty="0">
                <a:ea typeface="ＭＳ Ｐゴシック" panose="020B0600070205080204" pitchFamily="34" charset="-128"/>
                <a:cs typeface="ＭＳ Ｐゴシック" panose="020B0600070205080204" pitchFamily="34" charset="-128"/>
              </a:rPr>
              <a:t> flows, buffering equal to </a:t>
            </a:r>
          </a:p>
        </p:txBody>
      </p:sp>
      <p:sp>
        <p:nvSpPr>
          <p:cNvPr id="13"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mc:AlternateContent xmlns:mc="http://schemas.openxmlformats.org/markup-compatibility/2006" xmlns:a14="http://schemas.microsoft.com/office/drawing/2010/main">
        <mc:Choice Requires="a14">
          <p:sp>
            <p:nvSpPr>
              <p:cNvPr id="2" name="文本框 1"/>
              <p:cNvSpPr txBox="1"/>
              <p:nvPr/>
            </p:nvSpPr>
            <p:spPr>
              <a:xfrm>
                <a:off x="5231904" y="3095347"/>
                <a:ext cx="1224136" cy="8899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𝑅𝑇𝑇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num>
                        <m:den>
                          <m:rad>
                            <m:radPr>
                              <m:degHide m:val="on"/>
                              <m:ctrlPr>
                                <a:rPr lang="en-US" altLang="zh-CN" sz="280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𝑁</m:t>
                              </m:r>
                            </m:e>
                          </m:rad>
                        </m:den>
                      </m:f>
                    </m:oMath>
                  </m:oMathPara>
                </a14:m>
                <a:endParaRPr lang="zh-CN" altLang="en-US" sz="2800" dirty="0">
                  <a:solidFill>
                    <a:srgbClr val="0000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31904" y="3095347"/>
                <a:ext cx="1224136" cy="889987"/>
              </a:xfrm>
              <a:prstGeom prst="rect">
                <a:avLst/>
              </a:prstGeom>
              <a:blipFill>
                <a:blip r:embed="rId3"/>
                <a:stretch>
                  <a:fillRect/>
                </a:stretch>
              </a:blipFill>
            </p:spPr>
            <p:txBody>
              <a:bodyPr/>
              <a:lstStyle/>
              <a:p>
                <a:r>
                  <a:rPr lang="zh-CN" altLang="en-US">
                    <a:noFill/>
                  </a:rPr>
                  <a:t> </a:t>
                </a:r>
              </a:p>
            </p:txBody>
          </p:sp>
        </mc:Fallback>
      </mc:AlternateContent>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4.2.4 Where Does Queuing Occur? </a:t>
            </a:r>
          </a:p>
        </p:txBody>
      </p:sp>
      <p:sp>
        <p:nvSpPr>
          <p:cNvPr id="8" name="Content Placeholder 1">
            <a:extLst>
              <a:ext uri="{FF2B5EF4-FFF2-40B4-BE49-F238E27FC236}">
                <a16:creationId xmlns:a16="http://schemas.microsoft.com/office/drawing/2014/main" id="{F508300F-68F0-44E2-885A-7938D8CDD7F8}"/>
              </a:ext>
            </a:extLst>
          </p:cNvPr>
          <p:cNvSpPr txBox="1">
            <a:spLocks/>
          </p:cNvSpPr>
          <p:nvPr/>
        </p:nvSpPr>
        <p:spPr>
          <a:xfrm>
            <a:off x="695399" y="4169460"/>
            <a:ext cx="10969551" cy="227119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00000"/>
              </a:lnSpc>
              <a:spcBef>
                <a:spcPct val="20000"/>
              </a:spcBef>
              <a:buClrTx/>
              <a:buSzPct val="70000"/>
              <a:buFont typeface="Wingdings" panose="05000000000000000000" pitchFamily="2" charset="2"/>
              <a:buChar char="v"/>
              <a:tabLst/>
              <a:defRPr/>
            </a:pP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but </a:t>
            </a:r>
            <a:r>
              <a:rPr lang="en-US" altLang="en-US" dirty="0">
                <a:solidFill>
                  <a:schemeClr val="accent2">
                    <a:lumMod val="75000"/>
                  </a:schemeClr>
                </a:solidFill>
                <a:latin typeface="Comic Sans MS" panose="030F0702030302020204" pitchFamily="66" charset="0"/>
                <a:ea typeface="ＭＳ Ｐゴシック" panose="020B0600070205080204" pitchFamily="34" charset="-128"/>
                <a:cs typeface="ＭＳ Ｐゴシック" panose="020B0600070205080204" pitchFamily="34" charset="-128"/>
              </a:rPr>
              <a:t>too</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much buffering can increase delays (particularly in home routers)</a:t>
            </a: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long RTTs: poor performance for </a:t>
            </a:r>
            <a:r>
              <a:rPr lang="en-US" altLang="en-US" dirty="0" err="1">
                <a:solidFill>
                  <a:srgbClr val="000099"/>
                </a:solidFill>
                <a:latin typeface="Comic Sans MS" panose="030F0702030302020204" pitchFamily="66" charset="0"/>
                <a:ea typeface="ＭＳ Ｐゴシック" panose="020B0600070205080204" pitchFamily="34" charset="-128"/>
              </a:rPr>
              <a:t>realtime</a:t>
            </a:r>
            <a:r>
              <a:rPr lang="en-US" altLang="en-US" dirty="0">
                <a:solidFill>
                  <a:srgbClr val="000099"/>
                </a:solidFill>
                <a:latin typeface="Comic Sans MS" panose="030F0702030302020204" pitchFamily="66" charset="0"/>
                <a:ea typeface="ＭＳ Ｐゴシック" panose="020B0600070205080204" pitchFamily="34" charset="-128"/>
              </a:rPr>
              <a:t> apps, sluggish TCP response </a:t>
            </a:r>
            <a:endParaRPr lang="en-US" dirty="0">
              <a:solidFill>
                <a:srgbClr val="000099"/>
              </a:solidFill>
              <a:latin typeface="Comic Sans MS" panose="030F0702030302020204" pitchFamily="66" charset="0"/>
              <a:ea typeface="ＭＳ Ｐゴシック" panose="020B0600070205080204" pitchFamily="34" charset="-128"/>
            </a:endParaRPr>
          </a:p>
          <a:p>
            <a:pPr marL="742950" lvl="1" indent="-285750" fontAlgn="base">
              <a:lnSpc>
                <a:spcPct val="100000"/>
              </a:lnSpc>
              <a:spcBef>
                <a:spcPct val="20000"/>
              </a:spcBef>
              <a:buClrTx/>
              <a:buFontTx/>
              <a:buChar char="–"/>
              <a:tabLst/>
              <a:defRPr/>
            </a:pPr>
            <a:r>
              <a:rPr lang="en-US" altLang="en-US" dirty="0">
                <a:solidFill>
                  <a:srgbClr val="000099"/>
                </a:solidFill>
                <a:latin typeface="Comic Sans MS" panose="030F0702030302020204" pitchFamily="66" charset="0"/>
                <a:ea typeface="ＭＳ Ｐゴシック" panose="020B0600070205080204" pitchFamily="34" charset="-128"/>
              </a:rPr>
              <a:t>recall delay-based congestion control: “keep bottleneck link just full enough (busy) but no fuller”</a:t>
            </a:r>
            <a:endParaRPr lang="en-US" dirty="0">
              <a:solidFill>
                <a:srgbClr val="000099"/>
              </a:solidFill>
              <a:latin typeface="Comic Sans MS" panose="030F0702030302020204" pitchFamily="66" charset="0"/>
              <a:ea typeface="ＭＳ Ｐゴシック" panose="020B0600070205080204" pitchFamily="34" charset="-128"/>
            </a:endParaRPr>
          </a:p>
        </p:txBody>
      </p:sp>
    </p:spTree>
    <p:extLst>
      <p:ext uri="{BB962C8B-B14F-4D97-AF65-F5344CB8AC3E}">
        <p14:creationId xmlns:p14="http://schemas.microsoft.com/office/powerpoint/2010/main" val="3130331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54018" y="1463039"/>
            <a:ext cx="4966481" cy="50838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buffer management: </a:t>
            </a:r>
          </a:p>
          <a:p>
            <a:pPr marL="342900" lvl="0" indent="-342900" fontAlgn="base">
              <a:lnSpc>
                <a:spcPct val="100000"/>
              </a:lnSpc>
              <a:spcBef>
                <a:spcPct val="20000"/>
              </a:spcBef>
              <a:buClrTx/>
              <a:buSzPct val="70000"/>
              <a:buFont typeface="Wingdings" panose="05000000000000000000" pitchFamily="2" charset="2"/>
              <a:buChar char="v"/>
              <a:tabLst/>
              <a:defRPr/>
            </a:pPr>
            <a:r>
              <a:rPr kumimoji="0" lang="en-US" altLang="en-US" b="0" i="0" u="none" strike="noStrike" kern="1200" cap="none" spc="0" normalizeH="0" baseline="0" noProof="0" dirty="0">
                <a:ln>
                  <a:noFill/>
                </a:ln>
                <a:solidFill>
                  <a:srgbClr val="C00000"/>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drop: </a:t>
            </a:r>
            <a:r>
              <a:rPr lang="en-US" altLang="en-US"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 to add, drop when buffers are full</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tail drop: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 arriving packet</a:t>
            </a:r>
          </a:p>
          <a:p>
            <a:pPr marL="742950" lvl="1" indent="-285750" fontAlgn="base">
              <a:lnSpc>
                <a:spcPct val="100000"/>
              </a:lnSpc>
              <a:spcBef>
                <a:spcPct val="20000"/>
              </a:spcBef>
              <a:buClrTx/>
              <a:buFontTx/>
              <a:buChar char="–"/>
              <a:tabLst/>
              <a:defRPr/>
            </a:pP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priority: </a:t>
            </a:r>
            <a:r>
              <a:rPr kumimoji="0" lang="en-US" altLang="en-US" b="0" i="0" u="none" strike="noStrike" kern="1200" cap="none" spc="0" normalizeH="0" baseline="0" noProof="0" dirty="0">
                <a:ln>
                  <a:noFill/>
                </a:ln>
                <a:solidFill>
                  <a:schemeClr val="accent6">
                    <a:lumMod val="50000"/>
                  </a:schemeClr>
                </a:solidFill>
                <a:effectLst/>
                <a:uLnTx/>
                <a:uFillTx/>
                <a:latin typeface="Comic Sans MS" panose="030F0702030302020204" pitchFamily="66" charset="0"/>
                <a:ea typeface="Gill Sans MT" panose="020B0502020104020203" pitchFamily="34" charset="77"/>
                <a:cs typeface="Gill Sans MT" panose="020B0502020104020203" pitchFamily="34" charset="77"/>
              </a:rPr>
              <a:t>drop/remove on priority basis</a:t>
            </a:r>
          </a:p>
        </p:txBody>
      </p:sp>
      <p:sp>
        <p:nvSpPr>
          <p:cNvPr id="35" name="Rectangle 5">
            <a:extLst>
              <a:ext uri="{FF2B5EF4-FFF2-40B4-BE49-F238E27FC236}">
                <a16:creationId xmlns:a16="http://schemas.microsoft.com/office/drawing/2014/main" id="{6B5E77BE-663D-0C4F-B1A0-4FE84A5853BA}"/>
              </a:ext>
            </a:extLst>
          </p:cNvPr>
          <p:cNvSpPr>
            <a:spLocks noChangeArrowheads="1"/>
          </p:cNvSpPr>
          <p:nvPr/>
        </p:nvSpPr>
        <p:spPr bwMode="auto">
          <a:xfrm>
            <a:off x="1367869" y="1895285"/>
            <a:ext cx="3509501" cy="1819532"/>
          </a:xfrm>
          <a:prstGeom prst="rect">
            <a:avLst/>
          </a:prstGeom>
          <a:solidFill>
            <a:srgbClr val="FFFFFF"/>
          </a:solidFill>
          <a:ln w="19050">
            <a:solidFill>
              <a:srgbClr val="5F5F5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6" name="Rectangle 6">
            <a:extLst>
              <a:ext uri="{FF2B5EF4-FFF2-40B4-BE49-F238E27FC236}">
                <a16:creationId xmlns:a16="http://schemas.microsoft.com/office/drawing/2014/main" id="{5BE02A94-EF22-BA42-86FA-86D884A8ECBC}"/>
              </a:ext>
            </a:extLst>
          </p:cNvPr>
          <p:cNvSpPr>
            <a:spLocks noChangeArrowheads="1"/>
          </p:cNvSpPr>
          <p:nvPr/>
        </p:nvSpPr>
        <p:spPr bwMode="auto">
          <a:xfrm>
            <a:off x="3816974" y="2504234"/>
            <a:ext cx="974671" cy="621068"/>
          </a:xfrm>
          <a:prstGeom prst="rect">
            <a:avLst/>
          </a:prstGeom>
          <a:solidFill>
            <a:srgbClr val="FFFFFF"/>
          </a:solidFill>
          <a:ln w="28575">
            <a:solidFill>
              <a:srgbClr val="0066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termination</a:t>
            </a:r>
            <a:endPar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7" name="Rectangle 7">
            <a:extLst>
              <a:ext uri="{FF2B5EF4-FFF2-40B4-BE49-F238E27FC236}">
                <a16:creationId xmlns:a16="http://schemas.microsoft.com/office/drawing/2014/main" id="{2D2F95B6-E152-904F-9434-1185BAD6C22E}"/>
              </a:ext>
            </a:extLst>
          </p:cNvPr>
          <p:cNvSpPr>
            <a:spLocks noChangeArrowheads="1"/>
          </p:cNvSpPr>
          <p:nvPr/>
        </p:nvSpPr>
        <p:spPr bwMode="auto">
          <a:xfrm>
            <a:off x="2719466" y="2266379"/>
            <a:ext cx="965806" cy="1100138"/>
          </a:xfrm>
          <a:prstGeom prst="rect">
            <a:avLst/>
          </a:prstGeom>
          <a:solidFill>
            <a:srgbClr val="FFFFFF"/>
          </a:solidFill>
          <a:ln w="28575">
            <a:solidFill>
              <a:srgbClr val="3333CC"/>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38" name="Line 10">
            <a:extLst>
              <a:ext uri="{FF2B5EF4-FFF2-40B4-BE49-F238E27FC236}">
                <a16:creationId xmlns:a16="http://schemas.microsoft.com/office/drawing/2014/main" id="{1C5F0AC7-43BC-C54D-9EC4-226334C8420D}"/>
              </a:ext>
            </a:extLst>
          </p:cNvPr>
          <p:cNvSpPr>
            <a:spLocks noChangeShapeType="1"/>
          </p:cNvSpPr>
          <p:nvPr/>
        </p:nvSpPr>
        <p:spPr bwMode="auto">
          <a:xfrm>
            <a:off x="2570471" y="2839629"/>
            <a:ext cx="159637" cy="148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39" name="Line 11">
            <a:extLst>
              <a:ext uri="{FF2B5EF4-FFF2-40B4-BE49-F238E27FC236}">
                <a16:creationId xmlns:a16="http://schemas.microsoft.com/office/drawing/2014/main" id="{1D5DD4EA-D05C-D747-B223-1017B318E553}"/>
              </a:ext>
            </a:extLst>
          </p:cNvPr>
          <p:cNvSpPr>
            <a:spLocks noChangeShapeType="1"/>
          </p:cNvSpPr>
          <p:nvPr/>
        </p:nvSpPr>
        <p:spPr bwMode="auto">
          <a:xfrm>
            <a:off x="3687933" y="2834779"/>
            <a:ext cx="159637" cy="1487"/>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1" name="Rectangle 13">
            <a:extLst>
              <a:ext uri="{FF2B5EF4-FFF2-40B4-BE49-F238E27FC236}">
                <a16:creationId xmlns:a16="http://schemas.microsoft.com/office/drawing/2014/main" id="{B95717F2-1515-C143-9500-6A8B8FCE180F}"/>
              </a:ext>
            </a:extLst>
          </p:cNvPr>
          <p:cNvSpPr>
            <a:spLocks noChangeArrowheads="1"/>
          </p:cNvSpPr>
          <p:nvPr/>
        </p:nvSpPr>
        <p:spPr bwMode="auto">
          <a:xfrm>
            <a:off x="2747403" y="2416579"/>
            <a:ext cx="884657"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link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layer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protocol</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(send)</a:t>
            </a:r>
          </a:p>
        </p:txBody>
      </p:sp>
      <p:sp>
        <p:nvSpPr>
          <p:cNvPr id="42" name="Rectangle 16">
            <a:extLst>
              <a:ext uri="{FF2B5EF4-FFF2-40B4-BE49-F238E27FC236}">
                <a16:creationId xmlns:a16="http://schemas.microsoft.com/office/drawing/2014/main" id="{DC955E5A-0AAE-9941-B8FE-125514F714AF}"/>
              </a:ext>
            </a:extLst>
          </p:cNvPr>
          <p:cNvSpPr>
            <a:spLocks noChangeArrowheads="1"/>
          </p:cNvSpPr>
          <p:nvPr/>
        </p:nvSpPr>
        <p:spPr bwMode="auto">
          <a:xfrm>
            <a:off x="332969" y="2208898"/>
            <a:ext cx="884658" cy="7765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switch</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fabric</a:t>
            </a:r>
          </a:p>
        </p:txBody>
      </p:sp>
      <p:grpSp>
        <p:nvGrpSpPr>
          <p:cNvPr id="43" name="Group 28">
            <a:extLst>
              <a:ext uri="{FF2B5EF4-FFF2-40B4-BE49-F238E27FC236}">
                <a16:creationId xmlns:a16="http://schemas.microsoft.com/office/drawing/2014/main" id="{A1443F96-0F63-DB42-8E29-A8625BB994E0}"/>
              </a:ext>
            </a:extLst>
          </p:cNvPr>
          <p:cNvGrpSpPr>
            <a:grpSpLocks/>
          </p:cNvGrpSpPr>
          <p:nvPr/>
        </p:nvGrpSpPr>
        <p:grpSpPr bwMode="auto">
          <a:xfrm>
            <a:off x="1431729" y="2004504"/>
            <a:ext cx="1187971" cy="1614085"/>
            <a:chOff x="3132" y="858"/>
            <a:chExt cx="893" cy="1085"/>
          </a:xfrm>
        </p:grpSpPr>
        <p:sp>
          <p:nvSpPr>
            <p:cNvPr id="46" name="Rectangle 8">
              <a:extLst>
                <a:ext uri="{FF2B5EF4-FFF2-40B4-BE49-F238E27FC236}">
                  <a16:creationId xmlns:a16="http://schemas.microsoft.com/office/drawing/2014/main" id="{2FD0FF32-9B37-DC42-BD62-F82282C0088F}"/>
                </a:ext>
              </a:extLst>
            </p:cNvPr>
            <p:cNvSpPr>
              <a:spLocks noChangeArrowheads="1"/>
            </p:cNvSpPr>
            <p:nvPr/>
          </p:nvSpPr>
          <p:spPr bwMode="auto">
            <a:xfrm>
              <a:off x="3180" y="858"/>
              <a:ext cx="786" cy="1085"/>
            </a:xfrm>
            <a:prstGeom prst="rect">
              <a:avLst/>
            </a:prstGeom>
            <a:solidFill>
              <a:srgbClr val="FFFFFF"/>
            </a:solidFill>
            <a:ln w="28575">
              <a:solidFill>
                <a:srgbClr val="FF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47" name="Text Box 14">
              <a:extLst>
                <a:ext uri="{FF2B5EF4-FFF2-40B4-BE49-F238E27FC236}">
                  <a16:creationId xmlns:a16="http://schemas.microsoft.com/office/drawing/2014/main" id="{A704393B-C1D3-CB4A-8942-0AB0E7633A09}"/>
                </a:ext>
              </a:extLst>
            </p:cNvPr>
            <p:cNvSpPr txBox="1">
              <a:spLocks noChangeArrowheads="1"/>
            </p:cNvSpPr>
            <p:nvPr/>
          </p:nvSpPr>
          <p:spPr bwMode="auto">
            <a:xfrm>
              <a:off x="3132" y="883"/>
              <a:ext cx="893" cy="1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datagram</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buffer</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queueing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scheduling</a:t>
              </a:r>
            </a:p>
          </p:txBody>
        </p:sp>
        <p:grpSp>
          <p:nvGrpSpPr>
            <p:cNvPr id="48" name="Group 17">
              <a:extLst>
                <a:ext uri="{FF2B5EF4-FFF2-40B4-BE49-F238E27FC236}">
                  <a16:creationId xmlns:a16="http://schemas.microsoft.com/office/drawing/2014/main" id="{B0E03F2B-4025-F443-AE90-5D044032C12D}"/>
                </a:ext>
              </a:extLst>
            </p:cNvPr>
            <p:cNvGrpSpPr>
              <a:grpSpLocks/>
            </p:cNvGrpSpPr>
            <p:nvPr/>
          </p:nvGrpSpPr>
          <p:grpSpPr bwMode="auto">
            <a:xfrm>
              <a:off x="3260" y="1299"/>
              <a:ext cx="626" cy="295"/>
              <a:chOff x="310" y="3526"/>
              <a:chExt cx="1040" cy="457"/>
            </a:xfrm>
          </p:grpSpPr>
          <p:sp>
            <p:nvSpPr>
              <p:cNvPr id="49" name="Rectangle 18">
                <a:extLst>
                  <a:ext uri="{FF2B5EF4-FFF2-40B4-BE49-F238E27FC236}">
                    <a16:creationId xmlns:a16="http://schemas.microsoft.com/office/drawing/2014/main" id="{ECEBB9A5-BC44-7043-875E-41F36660919C}"/>
                  </a:ext>
                </a:extLst>
              </p:cNvPr>
              <p:cNvSpPr>
                <a:spLocks noChangeArrowheads="1"/>
              </p:cNvSpPr>
              <p:nvPr/>
            </p:nvSpPr>
            <p:spPr bwMode="auto">
              <a:xfrm>
                <a:off x="310" y="3526"/>
                <a:ext cx="1040" cy="457"/>
              </a:xfrm>
              <a:prstGeom prst="rect">
                <a:avLst/>
              </a:prstGeom>
              <a:solidFill>
                <a:srgbClr val="FF0000"/>
              </a:solidFill>
              <a:ln w="38100">
                <a:solidFill>
                  <a:srgbClr val="FFFFFF"/>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50" name="Line 19">
                <a:extLst>
                  <a:ext uri="{FF2B5EF4-FFF2-40B4-BE49-F238E27FC236}">
                    <a16:creationId xmlns:a16="http://schemas.microsoft.com/office/drawing/2014/main" id="{0A2D0D25-7A9A-AF43-8C67-18BD8B549BC3}"/>
                  </a:ext>
                </a:extLst>
              </p:cNvPr>
              <p:cNvSpPr>
                <a:spLocks noChangeShapeType="1"/>
              </p:cNvSpPr>
              <p:nvPr/>
            </p:nvSpPr>
            <p:spPr bwMode="auto">
              <a:xfrm>
                <a:off x="446"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1" name="Line 20">
                <a:extLst>
                  <a:ext uri="{FF2B5EF4-FFF2-40B4-BE49-F238E27FC236}">
                    <a16:creationId xmlns:a16="http://schemas.microsoft.com/office/drawing/2014/main" id="{0A801491-494C-F54C-A6E4-4E7C15631E9F}"/>
                  </a:ext>
                </a:extLst>
              </p:cNvPr>
              <p:cNvSpPr>
                <a:spLocks noChangeShapeType="1"/>
              </p:cNvSpPr>
              <p:nvPr/>
            </p:nvSpPr>
            <p:spPr bwMode="auto">
              <a:xfrm>
                <a:off x="558"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2" name="Line 21">
                <a:extLst>
                  <a:ext uri="{FF2B5EF4-FFF2-40B4-BE49-F238E27FC236}">
                    <a16:creationId xmlns:a16="http://schemas.microsoft.com/office/drawing/2014/main" id="{EC499DCF-CBA3-D343-8D13-1CA6F6FC0192}"/>
                  </a:ext>
                </a:extLst>
              </p:cNvPr>
              <p:cNvSpPr>
                <a:spLocks noChangeShapeType="1"/>
              </p:cNvSpPr>
              <p:nvPr/>
            </p:nvSpPr>
            <p:spPr bwMode="auto">
              <a:xfrm>
                <a:off x="671"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3" name="Line 22">
                <a:extLst>
                  <a:ext uri="{FF2B5EF4-FFF2-40B4-BE49-F238E27FC236}">
                    <a16:creationId xmlns:a16="http://schemas.microsoft.com/office/drawing/2014/main" id="{9FA94699-4903-B14C-BACD-94E12E020CAE}"/>
                  </a:ext>
                </a:extLst>
              </p:cNvPr>
              <p:cNvSpPr>
                <a:spLocks noChangeShapeType="1"/>
              </p:cNvSpPr>
              <p:nvPr/>
            </p:nvSpPr>
            <p:spPr bwMode="auto">
              <a:xfrm>
                <a:off x="782"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4" name="Line 23">
                <a:extLst>
                  <a:ext uri="{FF2B5EF4-FFF2-40B4-BE49-F238E27FC236}">
                    <a16:creationId xmlns:a16="http://schemas.microsoft.com/office/drawing/2014/main" id="{F25A4708-C3C6-F343-8219-9A6897A31DC8}"/>
                  </a:ext>
                </a:extLst>
              </p:cNvPr>
              <p:cNvSpPr>
                <a:spLocks noChangeShapeType="1"/>
              </p:cNvSpPr>
              <p:nvPr/>
            </p:nvSpPr>
            <p:spPr bwMode="auto">
              <a:xfrm>
                <a:off x="895"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5" name="Line 24">
                <a:extLst>
                  <a:ext uri="{FF2B5EF4-FFF2-40B4-BE49-F238E27FC236}">
                    <a16:creationId xmlns:a16="http://schemas.microsoft.com/office/drawing/2014/main" id="{5DE5701B-9777-304C-B2CF-4C1C0765E127}"/>
                  </a:ext>
                </a:extLst>
              </p:cNvPr>
              <p:cNvSpPr>
                <a:spLocks noChangeShapeType="1"/>
              </p:cNvSpPr>
              <p:nvPr/>
            </p:nvSpPr>
            <p:spPr bwMode="auto">
              <a:xfrm>
                <a:off x="1006" y="3534"/>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6" name="Line 25">
                <a:extLst>
                  <a:ext uri="{FF2B5EF4-FFF2-40B4-BE49-F238E27FC236}">
                    <a16:creationId xmlns:a16="http://schemas.microsoft.com/office/drawing/2014/main" id="{1B0F3E17-7114-524E-9BCB-69561687E2A0}"/>
                  </a:ext>
                </a:extLst>
              </p:cNvPr>
              <p:cNvSpPr>
                <a:spLocks noChangeShapeType="1"/>
              </p:cNvSpPr>
              <p:nvPr/>
            </p:nvSpPr>
            <p:spPr bwMode="auto">
              <a:xfrm>
                <a:off x="1121" y="3535"/>
                <a:ext cx="2" cy="437"/>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57" name="Line 26">
                <a:extLst>
                  <a:ext uri="{FF2B5EF4-FFF2-40B4-BE49-F238E27FC236}">
                    <a16:creationId xmlns:a16="http://schemas.microsoft.com/office/drawing/2014/main" id="{953EF77C-6D4A-2047-A707-DF4184E0097C}"/>
                  </a:ext>
                </a:extLst>
              </p:cNvPr>
              <p:cNvSpPr>
                <a:spLocks noChangeShapeType="1"/>
              </p:cNvSpPr>
              <p:nvPr/>
            </p:nvSpPr>
            <p:spPr bwMode="auto">
              <a:xfrm>
                <a:off x="1229" y="3538"/>
                <a:ext cx="2" cy="435"/>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grpSp>
      <p:sp>
        <p:nvSpPr>
          <p:cNvPr id="44" name="Line 27">
            <a:extLst>
              <a:ext uri="{FF2B5EF4-FFF2-40B4-BE49-F238E27FC236}">
                <a16:creationId xmlns:a16="http://schemas.microsoft.com/office/drawing/2014/main" id="{40C964AE-48AA-2546-9EF3-698E815B66B6}"/>
              </a:ext>
            </a:extLst>
          </p:cNvPr>
          <p:cNvSpPr>
            <a:spLocks noChangeShapeType="1"/>
          </p:cNvSpPr>
          <p:nvPr/>
        </p:nvSpPr>
        <p:spPr bwMode="auto">
          <a:xfrm>
            <a:off x="1105881" y="1811700"/>
            <a:ext cx="9312" cy="2057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45" name="Line 9">
            <a:extLst>
              <a:ext uri="{FF2B5EF4-FFF2-40B4-BE49-F238E27FC236}">
                <a16:creationId xmlns:a16="http://schemas.microsoft.com/office/drawing/2014/main" id="{93D857D3-E505-7948-820C-1A4B1683F87A}"/>
              </a:ext>
            </a:extLst>
          </p:cNvPr>
          <p:cNvSpPr>
            <a:spLocks noChangeShapeType="1"/>
          </p:cNvSpPr>
          <p:nvPr/>
        </p:nvSpPr>
        <p:spPr bwMode="auto">
          <a:xfrm flipV="1">
            <a:off x="1099229" y="2826268"/>
            <a:ext cx="415247"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58" name="Straight Arrow Connector 57">
            <a:extLst>
              <a:ext uri="{FF2B5EF4-FFF2-40B4-BE49-F238E27FC236}">
                <a16:creationId xmlns:a16="http://schemas.microsoft.com/office/drawing/2014/main" id="{2DDA7F7E-A362-2A4C-9951-2964302A9536}"/>
              </a:ext>
            </a:extLst>
          </p:cNvPr>
          <p:cNvCxnSpPr/>
          <p:nvPr/>
        </p:nvCxnSpPr>
        <p:spPr>
          <a:xfrm>
            <a:off x="4802005" y="2800351"/>
            <a:ext cx="44291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1">
            <a:extLst>
              <a:ext uri="{FF2B5EF4-FFF2-40B4-BE49-F238E27FC236}">
                <a16:creationId xmlns:a16="http://schemas.microsoft.com/office/drawing/2014/main" id="{F62DD4C0-CD1D-4043-9713-C43AC793D144}"/>
              </a:ext>
            </a:extLst>
          </p:cNvPr>
          <p:cNvSpPr txBox="1">
            <a:spLocks/>
          </p:cNvSpPr>
          <p:nvPr/>
        </p:nvSpPr>
        <p:spPr>
          <a:xfrm>
            <a:off x="6549241" y="4457354"/>
            <a:ext cx="4966481" cy="1347910"/>
          </a:xfrm>
          <a:prstGeom prst="rect">
            <a:avLst/>
          </a:prstGeom>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fontAlgn="base">
              <a:lnSpc>
                <a:spcPct val="110000"/>
              </a:lnSpc>
              <a:spcBef>
                <a:spcPct val="20000"/>
              </a:spcBef>
              <a:buClrTx/>
              <a:buSzPct val="70000"/>
              <a:buFont typeface="Wingdings" panose="05000000000000000000" pitchFamily="2" charset="2"/>
              <a:buChar char="v"/>
              <a:tabLst/>
              <a:defRPr/>
            </a:pPr>
            <a:r>
              <a:rPr kumimoji="0" lang="en-US" altLang="en-US" sz="3000" b="0" i="0" u="none" strike="noStrike" kern="1200" cap="none" spc="0" normalizeH="0" baseline="0" noProof="0" dirty="0">
                <a:ln>
                  <a:noFill/>
                </a:ln>
                <a:solidFill>
                  <a:srgbClr val="C00000"/>
                </a:solidFill>
                <a:effectLst/>
                <a:uLnTx/>
                <a:uFillTx/>
                <a:latin typeface="Comic Sans MS" panose="030F0702030302020204" pitchFamily="66" charset="0"/>
                <a:ea typeface="Gill Sans MT" panose="020B0502020104020203" pitchFamily="34" charset="77"/>
                <a:cs typeface="Gill Sans MT" panose="020B0502020104020203" pitchFamily="34" charset="77"/>
              </a:rPr>
              <a:t>marking: </a:t>
            </a:r>
            <a:r>
              <a:rPr lang="en-US" altLang="en-US" sz="30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which packets to mark to signal congestion (ECN, RED)</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prstClr val="black"/>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sp>
        <p:nvSpPr>
          <p:cNvPr id="66" name="TextBox 65">
            <a:extLst>
              <a:ext uri="{FF2B5EF4-FFF2-40B4-BE49-F238E27FC236}">
                <a16:creationId xmlns:a16="http://schemas.microsoft.com/office/drawing/2014/main" id="{3F4CC885-8054-8F48-8989-F712B0D1A976}"/>
              </a:ext>
            </a:extLst>
          </p:cNvPr>
          <p:cNvSpPr txBox="1"/>
          <p:nvPr/>
        </p:nvSpPr>
        <p:spPr>
          <a:xfrm>
            <a:off x="4854633" y="237744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nvGrpSpPr>
          <p:cNvPr id="70" name="Group 69">
            <a:extLst>
              <a:ext uri="{FF2B5EF4-FFF2-40B4-BE49-F238E27FC236}">
                <a16:creationId xmlns:a16="http://schemas.microsoft.com/office/drawing/2014/main" id="{073AFBDE-85D6-DF4F-AC50-8DAEBAB4402B}"/>
              </a:ext>
            </a:extLst>
          </p:cNvPr>
          <p:cNvGrpSpPr/>
          <p:nvPr/>
        </p:nvGrpSpPr>
        <p:grpSpPr>
          <a:xfrm>
            <a:off x="913621" y="4556937"/>
            <a:ext cx="4335126" cy="1693461"/>
            <a:chOff x="614363" y="4257679"/>
            <a:chExt cx="4335126" cy="1693461"/>
          </a:xfrm>
        </p:grpSpPr>
        <p:grpSp>
          <p:nvGrpSpPr>
            <p:cNvPr id="71" name="Group 70">
              <a:extLst>
                <a:ext uri="{FF2B5EF4-FFF2-40B4-BE49-F238E27FC236}">
                  <a16:creationId xmlns:a16="http://schemas.microsoft.com/office/drawing/2014/main" id="{2CDEC7D0-D38A-B14D-BA1B-5BBB43FFCC01}"/>
                </a:ext>
              </a:extLst>
            </p:cNvPr>
            <p:cNvGrpSpPr/>
            <p:nvPr/>
          </p:nvGrpSpPr>
          <p:grpSpPr>
            <a:xfrm>
              <a:off x="614363" y="4257679"/>
              <a:ext cx="4335126" cy="1693461"/>
              <a:chOff x="614363" y="4257679"/>
              <a:chExt cx="4335126" cy="1693461"/>
            </a:xfrm>
          </p:grpSpPr>
          <p:grpSp>
            <p:nvGrpSpPr>
              <p:cNvPr id="73" name="Group 25">
                <a:extLst>
                  <a:ext uri="{FF2B5EF4-FFF2-40B4-BE49-F238E27FC236}">
                    <a16:creationId xmlns:a16="http://schemas.microsoft.com/office/drawing/2014/main" id="{FE6D6529-7A75-4F43-A99B-35E9F160B5F3}"/>
                  </a:ext>
                </a:extLst>
              </p:cNvPr>
              <p:cNvGrpSpPr>
                <a:grpSpLocks/>
              </p:cNvGrpSpPr>
              <p:nvPr/>
            </p:nvGrpSpPr>
            <p:grpSpPr bwMode="auto">
              <a:xfrm>
                <a:off x="1468086" y="4855765"/>
                <a:ext cx="939800" cy="565150"/>
                <a:chOff x="1670312" y="2562997"/>
                <a:chExt cx="940317" cy="565219"/>
              </a:xfrm>
            </p:grpSpPr>
            <p:grpSp>
              <p:nvGrpSpPr>
                <p:cNvPr id="83" name="Group 28">
                  <a:extLst>
                    <a:ext uri="{FF2B5EF4-FFF2-40B4-BE49-F238E27FC236}">
                      <a16:creationId xmlns:a16="http://schemas.microsoft.com/office/drawing/2014/main" id="{02B7209E-6CC9-9C4C-89B8-A67F8E1E9FEB}"/>
                    </a:ext>
                  </a:extLst>
                </p:cNvPr>
                <p:cNvGrpSpPr>
                  <a:grpSpLocks/>
                </p:cNvGrpSpPr>
                <p:nvPr/>
              </p:nvGrpSpPr>
              <p:grpSpPr bwMode="auto">
                <a:xfrm>
                  <a:off x="1670312" y="2562997"/>
                  <a:ext cx="929822" cy="565219"/>
                  <a:chOff x="1670312" y="2562997"/>
                  <a:chExt cx="929822" cy="565219"/>
                </a:xfrm>
              </p:grpSpPr>
              <p:sp>
                <p:nvSpPr>
                  <p:cNvPr id="85" name="Rectangle 30">
                    <a:extLst>
                      <a:ext uri="{FF2B5EF4-FFF2-40B4-BE49-F238E27FC236}">
                        <a16:creationId xmlns:a16="http://schemas.microsoft.com/office/drawing/2014/main" id="{102A1B2D-9D16-2543-A7D1-261D2C71A845}"/>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86" name="Straight Connector 31">
                    <a:extLst>
                      <a:ext uri="{FF2B5EF4-FFF2-40B4-BE49-F238E27FC236}">
                        <a16:creationId xmlns:a16="http://schemas.microsoft.com/office/drawing/2014/main" id="{03AD5D40-7908-4044-9CAD-591F661655C6}"/>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32">
                    <a:extLst>
                      <a:ext uri="{FF2B5EF4-FFF2-40B4-BE49-F238E27FC236}">
                        <a16:creationId xmlns:a16="http://schemas.microsoft.com/office/drawing/2014/main" id="{494E554E-CB70-0547-8421-0D7A028BD93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Straight Connector 33">
                    <a:extLst>
                      <a:ext uri="{FF2B5EF4-FFF2-40B4-BE49-F238E27FC236}">
                        <a16:creationId xmlns:a16="http://schemas.microsoft.com/office/drawing/2014/main" id="{85A011C5-9EB7-B54C-AD8B-3660552BBB5C}"/>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4">
                    <a:extLst>
                      <a:ext uri="{FF2B5EF4-FFF2-40B4-BE49-F238E27FC236}">
                        <a16:creationId xmlns:a16="http://schemas.microsoft.com/office/drawing/2014/main" id="{BE660910-036D-8449-BD07-43DD83740A9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5">
                    <a:extLst>
                      <a:ext uri="{FF2B5EF4-FFF2-40B4-BE49-F238E27FC236}">
                        <a16:creationId xmlns:a16="http://schemas.microsoft.com/office/drawing/2014/main" id="{9D787DC4-0C12-1641-AF5A-00DF7041D95A}"/>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6">
                    <a:extLst>
                      <a:ext uri="{FF2B5EF4-FFF2-40B4-BE49-F238E27FC236}">
                        <a16:creationId xmlns:a16="http://schemas.microsoft.com/office/drawing/2014/main" id="{AA98298F-12EA-D942-AFB9-39CA81279809}"/>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7">
                    <a:extLst>
                      <a:ext uri="{FF2B5EF4-FFF2-40B4-BE49-F238E27FC236}">
                        <a16:creationId xmlns:a16="http://schemas.microsoft.com/office/drawing/2014/main" id="{28C77B82-2F36-224F-BF89-5D58C0B0C51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4" name="Rectangle 29">
                  <a:extLst>
                    <a:ext uri="{FF2B5EF4-FFF2-40B4-BE49-F238E27FC236}">
                      <a16:creationId xmlns:a16="http://schemas.microsoft.com/office/drawing/2014/main" id="{54C06F40-EED0-194E-87D3-8843B65B4867}"/>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4" name="Oval 27">
                <a:extLst>
                  <a:ext uri="{FF2B5EF4-FFF2-40B4-BE49-F238E27FC236}">
                    <a16:creationId xmlns:a16="http://schemas.microsoft.com/office/drawing/2014/main" id="{88894E86-5D38-724F-AEB2-14B330E1B0FF}"/>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5" name="Straight Arrow Connector 11">
                <a:extLst>
                  <a:ext uri="{FF2B5EF4-FFF2-40B4-BE49-F238E27FC236}">
                    <a16:creationId xmlns:a16="http://schemas.microsoft.com/office/drawing/2014/main" id="{7774AB2A-B674-A84B-A92A-6D330DB7E91C}"/>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6" name="TextBox 17">
                <a:extLst>
                  <a:ext uri="{FF2B5EF4-FFF2-40B4-BE49-F238E27FC236}">
                    <a16:creationId xmlns:a16="http://schemas.microsoft.com/office/drawing/2014/main" id="{383BCE6D-C3CB-9445-A36E-C64D23505E9F}"/>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77" name="TextBox 18">
                <a:extLst>
                  <a:ext uri="{FF2B5EF4-FFF2-40B4-BE49-F238E27FC236}">
                    <a16:creationId xmlns:a16="http://schemas.microsoft.com/office/drawing/2014/main" id="{B9632A3F-08F4-F34D-9B01-65C1C39E7FDA}"/>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78" name="Straight Arrow Connector 20">
                <a:extLst>
                  <a:ext uri="{FF2B5EF4-FFF2-40B4-BE49-F238E27FC236}">
                    <a16:creationId xmlns:a16="http://schemas.microsoft.com/office/drawing/2014/main" id="{A18FE320-429D-9F4A-9A73-5875C7A7E138}"/>
                  </a:ext>
                </a:extLst>
              </p:cNvPr>
              <p:cNvCxnSpPr>
                <a:cxnSpLocks noChangeShapeType="1"/>
                <a:stCxn id="74"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9" name="TextBox 22">
                <a:extLst>
                  <a:ext uri="{FF2B5EF4-FFF2-40B4-BE49-F238E27FC236}">
                    <a16:creationId xmlns:a16="http://schemas.microsoft.com/office/drawing/2014/main" id="{C1334E5E-01E5-254F-B7A3-E48EE0CFE51A}"/>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80" name="TextBox 23">
                <a:extLst>
                  <a:ext uri="{FF2B5EF4-FFF2-40B4-BE49-F238E27FC236}">
                    <a16:creationId xmlns:a16="http://schemas.microsoft.com/office/drawing/2014/main" id="{31BC3B67-5DA1-9544-B795-15A9B552C119}"/>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81" name="Straight Arrow Connector 52">
                <a:extLst>
                  <a:ext uri="{FF2B5EF4-FFF2-40B4-BE49-F238E27FC236}">
                    <a16:creationId xmlns:a16="http://schemas.microsoft.com/office/drawing/2014/main" id="{8FF19B42-73E6-7849-809B-12D65C1C5785}"/>
                  </a:ext>
                </a:extLst>
              </p:cNvPr>
              <p:cNvCxnSpPr>
                <a:cxnSpLocks noChangeShapeType="1"/>
                <a:stCxn id="84" idx="3"/>
                <a:endCxn id="74"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 name="TextBox 81">
                <a:extLst>
                  <a:ext uri="{FF2B5EF4-FFF2-40B4-BE49-F238E27FC236}">
                    <a16:creationId xmlns:a16="http://schemas.microsoft.com/office/drawing/2014/main" id="{944E60FD-B5CB-CC4D-AC70-2DCAC39480B1}"/>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72" name="TextBox 71">
              <a:extLst>
                <a:ext uri="{FF2B5EF4-FFF2-40B4-BE49-F238E27FC236}">
                  <a16:creationId xmlns:a16="http://schemas.microsoft.com/office/drawing/2014/main" id="{685E3C43-4CAD-2D4C-9E17-3A20CAFBD251}"/>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60" name="Rectangle 7">
            <a:extLst>
              <a:ext uri="{FF2B5EF4-FFF2-40B4-BE49-F238E27FC236}">
                <a16:creationId xmlns:a16="http://schemas.microsoft.com/office/drawing/2014/main" id="{373C0FC1-6AA2-4856-AE6F-67219629D8F4}"/>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4" name="标题 3">
            <a:extLst>
              <a:ext uri="{FF2B5EF4-FFF2-40B4-BE49-F238E27FC236}">
                <a16:creationId xmlns:a16="http://schemas.microsoft.com/office/drawing/2014/main" id="{4B4E6381-70D0-4C66-8D47-88F95B046510}"/>
              </a:ext>
            </a:extLst>
          </p:cNvPr>
          <p:cNvSpPr>
            <a:spLocks noGrp="1"/>
          </p:cNvSpPr>
          <p:nvPr>
            <p:ph type="title"/>
          </p:nvPr>
        </p:nvSpPr>
        <p:spPr/>
        <p:txBody>
          <a:bodyPr>
            <a:normAutofit fontScale="90000"/>
          </a:bodyPr>
          <a:lstStyle/>
          <a:p>
            <a:r>
              <a:rPr lang="en-US" altLang="zh-CN" dirty="0"/>
              <a:t>Buffer Management</a:t>
            </a:r>
            <a:endParaRPr lang="zh-CN" altLang="en-US" dirty="0"/>
          </a:p>
        </p:txBody>
      </p:sp>
    </p:spTree>
    <p:extLst>
      <p:ext uri="{BB962C8B-B14F-4D97-AF65-F5344CB8AC3E}">
        <p14:creationId xmlns:p14="http://schemas.microsoft.com/office/powerpoint/2010/main" val="345883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dissolv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dissolve">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673C0F-EEA6-3549-BFCE-D83173D8EA3B}"/>
              </a:ext>
            </a:extLst>
          </p:cNvPr>
          <p:cNvSpPr>
            <a:spLocks noGrp="1"/>
          </p:cNvSpPr>
          <p:nvPr>
            <p:ph idx="1"/>
          </p:nvPr>
        </p:nvSpPr>
        <p:spPr>
          <a:xfrm>
            <a:off x="767861" y="1498943"/>
            <a:ext cx="5084299" cy="3776441"/>
          </a:xfrm>
        </p:spPr>
        <p:txBody>
          <a:bodyPr>
            <a:normAutofit/>
          </a:bodyPr>
          <a:lstStyle/>
          <a:p>
            <a:pPr marL="130175" indent="0">
              <a:buNone/>
            </a:pPr>
            <a:r>
              <a:rPr lang="en-US" altLang="en-US" sz="3200" dirty="0">
                <a:solidFill>
                  <a:srgbClr val="C00000"/>
                </a:solidFill>
                <a:ea typeface="ＭＳ Ｐゴシック" panose="020B0600070205080204" pitchFamily="34" charset="-128"/>
                <a:cs typeface="ＭＳ Ｐゴシック" panose="020B0600070205080204" pitchFamily="34" charset="-128"/>
              </a:rPr>
              <a:t>packet scheduling: </a:t>
            </a:r>
            <a:r>
              <a:rPr lang="en-US" altLang="en-US" dirty="0">
                <a:ea typeface="ＭＳ Ｐゴシック" panose="020B0600070205080204" pitchFamily="34" charset="-128"/>
                <a:cs typeface="ＭＳ Ｐゴシック" panose="020B0600070205080204" pitchFamily="34" charset="-128"/>
              </a:rPr>
              <a:t>deciding which packet to send next on link</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first come, first served</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priority</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round robin</a:t>
            </a:r>
          </a:p>
          <a:p>
            <a:pPr lvl="1">
              <a:spcBef>
                <a:spcPts val="0"/>
              </a:spcBef>
            </a:pPr>
            <a:r>
              <a:rPr lang="en-US" altLang="en-US" sz="2800" dirty="0">
                <a:ea typeface="ＭＳ Ｐゴシック" panose="020B0600070205080204" pitchFamily="34" charset="-128"/>
                <a:cs typeface="ＭＳ Ｐゴシック" panose="020B0600070205080204" pitchFamily="34" charset="-128"/>
              </a:rPr>
              <a:t>weighted fair queueing</a:t>
            </a:r>
          </a:p>
        </p:txBody>
      </p:sp>
      <p:sp>
        <p:nvSpPr>
          <p:cNvPr id="14" name="Content Placeholder 1">
            <a:extLst>
              <a:ext uri="{FF2B5EF4-FFF2-40B4-BE49-F238E27FC236}">
                <a16:creationId xmlns:a16="http://schemas.microsoft.com/office/drawing/2014/main" id="{017C4922-A89B-2D44-942B-27D216DF220C}"/>
              </a:ext>
            </a:extLst>
          </p:cNvPr>
          <p:cNvSpPr txBox="1">
            <a:spLocks/>
          </p:cNvSpPr>
          <p:nvPr/>
        </p:nvSpPr>
        <p:spPr>
          <a:xfrm>
            <a:off x="6682593" y="1534478"/>
            <a:ext cx="4966481" cy="32782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6538" marR="0" lvl="0" indent="-2238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FCFS</a:t>
            </a:r>
            <a:r>
              <a:rPr kumimoji="0" lang="en-US" altLang="en-US"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packets transmitted in order of arrival to output port</a:t>
            </a:r>
          </a:p>
          <a:p>
            <a:pPr marL="342900" marR="0" indent="-342900" fontAlgn="base">
              <a:lnSpc>
                <a:spcPct val="100000"/>
              </a:lnSpc>
              <a:spcBef>
                <a:spcPct val="20000"/>
              </a:spcBef>
              <a:spcAft>
                <a:spcPts val="0"/>
              </a:spcAft>
              <a:buClrTx/>
              <a:buSzPct val="70000"/>
              <a:buFont typeface="Wingdings" panose="05000000000000000000" pitchFamily="2" charset="2"/>
              <a:buChar char="v"/>
              <a:defRPr/>
            </a:pPr>
            <a:r>
              <a:rPr lang="en-US" altLang="en-US" sz="24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also known as: First-in-first-out (FIFO) </a:t>
            </a:r>
          </a:p>
          <a:p>
            <a:pPr marL="609600" marR="0" lvl="0" indent="-342900" algn="l" defTabSz="914400" rtl="0" eaLnBrk="1" fontAlgn="auto" latinLnBrk="0" hangingPunct="1">
              <a:lnSpc>
                <a:spcPct val="100000"/>
              </a:lnSpc>
              <a:spcBef>
                <a:spcPts val="400"/>
              </a:spcBef>
              <a:spcAft>
                <a:spcPts val="0"/>
              </a:spcAft>
              <a:buClr>
                <a:srgbClr val="0000A3"/>
              </a:buClr>
              <a:buSzTx/>
              <a:buFont typeface="Comic Sans MS" panose="030F0702030302020204" pitchFamily="66" charset="0"/>
              <a:buChar char="−"/>
              <a:tabLst/>
              <a:defRPr/>
            </a:pPr>
            <a:r>
              <a:rPr kumimoji="0" lang="en-US" altLang="en-US" sz="2000" b="0" i="0" u="none" strike="noStrike" kern="1200" cap="none" spc="0" normalizeH="0" baseline="0" noProof="0" dirty="0">
                <a:ln>
                  <a:noFill/>
                </a:ln>
                <a:solidFill>
                  <a:srgbClr val="000099"/>
                </a:solidFill>
                <a:effectLst/>
                <a:uLnTx/>
                <a:uFillTx/>
                <a:latin typeface="Comic Sans MS" panose="030F0702030302020204" pitchFamily="66" charset="0"/>
                <a:ea typeface="Gill Sans MT" panose="020B0502020104020203" pitchFamily="34" charset="77"/>
                <a:cs typeface="Gill Sans MT" panose="020B0502020104020203" pitchFamily="34" charset="77"/>
              </a:rPr>
              <a:t>real world examples?</a:t>
            </a:r>
          </a:p>
          <a:p>
            <a:pPr marL="403225" marR="0" lvl="0" indent="-390525"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32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endParaRPr>
          </a:p>
        </p:txBody>
      </p:sp>
      <p:grpSp>
        <p:nvGrpSpPr>
          <p:cNvPr id="55" name="Group 54">
            <a:extLst>
              <a:ext uri="{FF2B5EF4-FFF2-40B4-BE49-F238E27FC236}">
                <a16:creationId xmlns:a16="http://schemas.microsoft.com/office/drawing/2014/main" id="{2A80F58A-5FC4-4446-97BA-771F9109F896}"/>
              </a:ext>
            </a:extLst>
          </p:cNvPr>
          <p:cNvGrpSpPr/>
          <p:nvPr/>
        </p:nvGrpSpPr>
        <p:grpSpPr>
          <a:xfrm>
            <a:off x="6297378" y="4581128"/>
            <a:ext cx="4335126" cy="1693461"/>
            <a:chOff x="614363" y="4257679"/>
            <a:chExt cx="4335126" cy="1693461"/>
          </a:xfrm>
        </p:grpSpPr>
        <p:grpSp>
          <p:nvGrpSpPr>
            <p:cNvPr id="56" name="Group 55">
              <a:extLst>
                <a:ext uri="{FF2B5EF4-FFF2-40B4-BE49-F238E27FC236}">
                  <a16:creationId xmlns:a16="http://schemas.microsoft.com/office/drawing/2014/main" id="{17FAEAF2-1BE5-E148-A0DA-4AEE65AAA49F}"/>
                </a:ext>
              </a:extLst>
            </p:cNvPr>
            <p:cNvGrpSpPr/>
            <p:nvPr/>
          </p:nvGrpSpPr>
          <p:grpSpPr>
            <a:xfrm>
              <a:off x="614363" y="4257679"/>
              <a:ext cx="4335126" cy="1693461"/>
              <a:chOff x="614363" y="4257679"/>
              <a:chExt cx="4335126" cy="1693461"/>
            </a:xfrm>
          </p:grpSpPr>
          <p:grpSp>
            <p:nvGrpSpPr>
              <p:cNvPr id="58" name="Group 25">
                <a:extLst>
                  <a:ext uri="{FF2B5EF4-FFF2-40B4-BE49-F238E27FC236}">
                    <a16:creationId xmlns:a16="http://schemas.microsoft.com/office/drawing/2014/main" id="{0CB0EC2A-B069-6B46-8D32-DC40F3C2AF4C}"/>
                  </a:ext>
                </a:extLst>
              </p:cNvPr>
              <p:cNvGrpSpPr>
                <a:grpSpLocks/>
              </p:cNvGrpSpPr>
              <p:nvPr/>
            </p:nvGrpSpPr>
            <p:grpSpPr bwMode="auto">
              <a:xfrm>
                <a:off x="1468086" y="4855765"/>
                <a:ext cx="939800" cy="565150"/>
                <a:chOff x="1670312" y="2562997"/>
                <a:chExt cx="940317" cy="565219"/>
              </a:xfrm>
            </p:grpSpPr>
            <p:grpSp>
              <p:nvGrpSpPr>
                <p:cNvPr id="68" name="Group 28">
                  <a:extLst>
                    <a:ext uri="{FF2B5EF4-FFF2-40B4-BE49-F238E27FC236}">
                      <a16:creationId xmlns:a16="http://schemas.microsoft.com/office/drawing/2014/main" id="{11F93012-070C-1E41-8EAA-D3A75FBA071D}"/>
                    </a:ext>
                  </a:extLst>
                </p:cNvPr>
                <p:cNvGrpSpPr>
                  <a:grpSpLocks/>
                </p:cNvGrpSpPr>
                <p:nvPr/>
              </p:nvGrpSpPr>
              <p:grpSpPr bwMode="auto">
                <a:xfrm>
                  <a:off x="1670312" y="2562997"/>
                  <a:ext cx="929822" cy="565219"/>
                  <a:chOff x="1670312" y="2562997"/>
                  <a:chExt cx="929822" cy="565219"/>
                </a:xfrm>
              </p:grpSpPr>
              <p:sp>
                <p:nvSpPr>
                  <p:cNvPr id="70" name="Rectangle 30">
                    <a:extLst>
                      <a:ext uri="{FF2B5EF4-FFF2-40B4-BE49-F238E27FC236}">
                        <a16:creationId xmlns:a16="http://schemas.microsoft.com/office/drawing/2014/main" id="{2C75C2B8-AB3B-554D-A4AA-E3F2E23815E3}"/>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71" name="Straight Connector 31">
                    <a:extLst>
                      <a:ext uri="{FF2B5EF4-FFF2-40B4-BE49-F238E27FC236}">
                        <a16:creationId xmlns:a16="http://schemas.microsoft.com/office/drawing/2014/main" id="{2469B9C6-CD94-934E-BB88-E141D725DD0E}"/>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32">
                    <a:extLst>
                      <a:ext uri="{FF2B5EF4-FFF2-40B4-BE49-F238E27FC236}">
                        <a16:creationId xmlns:a16="http://schemas.microsoft.com/office/drawing/2014/main" id="{D41E5CD4-400E-0B42-B2C4-7F0943E95E18}"/>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33">
                    <a:extLst>
                      <a:ext uri="{FF2B5EF4-FFF2-40B4-BE49-F238E27FC236}">
                        <a16:creationId xmlns:a16="http://schemas.microsoft.com/office/drawing/2014/main" id="{769D9546-407D-5F4E-BC92-364EAE5E625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34">
                    <a:extLst>
                      <a:ext uri="{FF2B5EF4-FFF2-40B4-BE49-F238E27FC236}">
                        <a16:creationId xmlns:a16="http://schemas.microsoft.com/office/drawing/2014/main" id="{52462C09-D78E-CC40-B1F0-0347630F0CF5}"/>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35">
                    <a:extLst>
                      <a:ext uri="{FF2B5EF4-FFF2-40B4-BE49-F238E27FC236}">
                        <a16:creationId xmlns:a16="http://schemas.microsoft.com/office/drawing/2014/main" id="{FD9FBF90-862D-6243-88A8-943C60AE7D1B}"/>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36">
                    <a:extLst>
                      <a:ext uri="{FF2B5EF4-FFF2-40B4-BE49-F238E27FC236}">
                        <a16:creationId xmlns:a16="http://schemas.microsoft.com/office/drawing/2014/main" id="{45A88AAC-9044-E54F-9F98-99B835630E5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37">
                    <a:extLst>
                      <a:ext uri="{FF2B5EF4-FFF2-40B4-BE49-F238E27FC236}">
                        <a16:creationId xmlns:a16="http://schemas.microsoft.com/office/drawing/2014/main" id="{F7F08E2E-320E-534E-B4AC-B12B9C339E2C}"/>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9" name="Rectangle 29">
                  <a:extLst>
                    <a:ext uri="{FF2B5EF4-FFF2-40B4-BE49-F238E27FC236}">
                      <a16:creationId xmlns:a16="http://schemas.microsoft.com/office/drawing/2014/main" id="{36D9872C-F8E2-8A4A-A047-D6478C5BB5AE}"/>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59" name="Oval 27">
                <a:extLst>
                  <a:ext uri="{FF2B5EF4-FFF2-40B4-BE49-F238E27FC236}">
                    <a16:creationId xmlns:a16="http://schemas.microsoft.com/office/drawing/2014/main" id="{A7CE2ECE-11DE-5544-931E-410A4A566BE5}"/>
                  </a:ext>
                </a:extLst>
              </p:cNvPr>
              <p:cNvSpPr>
                <a:spLocks noChangeArrowheads="1"/>
              </p:cNvSpPr>
              <p:nvPr/>
            </p:nvSpPr>
            <p:spPr bwMode="auto">
              <a:xfrm>
                <a:off x="2851137" y="4827190"/>
                <a:ext cx="631825" cy="628650"/>
              </a:xfrm>
              <a:prstGeom prst="ellipse">
                <a:avLst/>
              </a:prstGeom>
              <a:solidFill>
                <a:srgbClr val="FFFFFF"/>
              </a:solidFill>
              <a:ln w="28575">
                <a:solidFill>
                  <a:srgbClr val="3333CC"/>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60" name="Straight Arrow Connector 11">
                <a:extLst>
                  <a:ext uri="{FF2B5EF4-FFF2-40B4-BE49-F238E27FC236}">
                    <a16:creationId xmlns:a16="http://schemas.microsoft.com/office/drawing/2014/main" id="{DCF1BAC9-E12A-E841-BA7A-C9C0DD83BD55}"/>
                  </a:ext>
                </a:extLst>
              </p:cNvPr>
              <p:cNvCxnSpPr>
                <a:cxnSpLocks noChangeShapeType="1"/>
              </p:cNvCxnSpPr>
              <p:nvPr/>
            </p:nvCxnSpPr>
            <p:spPr bwMode="auto">
              <a:xfrm>
                <a:off x="785813" y="5138340"/>
                <a:ext cx="628651" cy="0"/>
              </a:xfrm>
              <a:prstGeom prst="straightConnector1">
                <a:avLst/>
              </a:prstGeom>
              <a:noFill/>
              <a:ln w="2540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TextBox 17">
                <a:extLst>
                  <a:ext uri="{FF2B5EF4-FFF2-40B4-BE49-F238E27FC236}">
                    <a16:creationId xmlns:a16="http://schemas.microsoft.com/office/drawing/2014/main" id="{5E49E137-F477-F348-8FE7-4ABBE8FDFE56}"/>
                  </a:ext>
                </a:extLst>
              </p:cNvPr>
              <p:cNvSpPr txBox="1">
                <a:spLocks noChangeArrowheads="1"/>
              </p:cNvSpPr>
              <p:nvPr/>
            </p:nvSpPr>
            <p:spPr bwMode="auto">
              <a:xfrm>
                <a:off x="1282351" y="5422502"/>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queue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(waiting area)</a:t>
                </a:r>
              </a:p>
            </p:txBody>
          </p:sp>
          <p:sp>
            <p:nvSpPr>
              <p:cNvPr id="62" name="TextBox 18">
                <a:extLst>
                  <a:ext uri="{FF2B5EF4-FFF2-40B4-BE49-F238E27FC236}">
                    <a16:creationId xmlns:a16="http://schemas.microsoft.com/office/drawing/2014/main" id="{6D64E906-2FAC-AA42-95D2-E76C2336B78F}"/>
                  </a:ext>
                </a:extLst>
              </p:cNvPr>
              <p:cNvSpPr txBox="1">
                <a:spLocks noChangeArrowheads="1"/>
              </p:cNvSpPr>
              <p:nvPr/>
            </p:nvSpPr>
            <p:spPr bwMode="auto">
              <a:xfrm>
                <a:off x="641008" y="5182790"/>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arrivals</a:t>
                </a:r>
              </a:p>
            </p:txBody>
          </p:sp>
          <p:cxnSp>
            <p:nvCxnSpPr>
              <p:cNvPr id="63" name="Straight Arrow Connector 20">
                <a:extLst>
                  <a:ext uri="{FF2B5EF4-FFF2-40B4-BE49-F238E27FC236}">
                    <a16:creationId xmlns:a16="http://schemas.microsoft.com/office/drawing/2014/main" id="{F6675473-30B9-304E-A212-FF495FFE1685}"/>
                  </a:ext>
                </a:extLst>
              </p:cNvPr>
              <p:cNvCxnSpPr>
                <a:cxnSpLocks noChangeShapeType="1"/>
                <a:stCxn id="59" idx="6"/>
              </p:cNvCxnSpPr>
              <p:nvPr/>
            </p:nvCxnSpPr>
            <p:spPr bwMode="auto">
              <a:xfrm>
                <a:off x="3482962" y="5141515"/>
                <a:ext cx="560401" cy="0"/>
              </a:xfrm>
              <a:prstGeom prst="straightConnector1">
                <a:avLst/>
              </a:prstGeom>
              <a:noFill/>
              <a:ln w="25400">
                <a:solidFill>
                  <a:srgbClr val="18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 name="TextBox 22">
                <a:extLst>
                  <a:ext uri="{FF2B5EF4-FFF2-40B4-BE49-F238E27FC236}">
                    <a16:creationId xmlns:a16="http://schemas.microsoft.com/office/drawing/2014/main" id="{C87172FA-C0F3-774D-9F69-A237EEE6F006}"/>
                  </a:ext>
                </a:extLst>
              </p:cNvPr>
              <p:cNvSpPr txBox="1">
                <a:spLocks noChangeArrowheads="1"/>
              </p:cNvSpPr>
              <p:nvPr/>
            </p:nvSpPr>
            <p:spPr bwMode="auto">
              <a:xfrm>
                <a:off x="3906501" y="493196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packet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departures</a:t>
                </a:r>
              </a:p>
            </p:txBody>
          </p:sp>
          <p:sp>
            <p:nvSpPr>
              <p:cNvPr id="65" name="TextBox 23">
                <a:extLst>
                  <a:ext uri="{FF2B5EF4-FFF2-40B4-BE49-F238E27FC236}">
                    <a16:creationId xmlns:a16="http://schemas.microsoft.com/office/drawing/2014/main" id="{0134756B-A86E-554E-99E5-B8473445445C}"/>
                  </a:ext>
                </a:extLst>
              </p:cNvPr>
              <p:cNvSpPr txBox="1">
                <a:spLocks noChangeArrowheads="1"/>
              </p:cNvSpPr>
              <p:nvPr/>
            </p:nvSpPr>
            <p:spPr bwMode="auto">
              <a:xfrm>
                <a:off x="2715794" y="5427265"/>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link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Arial" panose="020B0604020202020204" pitchFamily="34" charset="0"/>
                  </a:rPr>
                  <a:t> (server)</a:t>
                </a:r>
              </a:p>
            </p:txBody>
          </p:sp>
          <p:cxnSp>
            <p:nvCxnSpPr>
              <p:cNvPr id="66" name="Straight Arrow Connector 52">
                <a:extLst>
                  <a:ext uri="{FF2B5EF4-FFF2-40B4-BE49-F238E27FC236}">
                    <a16:creationId xmlns:a16="http://schemas.microsoft.com/office/drawing/2014/main" id="{E0FA1304-B707-A043-AED3-3B49BD5DCCBF}"/>
                  </a:ext>
                </a:extLst>
              </p:cNvPr>
              <p:cNvCxnSpPr>
                <a:cxnSpLocks noChangeShapeType="1"/>
                <a:stCxn id="69" idx="3"/>
                <a:endCxn id="59" idx="2"/>
              </p:cNvCxnSpPr>
              <p:nvPr/>
            </p:nvCxnSpPr>
            <p:spPr bwMode="auto">
              <a:xfrm>
                <a:off x="2407886" y="5140276"/>
                <a:ext cx="443251" cy="1239"/>
              </a:xfrm>
              <a:prstGeom prst="straightConnector1">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6">
                <a:extLst>
                  <a:ext uri="{FF2B5EF4-FFF2-40B4-BE49-F238E27FC236}">
                    <a16:creationId xmlns:a16="http://schemas.microsoft.com/office/drawing/2014/main" id="{BEBA214F-B9F2-CF47-81A7-CD7118A326B6}"/>
                  </a:ext>
                </a:extLst>
              </p:cNvPr>
              <p:cNvSpPr txBox="1"/>
              <p:nvPr/>
            </p:nvSpPr>
            <p:spPr>
              <a:xfrm>
                <a:off x="614363" y="4257679"/>
                <a:ext cx="28036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Abstraction</a:t>
                </a: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 queue</a:t>
                </a:r>
              </a:p>
            </p:txBody>
          </p:sp>
        </p:grpSp>
        <p:sp>
          <p:nvSpPr>
            <p:cNvPr id="57" name="TextBox 56">
              <a:extLst>
                <a:ext uri="{FF2B5EF4-FFF2-40B4-BE49-F238E27FC236}">
                  <a16:creationId xmlns:a16="http://schemas.microsoft.com/office/drawing/2014/main" id="{7ACC4285-D642-A34C-B0E5-42C38A2C1EBF}"/>
                </a:ext>
              </a:extLst>
            </p:cNvPr>
            <p:cNvSpPr txBox="1"/>
            <p:nvPr/>
          </p:nvSpPr>
          <p:spPr>
            <a:xfrm>
              <a:off x="2978728" y="4907280"/>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29" name="Rectangle 7">
            <a:extLst>
              <a:ext uri="{FF2B5EF4-FFF2-40B4-BE49-F238E27FC236}">
                <a16:creationId xmlns:a16="http://schemas.microsoft.com/office/drawing/2014/main" id="{1427B0EB-4FA6-42D5-814F-5EA2797BE20C}"/>
              </a:ext>
            </a:extLst>
          </p:cNvPr>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5" name="标题 4">
            <a:extLst>
              <a:ext uri="{FF2B5EF4-FFF2-40B4-BE49-F238E27FC236}">
                <a16:creationId xmlns:a16="http://schemas.microsoft.com/office/drawing/2014/main" id="{25175BDC-B763-4EB8-8BAF-6E75DF5F4C0B}"/>
              </a:ext>
            </a:extLst>
          </p:cNvPr>
          <p:cNvSpPr>
            <a:spLocks noGrp="1"/>
          </p:cNvSpPr>
          <p:nvPr>
            <p:ph type="title"/>
          </p:nvPr>
        </p:nvSpPr>
        <p:spPr/>
        <p:txBody>
          <a:bodyPr>
            <a:normAutofit fontScale="90000"/>
          </a:bodyPr>
          <a:lstStyle/>
          <a:p>
            <a:r>
              <a:rPr lang="en-US" altLang="zh-CN" dirty="0"/>
              <a:t>Packet Scheduling: FCFS</a:t>
            </a:r>
            <a:endParaRPr lang="zh-CN" altLang="en-US" dirty="0"/>
          </a:p>
        </p:txBody>
      </p:sp>
    </p:spTree>
    <p:extLst>
      <p:ext uri="{BB962C8B-B14F-4D97-AF65-F5344CB8AC3E}">
        <p14:creationId xmlns:p14="http://schemas.microsoft.com/office/powerpoint/2010/main" val="32518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body" idx="1"/>
          </p:nvPr>
        </p:nvSpPr>
        <p:spPr>
          <a:xfrm>
            <a:off x="2057400" y="1339850"/>
            <a:ext cx="8262938" cy="3582988"/>
          </a:xfrm>
        </p:spPr>
        <p:txBody>
          <a:bodyPr>
            <a:normAutofit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scheduling: </a:t>
            </a:r>
            <a:r>
              <a:rPr lang="en-US" altLang="zh-CN" dirty="0">
                <a:ea typeface="ＭＳ Ｐゴシック" panose="020B0600070205080204" pitchFamily="34" charset="-128"/>
                <a:cs typeface="ＭＳ Ｐゴシック" panose="020B0600070205080204" pitchFamily="34" charset="-128"/>
              </a:rPr>
              <a:t>choose next packet to send on link</a:t>
            </a:r>
          </a:p>
          <a:p>
            <a:r>
              <a:rPr lang="en-US" altLang="zh-CN" i="1" dirty="0">
                <a:solidFill>
                  <a:srgbClr val="CC0000"/>
                </a:solidFill>
                <a:ea typeface="ＭＳ Ｐゴシック" panose="020B0600070205080204" pitchFamily="34" charset="-128"/>
                <a:cs typeface="ＭＳ Ｐゴシック" panose="020B0600070205080204" pitchFamily="34" charset="-128"/>
              </a:rPr>
              <a:t>FIFO (first in first out) scheduling: </a:t>
            </a:r>
            <a:r>
              <a:rPr lang="en-US" altLang="zh-CN" dirty="0">
                <a:ea typeface="ＭＳ Ｐゴシック" panose="020B0600070205080204" pitchFamily="34" charset="-128"/>
                <a:cs typeface="ＭＳ Ｐゴシック" panose="020B0600070205080204" pitchFamily="34" charset="-128"/>
              </a:rPr>
              <a:t>send in order of arrival to queue</a:t>
            </a:r>
          </a:p>
          <a:p>
            <a:pPr lvl="1"/>
            <a:r>
              <a:rPr lang="en-US" altLang="zh-CN" dirty="0">
                <a:ea typeface="ＭＳ Ｐゴシック" panose="020B0600070205080204" pitchFamily="34" charset="-128"/>
              </a:rPr>
              <a:t>real-world example?</a:t>
            </a:r>
          </a:p>
          <a:p>
            <a:pPr lvl="1"/>
            <a:r>
              <a:rPr lang="en-US" altLang="zh-CN" i="1" dirty="0">
                <a:solidFill>
                  <a:srgbClr val="000099"/>
                </a:solidFill>
                <a:ea typeface="ＭＳ Ｐゴシック" panose="020B0600070205080204" pitchFamily="34" charset="-128"/>
              </a:rPr>
              <a:t>discard policy: </a:t>
            </a:r>
            <a:r>
              <a:rPr lang="en-US" altLang="zh-CN" dirty="0">
                <a:ea typeface="ＭＳ Ｐゴシック" panose="020B0600070205080204" pitchFamily="34" charset="-128"/>
              </a:rPr>
              <a:t>if packet arrives to full queue: who to discard?</a:t>
            </a:r>
          </a:p>
          <a:p>
            <a:pPr lvl="2">
              <a:lnSpc>
                <a:spcPts val="2275"/>
              </a:lnSpc>
            </a:pPr>
            <a:r>
              <a:rPr lang="en-US" altLang="zh-CN" sz="2400" i="1" dirty="0">
                <a:solidFill>
                  <a:srgbClr val="000099"/>
                </a:solidFill>
                <a:ea typeface="宋体" panose="02010600030101010101" pitchFamily="2" charset="-122"/>
              </a:rPr>
              <a:t>tail drop: </a:t>
            </a:r>
            <a:r>
              <a:rPr lang="en-US" altLang="zh-CN" sz="2400" dirty="0">
                <a:ea typeface="宋体" panose="02010600030101010101" pitchFamily="2" charset="-122"/>
              </a:rPr>
              <a:t>drop arriving packet</a:t>
            </a:r>
          </a:p>
          <a:p>
            <a:pPr lvl="2">
              <a:lnSpc>
                <a:spcPts val="2275"/>
              </a:lnSpc>
            </a:pPr>
            <a:r>
              <a:rPr lang="en-US" altLang="zh-CN" sz="2400" i="1" dirty="0">
                <a:solidFill>
                  <a:srgbClr val="000099"/>
                </a:solidFill>
                <a:ea typeface="宋体" panose="02010600030101010101" pitchFamily="2" charset="-122"/>
              </a:rPr>
              <a:t>priority: </a:t>
            </a:r>
            <a:r>
              <a:rPr lang="en-US" altLang="zh-CN" sz="2400" dirty="0">
                <a:ea typeface="宋体" panose="02010600030101010101" pitchFamily="2" charset="-122"/>
              </a:rPr>
              <a:t>drop/remove on priority basis</a:t>
            </a:r>
          </a:p>
          <a:p>
            <a:pPr lvl="2">
              <a:lnSpc>
                <a:spcPts val="2275"/>
              </a:lnSpc>
            </a:pPr>
            <a:r>
              <a:rPr lang="en-US" altLang="zh-CN" sz="2400" i="1" dirty="0">
                <a:solidFill>
                  <a:srgbClr val="000099"/>
                </a:solidFill>
                <a:ea typeface="宋体" panose="02010600030101010101" pitchFamily="2" charset="-122"/>
              </a:rPr>
              <a:t>random: </a:t>
            </a:r>
            <a:r>
              <a:rPr lang="en-US" altLang="zh-CN" sz="2400" dirty="0">
                <a:ea typeface="宋体" panose="02010600030101010101" pitchFamily="2" charset="-122"/>
              </a:rPr>
              <a:t>drop/remove randomly</a:t>
            </a:r>
          </a:p>
        </p:txBody>
      </p:sp>
      <p:grpSp>
        <p:nvGrpSpPr>
          <p:cNvPr id="66564" name="Group 25"/>
          <p:cNvGrpSpPr>
            <a:grpSpLocks/>
          </p:cNvGrpSpPr>
          <p:nvPr/>
        </p:nvGrpSpPr>
        <p:grpSpPr bwMode="auto">
          <a:xfrm>
            <a:off x="5295900" y="5132388"/>
            <a:ext cx="939800" cy="565150"/>
            <a:chOff x="1670312" y="2562997"/>
            <a:chExt cx="940317" cy="565219"/>
          </a:xfrm>
        </p:grpSpPr>
        <p:grpSp>
          <p:nvGrpSpPr>
            <p:cNvPr id="66575" name="Group 28"/>
            <p:cNvGrpSpPr>
              <a:grpSpLocks/>
            </p:cNvGrpSpPr>
            <p:nvPr/>
          </p:nvGrpSpPr>
          <p:grpSpPr bwMode="auto">
            <a:xfrm>
              <a:off x="1670312" y="2562997"/>
              <a:ext cx="929822" cy="565219"/>
              <a:chOff x="1670312" y="2562997"/>
              <a:chExt cx="929822" cy="565219"/>
            </a:xfrm>
          </p:grpSpPr>
          <p:sp>
            <p:nvSpPr>
              <p:cNvPr id="66577" name="Rectangle 30"/>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78" name="Straight Connector 31"/>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79" name="Straight Connector 32"/>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0" name="Straight Connector 33"/>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1" name="Straight Connector 34"/>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2" name="Straight Connector 35"/>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3" name="Straight Connector 36"/>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584" name="Straight Connector 37"/>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576" name="Rectangle 29"/>
            <p:cNvSpPr>
              <a:spLocks noChangeArrowheads="1"/>
            </p:cNvSpPr>
            <p:nvPr/>
          </p:nvSpPr>
          <p:spPr bwMode="auto">
            <a:xfrm>
              <a:off x="1916862" y="2571262"/>
              <a:ext cx="693767" cy="547076"/>
            </a:xfrm>
            <a:prstGeom prst="rect">
              <a:avLst/>
            </a:prstGeom>
            <a:solidFill>
              <a:srgbClr val="000099">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6565" name="Oval 27"/>
          <p:cNvSpPr>
            <a:spLocks noChangeArrowheads="1"/>
          </p:cNvSpPr>
          <p:nvPr/>
        </p:nvSpPr>
        <p:spPr bwMode="auto">
          <a:xfrm>
            <a:off x="6323014" y="5103813"/>
            <a:ext cx="631825" cy="62865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6566" name="Straight Arrow Connector 11"/>
          <p:cNvCxnSpPr>
            <a:cxnSpLocks noChangeShapeType="1"/>
          </p:cNvCxnSpPr>
          <p:nvPr/>
        </p:nvCxnSpPr>
        <p:spPr bwMode="auto">
          <a:xfrm>
            <a:off x="4056063" y="5414963"/>
            <a:ext cx="1054100" cy="0"/>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67" name="TextBox 17"/>
          <p:cNvSpPr txBox="1">
            <a:spLocks noChangeArrowheads="1"/>
          </p:cNvSpPr>
          <p:nvPr/>
        </p:nvSpPr>
        <p:spPr bwMode="auto">
          <a:xfrm>
            <a:off x="5038726" y="5699126"/>
            <a:ext cx="1273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queue</a:t>
            </a:r>
          </a:p>
          <a:p>
            <a:pPr algn="ctr"/>
            <a:r>
              <a:rPr lang="en-US" altLang="zh-CN" sz="1400">
                <a:solidFill>
                  <a:srgbClr val="0000FF"/>
                </a:solidFill>
                <a:cs typeface="Arial" panose="020B0604020202020204" pitchFamily="34" charset="0"/>
              </a:rPr>
              <a:t>(waiting area)</a:t>
            </a:r>
          </a:p>
        </p:txBody>
      </p:sp>
      <p:sp>
        <p:nvSpPr>
          <p:cNvPr id="66568" name="TextBox 18"/>
          <p:cNvSpPr txBox="1">
            <a:spLocks noChangeArrowheads="1"/>
          </p:cNvSpPr>
          <p:nvPr/>
        </p:nvSpPr>
        <p:spPr bwMode="auto">
          <a:xfrm>
            <a:off x="4197350" y="5459414"/>
            <a:ext cx="7635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arrivals</a:t>
            </a:r>
          </a:p>
        </p:txBody>
      </p:sp>
      <p:cxnSp>
        <p:nvCxnSpPr>
          <p:cNvPr id="66569" name="Straight Arrow Connector 20"/>
          <p:cNvCxnSpPr>
            <a:cxnSpLocks noChangeShapeType="1"/>
          </p:cNvCxnSpPr>
          <p:nvPr/>
        </p:nvCxnSpPr>
        <p:spPr bwMode="auto">
          <a:xfrm>
            <a:off x="7156451" y="5400676"/>
            <a:ext cx="906463" cy="4763"/>
          </a:xfrm>
          <a:prstGeom prst="straightConnector1">
            <a:avLst/>
          </a:prstGeom>
          <a:noFill/>
          <a:ln w="19050">
            <a:solidFill>
              <a:srgbClr val="0000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570" name="TextBox 22"/>
          <p:cNvSpPr txBox="1">
            <a:spLocks noChangeArrowheads="1"/>
          </p:cNvSpPr>
          <p:nvPr/>
        </p:nvSpPr>
        <p:spPr bwMode="auto">
          <a:xfrm>
            <a:off x="7248525" y="5508625"/>
            <a:ext cx="10429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packet</a:t>
            </a:r>
          </a:p>
          <a:p>
            <a:pPr algn="ctr"/>
            <a:r>
              <a:rPr lang="en-US" altLang="zh-CN" sz="1400">
                <a:solidFill>
                  <a:srgbClr val="0000FF"/>
                </a:solidFill>
                <a:cs typeface="Arial" panose="020B0604020202020204" pitchFamily="34" charset="0"/>
              </a:rPr>
              <a:t>departures</a:t>
            </a:r>
          </a:p>
        </p:txBody>
      </p:sp>
      <p:sp>
        <p:nvSpPr>
          <p:cNvPr id="66571" name="TextBox 23"/>
          <p:cNvSpPr txBox="1">
            <a:spLocks noChangeArrowheads="1"/>
          </p:cNvSpPr>
          <p:nvPr/>
        </p:nvSpPr>
        <p:spPr bwMode="auto">
          <a:xfrm>
            <a:off x="6238875" y="5703889"/>
            <a:ext cx="8524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cxnSp>
        <p:nvCxnSpPr>
          <p:cNvPr id="66572" name="Straight Arrow Connector 52"/>
          <p:cNvCxnSpPr>
            <a:cxnSpLocks noChangeShapeType="1"/>
            <a:stCxn id="66576" idx="3"/>
            <a:endCxn id="66565" idx="2"/>
          </p:cNvCxnSpPr>
          <p:nvPr/>
        </p:nvCxnSpPr>
        <p:spPr bwMode="auto">
          <a:xfrm>
            <a:off x="6235701" y="5414964"/>
            <a:ext cx="87313" cy="3175"/>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25"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3" name="标题 2">
            <a:extLst>
              <a:ext uri="{FF2B5EF4-FFF2-40B4-BE49-F238E27FC236}">
                <a16:creationId xmlns:a16="http://schemas.microsoft.com/office/drawing/2014/main" id="{FC175FFB-4B0C-4579-821B-F302DC0E3E7A}"/>
              </a:ext>
            </a:extLst>
          </p:cNvPr>
          <p:cNvSpPr>
            <a:spLocks noGrp="1"/>
          </p:cNvSpPr>
          <p:nvPr>
            <p:ph type="title"/>
          </p:nvPr>
        </p:nvSpPr>
        <p:spPr/>
        <p:txBody>
          <a:bodyPr/>
          <a:lstStyle/>
          <a:p>
            <a:r>
              <a:rPr lang="en-US" altLang="zh-CN" dirty="0"/>
              <a:t>Scheduling mechanisms</a:t>
            </a:r>
            <a:endParaRPr lang="zh-CN" altLang="en-US" dirty="0"/>
          </a:p>
        </p:txBody>
      </p:sp>
    </p:spTree>
    <p:extLst>
      <p:ext uri="{BB962C8B-B14F-4D97-AF65-F5344CB8AC3E}">
        <p14:creationId xmlns:p14="http://schemas.microsoft.com/office/powerpoint/2010/main" val="6651460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p:cNvSpPr>
            <a:spLocks noGrp="1" noChangeArrowheads="1"/>
          </p:cNvSpPr>
          <p:nvPr>
            <p:ph type="body" idx="1"/>
          </p:nvPr>
        </p:nvSpPr>
        <p:spPr>
          <a:xfrm>
            <a:off x="1000206" y="1289051"/>
            <a:ext cx="4805283" cy="234988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priority scheduling:</a:t>
            </a:r>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rPr>
              <a:t>any header fields can be used for classification</a:t>
            </a:r>
          </a:p>
        </p:txBody>
      </p:sp>
      <p:grpSp>
        <p:nvGrpSpPr>
          <p:cNvPr id="68612" name="Group 8"/>
          <p:cNvGrpSpPr>
            <a:grpSpLocks/>
          </p:cNvGrpSpPr>
          <p:nvPr/>
        </p:nvGrpSpPr>
        <p:grpSpPr bwMode="auto">
          <a:xfrm>
            <a:off x="6207125" y="980728"/>
            <a:ext cx="4051300" cy="2263775"/>
            <a:chOff x="251257" y="1325350"/>
            <a:chExt cx="4051177" cy="2263278"/>
          </a:xfrm>
        </p:grpSpPr>
        <p:grpSp>
          <p:nvGrpSpPr>
            <p:cNvPr id="68695" name="Group 9"/>
            <p:cNvGrpSpPr>
              <a:grpSpLocks/>
            </p:cNvGrpSpPr>
            <p:nvPr/>
          </p:nvGrpSpPr>
          <p:grpSpPr bwMode="auto">
            <a:xfrm>
              <a:off x="1008970" y="1860956"/>
              <a:ext cx="2431250" cy="1240418"/>
              <a:chOff x="5418640" y="1702302"/>
              <a:chExt cx="2431250" cy="1240418"/>
            </a:xfrm>
          </p:grpSpPr>
          <p:grpSp>
            <p:nvGrpSpPr>
              <p:cNvPr id="68711" name="Group 25"/>
              <p:cNvGrpSpPr>
                <a:grpSpLocks/>
              </p:cNvGrpSpPr>
              <p:nvPr/>
            </p:nvGrpSpPr>
            <p:grpSpPr bwMode="auto">
              <a:xfrm>
                <a:off x="6179876" y="2377501"/>
                <a:ext cx="929822" cy="565219"/>
                <a:chOff x="1670312" y="2562997"/>
                <a:chExt cx="929822" cy="565219"/>
              </a:xfrm>
            </p:grpSpPr>
            <p:grpSp>
              <p:nvGrpSpPr>
                <p:cNvPr id="68725" name="Group 39"/>
                <p:cNvGrpSpPr>
                  <a:grpSpLocks/>
                </p:cNvGrpSpPr>
                <p:nvPr/>
              </p:nvGrpSpPr>
              <p:grpSpPr bwMode="auto">
                <a:xfrm>
                  <a:off x="1670312" y="2562997"/>
                  <a:ext cx="929822" cy="565219"/>
                  <a:chOff x="1670312" y="2562997"/>
                  <a:chExt cx="929822" cy="565219"/>
                </a:xfrm>
              </p:grpSpPr>
              <p:sp>
                <p:nvSpPr>
                  <p:cNvPr id="68729"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30"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1"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2"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3"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4"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5"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36"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68712" name="Group 26"/>
              <p:cNvGrpSpPr>
                <a:grpSpLocks/>
              </p:cNvGrpSpPr>
              <p:nvPr/>
            </p:nvGrpSpPr>
            <p:grpSpPr bwMode="auto">
              <a:xfrm>
                <a:off x="6146757" y="1702302"/>
                <a:ext cx="940317" cy="565219"/>
                <a:chOff x="1670312" y="2562997"/>
                <a:chExt cx="940317" cy="565219"/>
              </a:xfrm>
            </p:grpSpPr>
            <p:grpSp>
              <p:nvGrpSpPr>
                <p:cNvPr id="68715" name="Group 29"/>
                <p:cNvGrpSpPr>
                  <a:grpSpLocks/>
                </p:cNvGrpSpPr>
                <p:nvPr/>
              </p:nvGrpSpPr>
              <p:grpSpPr bwMode="auto">
                <a:xfrm>
                  <a:off x="1670312" y="2562997"/>
                  <a:ext cx="929822" cy="565219"/>
                  <a:chOff x="1670312" y="2562997"/>
                  <a:chExt cx="929822" cy="565219"/>
                </a:xfrm>
              </p:grpSpPr>
              <p:sp>
                <p:nvSpPr>
                  <p:cNvPr id="68717"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68718"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19"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0"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1"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2"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3"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24"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8716"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68713" name="Isosceles Triangle 27"/>
              <p:cNvSpPr>
                <a:spLocks noChangeArrowheads="1"/>
              </p:cNvSpPr>
              <p:nvPr/>
            </p:nvSpPr>
            <p:spPr bwMode="auto">
              <a:xfrm rot="5400000">
                <a:off x="5346244" y="2083057"/>
                <a:ext cx="575027" cy="430236"/>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714" name="Oval 28"/>
              <p:cNvSpPr>
                <a:spLocks noChangeArrowheads="1"/>
              </p:cNvSpPr>
              <p:nvPr/>
            </p:nvSpPr>
            <p:spPr bwMode="auto">
              <a:xfrm>
                <a:off x="7216951" y="2016897"/>
                <a:ext cx="632939" cy="628813"/>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cxnSp>
          <p:nvCxnSpPr>
            <p:cNvPr id="68696" name="Straight Arrow Connector 10"/>
            <p:cNvCxnSpPr>
              <a:cxnSpLocks noChangeShapeType="1"/>
              <a:stCxn id="68713" idx="0"/>
              <a:endCxn id="68717" idx="1"/>
            </p:cNvCxnSpPr>
            <p:nvPr/>
          </p:nvCxnSpPr>
          <p:spPr bwMode="auto">
            <a:xfrm flipV="1">
              <a:off x="1439206" y="2142535"/>
              <a:ext cx="297881" cy="314295"/>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7" name="Straight Arrow Connector 11"/>
            <p:cNvCxnSpPr>
              <a:cxnSpLocks noChangeShapeType="1"/>
              <a:stCxn id="68713" idx="0"/>
              <a:endCxn id="68729" idx="1"/>
            </p:cNvCxnSpPr>
            <p:nvPr/>
          </p:nvCxnSpPr>
          <p:spPr bwMode="auto">
            <a:xfrm>
              <a:off x="1439206" y="2456830"/>
              <a:ext cx="331000" cy="36090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8" name="Straight Arrow Connector 12"/>
            <p:cNvCxnSpPr>
              <a:cxnSpLocks noChangeShapeType="1"/>
            </p:cNvCxnSpPr>
            <p:nvPr/>
          </p:nvCxnSpPr>
          <p:spPr bwMode="auto">
            <a:xfrm flipV="1">
              <a:off x="414946" y="2332657"/>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99" name="Straight Arrow Connector 13"/>
            <p:cNvCxnSpPr>
              <a:cxnSpLocks noChangeShapeType="1"/>
            </p:cNvCxnSpPr>
            <p:nvPr/>
          </p:nvCxnSpPr>
          <p:spPr bwMode="auto">
            <a:xfrm flipV="1">
              <a:off x="413380" y="2589841"/>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0" name="Straight Arrow Connector 14"/>
            <p:cNvCxnSpPr>
              <a:cxnSpLocks noChangeShapeType="1"/>
              <a:endCxn id="68714" idx="1"/>
            </p:cNvCxnSpPr>
            <p:nvPr/>
          </p:nvCxnSpPr>
          <p:spPr bwMode="auto">
            <a:xfrm>
              <a:off x="2675605" y="2143260"/>
              <a:ext cx="224368" cy="124379"/>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1" name="Straight Arrow Connector 15"/>
            <p:cNvCxnSpPr>
              <a:cxnSpLocks noChangeShapeType="1"/>
            </p:cNvCxnSpPr>
            <p:nvPr/>
          </p:nvCxnSpPr>
          <p:spPr bwMode="auto">
            <a:xfrm flipV="1">
              <a:off x="2699077" y="2677595"/>
              <a:ext cx="185641" cy="157128"/>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2" name="Straight Arrow Connector 16"/>
            <p:cNvCxnSpPr>
              <a:cxnSpLocks noChangeShapeType="1"/>
            </p:cNvCxnSpPr>
            <p:nvPr/>
          </p:nvCxnSpPr>
          <p:spPr bwMode="auto">
            <a:xfrm>
              <a:off x="3435754" y="2488459"/>
              <a:ext cx="390968" cy="1168"/>
            </a:xfrm>
            <a:prstGeom prst="straightConnector1">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3" name="TextBox 17"/>
            <p:cNvSpPr txBox="1">
              <a:spLocks noChangeArrowheads="1"/>
            </p:cNvSpPr>
            <p:nvPr/>
          </p:nvSpPr>
          <p:spPr bwMode="auto">
            <a:xfrm>
              <a:off x="1145802" y="1325350"/>
              <a:ext cx="170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high priority queue</a:t>
              </a:r>
            </a:p>
            <a:p>
              <a:pPr algn="ctr"/>
              <a:r>
                <a:rPr lang="en-US" altLang="zh-CN" sz="1400">
                  <a:solidFill>
                    <a:srgbClr val="0000FF"/>
                  </a:solidFill>
                  <a:cs typeface="Arial" panose="020B0604020202020204" pitchFamily="34" charset="0"/>
                </a:rPr>
                <a:t>(waiting area)</a:t>
              </a:r>
            </a:p>
          </p:txBody>
        </p:sp>
        <p:sp>
          <p:nvSpPr>
            <p:cNvPr id="68704" name="TextBox 18"/>
            <p:cNvSpPr txBox="1">
              <a:spLocks noChangeArrowheads="1"/>
            </p:cNvSpPr>
            <p:nvPr/>
          </p:nvSpPr>
          <p:spPr bwMode="auto">
            <a:xfrm>
              <a:off x="1272157" y="3065408"/>
              <a:ext cx="15917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low priority queue</a:t>
              </a:r>
            </a:p>
            <a:p>
              <a:pPr algn="ctr"/>
              <a:r>
                <a:rPr lang="en-US" altLang="zh-CN" sz="1400">
                  <a:solidFill>
                    <a:srgbClr val="0000FF"/>
                  </a:solidFill>
                  <a:cs typeface="Arial" panose="020B0604020202020204" pitchFamily="34" charset="0"/>
                </a:rPr>
                <a:t>(waiting area)</a:t>
              </a:r>
            </a:p>
          </p:txBody>
        </p:sp>
        <p:sp>
          <p:nvSpPr>
            <p:cNvPr id="68705" name="TextBox 19"/>
            <p:cNvSpPr txBox="1">
              <a:spLocks noChangeArrowheads="1"/>
            </p:cNvSpPr>
            <p:nvPr/>
          </p:nvSpPr>
          <p:spPr bwMode="auto">
            <a:xfrm>
              <a:off x="251257" y="2002904"/>
              <a:ext cx="763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arrivals</a:t>
              </a:r>
            </a:p>
          </p:txBody>
        </p:sp>
        <p:sp>
          <p:nvSpPr>
            <p:cNvPr id="68706" name="TextBox 20"/>
            <p:cNvSpPr txBox="1">
              <a:spLocks noChangeArrowheads="1"/>
            </p:cNvSpPr>
            <p:nvPr/>
          </p:nvSpPr>
          <p:spPr bwMode="auto">
            <a:xfrm>
              <a:off x="778235" y="2735146"/>
              <a:ext cx="7873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classify</a:t>
              </a:r>
            </a:p>
          </p:txBody>
        </p:sp>
        <p:cxnSp>
          <p:nvCxnSpPr>
            <p:cNvPr id="68707" name="Straight Arrow Connector 21"/>
            <p:cNvCxnSpPr>
              <a:cxnSpLocks noChangeShapeType="1"/>
            </p:cNvCxnSpPr>
            <p:nvPr/>
          </p:nvCxnSpPr>
          <p:spPr bwMode="auto">
            <a:xfrm flipV="1">
              <a:off x="3563003" y="2333194"/>
              <a:ext cx="485378" cy="6083"/>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708" name="Straight Arrow Connector 22"/>
            <p:cNvCxnSpPr>
              <a:cxnSpLocks noChangeShapeType="1"/>
            </p:cNvCxnSpPr>
            <p:nvPr/>
          </p:nvCxnSpPr>
          <p:spPr bwMode="auto">
            <a:xfrm flipV="1">
              <a:off x="3561437" y="2590378"/>
              <a:ext cx="485378" cy="6083"/>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709" name="TextBox 23"/>
            <p:cNvSpPr txBox="1">
              <a:spLocks noChangeArrowheads="1"/>
            </p:cNvSpPr>
            <p:nvPr/>
          </p:nvSpPr>
          <p:spPr bwMode="auto">
            <a:xfrm>
              <a:off x="3259448" y="2003441"/>
              <a:ext cx="104298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departures</a:t>
              </a:r>
            </a:p>
          </p:txBody>
        </p:sp>
        <p:sp>
          <p:nvSpPr>
            <p:cNvPr id="68710" name="TextBox 24"/>
            <p:cNvSpPr txBox="1">
              <a:spLocks noChangeArrowheads="1"/>
            </p:cNvSpPr>
            <p:nvPr/>
          </p:nvSpPr>
          <p:spPr bwMode="auto">
            <a:xfrm>
              <a:off x="2706310" y="2735682"/>
              <a:ext cx="8529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link</a:t>
              </a:r>
            </a:p>
            <a:p>
              <a:pPr algn="ctr"/>
              <a:r>
                <a:rPr lang="en-US" altLang="zh-CN" sz="1400">
                  <a:solidFill>
                    <a:srgbClr val="0000FF"/>
                  </a:solidFill>
                  <a:cs typeface="Arial" panose="020B0604020202020204" pitchFamily="34" charset="0"/>
                </a:rPr>
                <a:t> (server)</a:t>
              </a:r>
            </a:p>
          </p:txBody>
        </p:sp>
      </p:grpSp>
      <p:cxnSp>
        <p:nvCxnSpPr>
          <p:cNvPr id="68613" name="Straight Connector 49"/>
          <p:cNvCxnSpPr>
            <a:cxnSpLocks noChangeShapeType="1"/>
          </p:cNvCxnSpPr>
          <p:nvPr/>
        </p:nvCxnSpPr>
        <p:spPr bwMode="auto">
          <a:xfrm>
            <a:off x="7013576" y="4776811"/>
            <a:ext cx="3230563"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14" name="Straight Connector 50"/>
          <p:cNvCxnSpPr>
            <a:cxnSpLocks noChangeShapeType="1"/>
          </p:cNvCxnSpPr>
          <p:nvPr/>
        </p:nvCxnSpPr>
        <p:spPr bwMode="auto">
          <a:xfrm>
            <a:off x="7015163" y="5548336"/>
            <a:ext cx="32305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2" name="Group 51"/>
          <p:cNvGrpSpPr>
            <a:grpSpLocks/>
          </p:cNvGrpSpPr>
          <p:nvPr/>
        </p:nvGrpSpPr>
        <p:grpSpPr bwMode="auto">
          <a:xfrm>
            <a:off x="7123113" y="4783162"/>
            <a:ext cx="347662" cy="754063"/>
            <a:chOff x="2797204" y="2989241"/>
            <a:chExt cx="347099" cy="755477"/>
          </a:xfrm>
        </p:grpSpPr>
        <p:sp>
          <p:nvSpPr>
            <p:cNvPr id="68691" name="Rectangle 52"/>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92" name="Group 53"/>
            <p:cNvGrpSpPr>
              <a:grpSpLocks/>
            </p:cNvGrpSpPr>
            <p:nvPr/>
          </p:nvGrpSpPr>
          <p:grpSpPr bwMode="auto">
            <a:xfrm>
              <a:off x="2821701" y="3197503"/>
              <a:ext cx="298780" cy="338554"/>
              <a:chOff x="2821701" y="3197503"/>
              <a:chExt cx="298780" cy="338554"/>
            </a:xfrm>
          </p:grpSpPr>
          <p:sp>
            <p:nvSpPr>
              <p:cNvPr id="68693" name="Oval 5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4" name="TextBox 5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57" name="Group 56"/>
          <p:cNvGrpSpPr>
            <a:grpSpLocks/>
          </p:cNvGrpSpPr>
          <p:nvPr/>
        </p:nvGrpSpPr>
        <p:grpSpPr bwMode="auto">
          <a:xfrm>
            <a:off x="7472364" y="4787924"/>
            <a:ext cx="346075" cy="755650"/>
            <a:chOff x="2797204" y="2989241"/>
            <a:chExt cx="347099" cy="755477"/>
          </a:xfrm>
        </p:grpSpPr>
        <p:sp>
          <p:nvSpPr>
            <p:cNvPr id="68687" name="Rectangle 5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8" name="Group 58"/>
            <p:cNvGrpSpPr>
              <a:grpSpLocks/>
            </p:cNvGrpSpPr>
            <p:nvPr/>
          </p:nvGrpSpPr>
          <p:grpSpPr bwMode="auto">
            <a:xfrm>
              <a:off x="2821701" y="3197503"/>
              <a:ext cx="298780" cy="338554"/>
              <a:chOff x="2821701" y="3197503"/>
              <a:chExt cx="298780" cy="338554"/>
            </a:xfrm>
          </p:grpSpPr>
          <p:sp>
            <p:nvSpPr>
              <p:cNvPr id="68689" name="Oval 5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90" name="TextBox 6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62" name="Group 61"/>
          <p:cNvGrpSpPr>
            <a:grpSpLocks/>
          </p:cNvGrpSpPr>
          <p:nvPr/>
        </p:nvGrpSpPr>
        <p:grpSpPr bwMode="auto">
          <a:xfrm>
            <a:off x="7823201" y="4783161"/>
            <a:ext cx="346075" cy="755650"/>
            <a:chOff x="997686" y="3954289"/>
            <a:chExt cx="347099" cy="755477"/>
          </a:xfrm>
        </p:grpSpPr>
        <p:sp>
          <p:nvSpPr>
            <p:cNvPr id="68683" name="Rectangle 6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4" name="Group 63"/>
            <p:cNvGrpSpPr>
              <a:grpSpLocks/>
            </p:cNvGrpSpPr>
            <p:nvPr/>
          </p:nvGrpSpPr>
          <p:grpSpPr bwMode="auto">
            <a:xfrm>
              <a:off x="1022183" y="4162551"/>
              <a:ext cx="298780" cy="338554"/>
              <a:chOff x="2821701" y="3197503"/>
              <a:chExt cx="298780" cy="338554"/>
            </a:xfrm>
          </p:grpSpPr>
          <p:sp>
            <p:nvSpPr>
              <p:cNvPr id="68685" name="Oval 6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6" name="TextBox 6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67" name="Group 66"/>
          <p:cNvGrpSpPr>
            <a:grpSpLocks/>
          </p:cNvGrpSpPr>
          <p:nvPr/>
        </p:nvGrpSpPr>
        <p:grpSpPr bwMode="auto">
          <a:xfrm>
            <a:off x="8178801" y="4781574"/>
            <a:ext cx="347663" cy="754062"/>
            <a:chOff x="2797204" y="2989241"/>
            <a:chExt cx="347099" cy="755477"/>
          </a:xfrm>
        </p:grpSpPr>
        <p:sp>
          <p:nvSpPr>
            <p:cNvPr id="68679" name="Rectangle 67"/>
            <p:cNvSpPr>
              <a:spLocks noChangeArrowheads="1"/>
            </p:cNvSpPr>
            <p:nvPr/>
          </p:nvSpPr>
          <p:spPr bwMode="auto">
            <a:xfrm>
              <a:off x="2797204" y="2989241"/>
              <a:ext cx="347099" cy="755477"/>
            </a:xfrm>
            <a:prstGeom prst="rect">
              <a:avLst/>
            </a:prstGeom>
            <a:solidFill>
              <a:srgbClr val="CC0000"/>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80" name="Group 68"/>
            <p:cNvGrpSpPr>
              <a:grpSpLocks/>
            </p:cNvGrpSpPr>
            <p:nvPr/>
          </p:nvGrpSpPr>
          <p:grpSpPr bwMode="auto">
            <a:xfrm>
              <a:off x="2821701" y="3197503"/>
              <a:ext cx="298780" cy="338554"/>
              <a:chOff x="2821701" y="3197503"/>
              <a:chExt cx="298780" cy="338554"/>
            </a:xfrm>
          </p:grpSpPr>
          <p:sp>
            <p:nvSpPr>
              <p:cNvPr id="68681" name="Oval 69"/>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82" name="TextBox 70"/>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72" name="Group 71"/>
          <p:cNvGrpSpPr>
            <a:grpSpLocks/>
          </p:cNvGrpSpPr>
          <p:nvPr/>
        </p:nvGrpSpPr>
        <p:grpSpPr bwMode="auto">
          <a:xfrm>
            <a:off x="9240838" y="4789511"/>
            <a:ext cx="347662" cy="755650"/>
            <a:chOff x="997686" y="3954289"/>
            <a:chExt cx="347099" cy="755477"/>
          </a:xfrm>
        </p:grpSpPr>
        <p:sp>
          <p:nvSpPr>
            <p:cNvPr id="68675" name="Rectangle 72"/>
            <p:cNvSpPr>
              <a:spLocks noChangeArrowheads="1"/>
            </p:cNvSpPr>
            <p:nvPr/>
          </p:nvSpPr>
          <p:spPr bwMode="auto">
            <a:xfrm>
              <a:off x="997686" y="3954289"/>
              <a:ext cx="347099" cy="755477"/>
            </a:xfrm>
            <a:prstGeom prst="rect">
              <a:avLst/>
            </a:prstGeom>
            <a:solidFill>
              <a:srgbClr val="006633"/>
            </a:solidFill>
            <a:ln w="15875">
              <a:solidFill>
                <a:schemeClr val="tx1"/>
              </a:solidFill>
              <a:miter lim="800000"/>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68676" name="Group 73"/>
            <p:cNvGrpSpPr>
              <a:grpSpLocks/>
            </p:cNvGrpSpPr>
            <p:nvPr/>
          </p:nvGrpSpPr>
          <p:grpSpPr bwMode="auto">
            <a:xfrm>
              <a:off x="1022183" y="4162551"/>
              <a:ext cx="298780" cy="338554"/>
              <a:chOff x="2821701" y="3197503"/>
              <a:chExt cx="298780" cy="338554"/>
            </a:xfrm>
          </p:grpSpPr>
          <p:sp>
            <p:nvSpPr>
              <p:cNvPr id="68677" name="Oval 74"/>
              <p:cNvSpPr>
                <a:spLocks noChangeArrowheads="1"/>
              </p:cNvSpPr>
              <p:nvPr/>
            </p:nvSpPr>
            <p:spPr bwMode="auto">
              <a:xfrm>
                <a:off x="2862541" y="3271013"/>
                <a:ext cx="220510" cy="200099"/>
              </a:xfrm>
              <a:prstGeom prst="ellipse">
                <a:avLst/>
              </a:prstGeom>
              <a:solidFill>
                <a:schemeClr val="bg1"/>
              </a:solidFill>
              <a:ln>
                <a:noFill/>
              </a:ln>
              <a:extLst>
                <a:ext uri="{91240B29-F687-4F45-9708-019B960494DF}">
                  <a14:hiddenLine xmlns:a14="http://schemas.microsoft.com/office/drawing/2010/main" w="1587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8" name="TextBox 75"/>
              <p:cNvSpPr txBox="1">
                <a:spLocks noChangeArrowheads="1"/>
              </p:cNvSpPr>
              <p:nvPr/>
            </p:nvSpPr>
            <p:spPr bwMode="auto">
              <a:xfrm>
                <a:off x="2821701" y="3197503"/>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77" name="Group 76"/>
          <p:cNvGrpSpPr>
            <a:grpSpLocks/>
          </p:cNvGrpSpPr>
          <p:nvPr/>
        </p:nvGrpSpPr>
        <p:grpSpPr bwMode="auto">
          <a:xfrm>
            <a:off x="9086850" y="4092600"/>
            <a:ext cx="298450" cy="657225"/>
            <a:chOff x="4760251" y="2300242"/>
            <a:chExt cx="298780" cy="656159"/>
          </a:xfrm>
        </p:grpSpPr>
        <p:cxnSp>
          <p:nvCxnSpPr>
            <p:cNvPr id="68671" name="Straight Connector 77"/>
            <p:cNvCxnSpPr>
              <a:cxnSpLocks noChangeShapeType="1"/>
            </p:cNvCxnSpPr>
            <p:nvPr/>
          </p:nvCxnSpPr>
          <p:spPr bwMode="auto">
            <a:xfrm>
              <a:off x="4912310" y="2592956"/>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72" name="Group 78"/>
            <p:cNvGrpSpPr>
              <a:grpSpLocks/>
            </p:cNvGrpSpPr>
            <p:nvPr/>
          </p:nvGrpSpPr>
          <p:grpSpPr bwMode="auto">
            <a:xfrm>
              <a:off x="4760251" y="2300242"/>
              <a:ext cx="298780" cy="338554"/>
              <a:chOff x="6623318" y="3519940"/>
              <a:chExt cx="298780" cy="338554"/>
            </a:xfrm>
          </p:grpSpPr>
          <p:sp>
            <p:nvSpPr>
              <p:cNvPr id="68673" name="Oval 7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4" name="TextBox 80"/>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2" name="Group 81"/>
          <p:cNvGrpSpPr>
            <a:grpSpLocks/>
          </p:cNvGrpSpPr>
          <p:nvPr/>
        </p:nvGrpSpPr>
        <p:grpSpPr bwMode="auto">
          <a:xfrm>
            <a:off x="9445625" y="5559449"/>
            <a:ext cx="298450" cy="677862"/>
            <a:chOff x="5119335" y="3766271"/>
            <a:chExt cx="298780" cy="677232"/>
          </a:xfrm>
        </p:grpSpPr>
        <p:cxnSp>
          <p:nvCxnSpPr>
            <p:cNvPr id="68667" name="Straight Connector 82"/>
            <p:cNvCxnSpPr>
              <a:cxnSpLocks noChangeShapeType="1"/>
            </p:cNvCxnSpPr>
            <p:nvPr/>
          </p:nvCxnSpPr>
          <p:spPr bwMode="auto">
            <a:xfrm>
              <a:off x="5256634" y="3766271"/>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8" name="Group 83"/>
            <p:cNvGrpSpPr>
              <a:grpSpLocks/>
            </p:cNvGrpSpPr>
            <p:nvPr/>
          </p:nvGrpSpPr>
          <p:grpSpPr bwMode="auto">
            <a:xfrm>
              <a:off x="5119335" y="4104949"/>
              <a:ext cx="298780" cy="338554"/>
              <a:chOff x="6623318" y="3519940"/>
              <a:chExt cx="298780" cy="338554"/>
            </a:xfrm>
          </p:grpSpPr>
          <p:sp>
            <p:nvSpPr>
              <p:cNvPr id="68669" name="Oval 8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70" name="TextBox 85"/>
              <p:cNvSpPr txBox="1">
                <a:spLocks noChangeArrowheads="1"/>
              </p:cNvSpPr>
              <p:nvPr/>
            </p:nvSpPr>
            <p:spPr bwMode="auto">
              <a:xfrm>
                <a:off x="6623318"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5</a:t>
                </a:r>
              </a:p>
            </p:txBody>
          </p:sp>
        </p:grpSp>
      </p:grpSp>
      <p:grpSp>
        <p:nvGrpSpPr>
          <p:cNvPr id="87" name="Group 86"/>
          <p:cNvGrpSpPr>
            <a:grpSpLocks/>
          </p:cNvGrpSpPr>
          <p:nvPr/>
        </p:nvGrpSpPr>
        <p:grpSpPr bwMode="auto">
          <a:xfrm>
            <a:off x="7100888" y="3821137"/>
            <a:ext cx="298450" cy="936625"/>
            <a:chOff x="2774212" y="2028763"/>
            <a:chExt cx="298780" cy="935975"/>
          </a:xfrm>
        </p:grpSpPr>
        <p:cxnSp>
          <p:nvCxnSpPr>
            <p:cNvPr id="68663" name="Straight Connector 87"/>
            <p:cNvCxnSpPr>
              <a:cxnSpLocks noChangeShapeType="1"/>
            </p:cNvCxnSpPr>
            <p:nvPr/>
          </p:nvCxnSpPr>
          <p:spPr bwMode="auto">
            <a:xfrm>
              <a:off x="2916985" y="2311177"/>
              <a:ext cx="12403" cy="653561"/>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4" name="Group 88"/>
            <p:cNvGrpSpPr>
              <a:grpSpLocks/>
            </p:cNvGrpSpPr>
            <p:nvPr/>
          </p:nvGrpSpPr>
          <p:grpSpPr bwMode="auto">
            <a:xfrm>
              <a:off x="2774212" y="2028763"/>
              <a:ext cx="298780" cy="338554"/>
              <a:chOff x="6631486" y="3519940"/>
              <a:chExt cx="298780" cy="338554"/>
            </a:xfrm>
          </p:grpSpPr>
          <p:sp>
            <p:nvSpPr>
              <p:cNvPr id="68665" name="Oval 89"/>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6" name="TextBox 90"/>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2" name="Group 91"/>
          <p:cNvGrpSpPr>
            <a:grpSpLocks/>
          </p:cNvGrpSpPr>
          <p:nvPr/>
        </p:nvGrpSpPr>
        <p:grpSpPr bwMode="auto">
          <a:xfrm>
            <a:off x="8042275" y="5562625"/>
            <a:ext cx="298450" cy="674687"/>
            <a:chOff x="3715481" y="3769050"/>
            <a:chExt cx="298780" cy="675327"/>
          </a:xfrm>
        </p:grpSpPr>
        <p:cxnSp>
          <p:nvCxnSpPr>
            <p:cNvPr id="68659" name="Straight Connector 92"/>
            <p:cNvCxnSpPr>
              <a:cxnSpLocks noChangeShapeType="1"/>
            </p:cNvCxnSpPr>
            <p:nvPr/>
          </p:nvCxnSpPr>
          <p:spPr bwMode="auto">
            <a:xfrm>
              <a:off x="3846513" y="3769050"/>
              <a:ext cx="12251" cy="363445"/>
            </a:xfrm>
            <a:prstGeom prst="line">
              <a:avLst/>
            </a:prstGeom>
            <a:noFill/>
            <a:ln w="22225">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60" name="Group 93"/>
            <p:cNvGrpSpPr>
              <a:grpSpLocks/>
            </p:cNvGrpSpPr>
            <p:nvPr/>
          </p:nvGrpSpPr>
          <p:grpSpPr bwMode="auto">
            <a:xfrm>
              <a:off x="3715481" y="4105823"/>
              <a:ext cx="298780" cy="338554"/>
              <a:chOff x="6631486" y="3519940"/>
              <a:chExt cx="298780" cy="338554"/>
            </a:xfrm>
          </p:grpSpPr>
          <p:sp>
            <p:nvSpPr>
              <p:cNvPr id="68661" name="Oval 94"/>
              <p:cNvSpPr>
                <a:spLocks noChangeArrowheads="1"/>
              </p:cNvSpPr>
              <p:nvPr/>
            </p:nvSpPr>
            <p:spPr bwMode="auto">
              <a:xfrm>
                <a:off x="6668221" y="3597533"/>
                <a:ext cx="220510" cy="200099"/>
              </a:xfrm>
              <a:prstGeom prst="ellipse">
                <a:avLst/>
              </a:prstGeom>
              <a:solidFill>
                <a:schemeClr val="bg1"/>
              </a:solidFill>
              <a:ln w="15875">
                <a:solidFill>
                  <a:srgbClr val="006633"/>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62" name="TextBox 95"/>
              <p:cNvSpPr txBox="1">
                <a:spLocks noChangeArrowheads="1"/>
              </p:cNvSpPr>
              <p:nvPr/>
            </p:nvSpPr>
            <p:spPr bwMode="auto">
              <a:xfrm>
                <a:off x="6631486" y="3519940"/>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2</a:t>
                </a:r>
              </a:p>
            </p:txBody>
          </p:sp>
        </p:grpSp>
      </p:grpSp>
      <p:grpSp>
        <p:nvGrpSpPr>
          <p:cNvPr id="97" name="Group 96"/>
          <p:cNvGrpSpPr>
            <a:grpSpLocks/>
          </p:cNvGrpSpPr>
          <p:nvPr/>
        </p:nvGrpSpPr>
        <p:grpSpPr bwMode="auto">
          <a:xfrm>
            <a:off x="6951663" y="4110061"/>
            <a:ext cx="298450" cy="641350"/>
            <a:chOff x="2625635" y="2316906"/>
            <a:chExt cx="298780" cy="640969"/>
          </a:xfrm>
        </p:grpSpPr>
        <p:cxnSp>
          <p:nvCxnSpPr>
            <p:cNvPr id="68655" name="Straight Connector 97"/>
            <p:cNvCxnSpPr>
              <a:cxnSpLocks noChangeShapeType="1"/>
            </p:cNvCxnSpPr>
            <p:nvPr/>
          </p:nvCxnSpPr>
          <p:spPr bwMode="auto">
            <a:xfrm>
              <a:off x="2774013" y="25944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6" name="Group 98"/>
            <p:cNvGrpSpPr>
              <a:grpSpLocks/>
            </p:cNvGrpSpPr>
            <p:nvPr/>
          </p:nvGrpSpPr>
          <p:grpSpPr bwMode="auto">
            <a:xfrm>
              <a:off x="2625635" y="2316906"/>
              <a:ext cx="298780" cy="338554"/>
              <a:chOff x="7118580" y="4088704"/>
              <a:chExt cx="298780" cy="338554"/>
            </a:xfrm>
          </p:grpSpPr>
          <p:sp>
            <p:nvSpPr>
              <p:cNvPr id="68657" name="Oval 9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8" name="TextBox 100"/>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2" name="Group 101"/>
          <p:cNvGrpSpPr>
            <a:grpSpLocks/>
          </p:cNvGrpSpPr>
          <p:nvPr/>
        </p:nvGrpSpPr>
        <p:grpSpPr bwMode="auto">
          <a:xfrm>
            <a:off x="7334250" y="5568974"/>
            <a:ext cx="298450" cy="660400"/>
            <a:chOff x="3007422" y="3776327"/>
            <a:chExt cx="298780" cy="659661"/>
          </a:xfrm>
        </p:grpSpPr>
        <p:cxnSp>
          <p:nvCxnSpPr>
            <p:cNvPr id="68651" name="Straight Connector 102"/>
            <p:cNvCxnSpPr>
              <a:cxnSpLocks noChangeShapeType="1"/>
            </p:cNvCxnSpPr>
            <p:nvPr/>
          </p:nvCxnSpPr>
          <p:spPr bwMode="auto">
            <a:xfrm>
              <a:off x="3148837" y="3776327"/>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52" name="Group 103"/>
            <p:cNvGrpSpPr>
              <a:grpSpLocks/>
            </p:cNvGrpSpPr>
            <p:nvPr/>
          </p:nvGrpSpPr>
          <p:grpSpPr bwMode="auto">
            <a:xfrm>
              <a:off x="3007422" y="4097434"/>
              <a:ext cx="298780" cy="338554"/>
              <a:chOff x="7118580" y="4088704"/>
              <a:chExt cx="298780" cy="338554"/>
            </a:xfrm>
          </p:grpSpPr>
          <p:sp>
            <p:nvSpPr>
              <p:cNvPr id="68653" name="Oval 10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4" name="TextBox 105"/>
              <p:cNvSpPr txBox="1">
                <a:spLocks noChangeArrowheads="1"/>
              </p:cNvSpPr>
              <p:nvPr/>
            </p:nvSpPr>
            <p:spPr bwMode="auto">
              <a:xfrm>
                <a:off x="7118580"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1</a:t>
                </a:r>
              </a:p>
            </p:txBody>
          </p:sp>
        </p:grpSp>
      </p:grpSp>
      <p:grpSp>
        <p:nvGrpSpPr>
          <p:cNvPr id="107" name="Group 106"/>
          <p:cNvGrpSpPr>
            <a:grpSpLocks/>
          </p:cNvGrpSpPr>
          <p:nvPr/>
        </p:nvGrpSpPr>
        <p:grpSpPr bwMode="auto">
          <a:xfrm>
            <a:off x="7232650" y="4125936"/>
            <a:ext cx="298450" cy="642938"/>
            <a:chOff x="2905934" y="2332859"/>
            <a:chExt cx="298780" cy="642655"/>
          </a:xfrm>
        </p:grpSpPr>
        <p:cxnSp>
          <p:nvCxnSpPr>
            <p:cNvPr id="68647" name="Straight Connector 107"/>
            <p:cNvCxnSpPr>
              <a:cxnSpLocks noChangeShapeType="1"/>
            </p:cNvCxnSpPr>
            <p:nvPr/>
          </p:nvCxnSpPr>
          <p:spPr bwMode="auto">
            <a:xfrm>
              <a:off x="3044835" y="261206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8" name="Group 108"/>
            <p:cNvGrpSpPr>
              <a:grpSpLocks/>
            </p:cNvGrpSpPr>
            <p:nvPr/>
          </p:nvGrpSpPr>
          <p:grpSpPr bwMode="auto">
            <a:xfrm>
              <a:off x="2905934" y="2332859"/>
              <a:ext cx="298780" cy="338554"/>
              <a:chOff x="7126748" y="4088704"/>
              <a:chExt cx="298780" cy="338554"/>
            </a:xfrm>
          </p:grpSpPr>
          <p:sp>
            <p:nvSpPr>
              <p:cNvPr id="68649" name="Oval 10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50" name="TextBox 11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2" name="Group 111"/>
          <p:cNvGrpSpPr>
            <a:grpSpLocks/>
          </p:cNvGrpSpPr>
          <p:nvPr/>
        </p:nvGrpSpPr>
        <p:grpSpPr bwMode="auto">
          <a:xfrm>
            <a:off x="7693025" y="5564212"/>
            <a:ext cx="298450" cy="669925"/>
            <a:chOff x="3366049" y="3770526"/>
            <a:chExt cx="298780" cy="670225"/>
          </a:xfrm>
        </p:grpSpPr>
        <p:cxnSp>
          <p:nvCxnSpPr>
            <p:cNvPr id="68643" name="Straight Connector 112"/>
            <p:cNvCxnSpPr>
              <a:cxnSpLocks noChangeShapeType="1"/>
            </p:cNvCxnSpPr>
            <p:nvPr/>
          </p:nvCxnSpPr>
          <p:spPr bwMode="auto">
            <a:xfrm>
              <a:off x="3496795" y="3770526"/>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4" name="Group 113"/>
            <p:cNvGrpSpPr>
              <a:grpSpLocks/>
            </p:cNvGrpSpPr>
            <p:nvPr/>
          </p:nvGrpSpPr>
          <p:grpSpPr bwMode="auto">
            <a:xfrm>
              <a:off x="3366049" y="4102197"/>
              <a:ext cx="298780" cy="338554"/>
              <a:chOff x="7126748" y="4088704"/>
              <a:chExt cx="298780" cy="338554"/>
            </a:xfrm>
          </p:grpSpPr>
          <p:sp>
            <p:nvSpPr>
              <p:cNvPr id="68645" name="Oval 11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6" name="TextBox 11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3</a:t>
                </a:r>
              </a:p>
            </p:txBody>
          </p:sp>
        </p:grpSp>
      </p:grpSp>
      <p:grpSp>
        <p:nvGrpSpPr>
          <p:cNvPr id="117" name="Group 116"/>
          <p:cNvGrpSpPr>
            <a:grpSpLocks/>
          </p:cNvGrpSpPr>
          <p:nvPr/>
        </p:nvGrpSpPr>
        <p:grpSpPr bwMode="auto">
          <a:xfrm>
            <a:off x="8389939" y="5553099"/>
            <a:ext cx="300037" cy="679450"/>
            <a:chOff x="4064326" y="3759579"/>
            <a:chExt cx="298780" cy="680611"/>
          </a:xfrm>
        </p:grpSpPr>
        <p:cxnSp>
          <p:nvCxnSpPr>
            <p:cNvPr id="68639" name="Straight Connector 117"/>
            <p:cNvCxnSpPr>
              <a:cxnSpLocks noChangeShapeType="1"/>
            </p:cNvCxnSpPr>
            <p:nvPr/>
          </p:nvCxnSpPr>
          <p:spPr bwMode="auto">
            <a:xfrm>
              <a:off x="4196385" y="3759579"/>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40" name="Group 118"/>
            <p:cNvGrpSpPr>
              <a:grpSpLocks/>
            </p:cNvGrpSpPr>
            <p:nvPr/>
          </p:nvGrpSpPr>
          <p:grpSpPr bwMode="auto">
            <a:xfrm>
              <a:off x="4064326" y="4101636"/>
              <a:ext cx="298780" cy="338554"/>
              <a:chOff x="7126748" y="4088704"/>
              <a:chExt cx="298780" cy="338554"/>
            </a:xfrm>
          </p:grpSpPr>
          <p:sp>
            <p:nvSpPr>
              <p:cNvPr id="68641" name="Oval 119"/>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42" name="TextBox 120"/>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grpSp>
        <p:nvGrpSpPr>
          <p:cNvPr id="122" name="Group 121"/>
          <p:cNvGrpSpPr>
            <a:grpSpLocks/>
          </p:cNvGrpSpPr>
          <p:nvPr/>
        </p:nvGrpSpPr>
        <p:grpSpPr bwMode="auto">
          <a:xfrm>
            <a:off x="7854950" y="4105299"/>
            <a:ext cx="298450" cy="647700"/>
            <a:chOff x="3528567" y="2312591"/>
            <a:chExt cx="298780" cy="646584"/>
          </a:xfrm>
        </p:grpSpPr>
        <p:cxnSp>
          <p:nvCxnSpPr>
            <p:cNvPr id="68635" name="Straight Connector 122"/>
            <p:cNvCxnSpPr>
              <a:cxnSpLocks noChangeShapeType="1"/>
            </p:cNvCxnSpPr>
            <p:nvPr/>
          </p:nvCxnSpPr>
          <p:spPr bwMode="auto">
            <a:xfrm>
              <a:off x="3677779" y="2595730"/>
              <a:ext cx="12251" cy="363445"/>
            </a:xfrm>
            <a:prstGeom prst="line">
              <a:avLst/>
            </a:prstGeom>
            <a:noFill/>
            <a:ln w="222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8636" name="Group 123"/>
            <p:cNvGrpSpPr>
              <a:grpSpLocks/>
            </p:cNvGrpSpPr>
            <p:nvPr/>
          </p:nvGrpSpPr>
          <p:grpSpPr bwMode="auto">
            <a:xfrm>
              <a:off x="3528567" y="2312591"/>
              <a:ext cx="298780" cy="338554"/>
              <a:chOff x="7126748" y="4088704"/>
              <a:chExt cx="298780" cy="338554"/>
            </a:xfrm>
          </p:grpSpPr>
          <p:sp>
            <p:nvSpPr>
              <p:cNvPr id="68637" name="Oval 124"/>
              <p:cNvSpPr>
                <a:spLocks noChangeArrowheads="1"/>
              </p:cNvSpPr>
              <p:nvPr/>
            </p:nvSpPr>
            <p:spPr bwMode="auto">
              <a:xfrm>
                <a:off x="7163482" y="4166297"/>
                <a:ext cx="220510" cy="200099"/>
              </a:xfrm>
              <a:prstGeom prst="ellipse">
                <a:avLst/>
              </a:prstGeom>
              <a:solidFill>
                <a:schemeClr val="bg1"/>
              </a:solidFill>
              <a:ln w="15875">
                <a:solidFill>
                  <a:srgbClr val="CC0000"/>
                </a:solidFill>
                <a:round/>
                <a:headEnd/>
                <a:tailEnd/>
              </a:ln>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8638" name="TextBox 125"/>
              <p:cNvSpPr txBox="1">
                <a:spLocks noChangeArrowheads="1"/>
              </p:cNvSpPr>
              <p:nvPr/>
            </p:nvSpPr>
            <p:spPr bwMode="auto">
              <a:xfrm>
                <a:off x="7126748" y="4088704"/>
                <a:ext cx="2987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cs typeface="Arial" panose="020B0604020202020204" pitchFamily="34" charset="0"/>
                  </a:rPr>
                  <a:t>4</a:t>
                </a:r>
              </a:p>
            </p:txBody>
          </p:sp>
        </p:grpSp>
      </p:grpSp>
      <p:sp>
        <p:nvSpPr>
          <p:cNvPr id="68630" name="TextBox 126"/>
          <p:cNvSpPr txBox="1">
            <a:spLocks noChangeArrowheads="1"/>
          </p:cNvSpPr>
          <p:nvPr/>
        </p:nvSpPr>
        <p:spPr bwMode="auto">
          <a:xfrm>
            <a:off x="6267451" y="4378350"/>
            <a:ext cx="76174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arrivals</a:t>
            </a:r>
          </a:p>
        </p:txBody>
      </p:sp>
      <p:sp>
        <p:nvSpPr>
          <p:cNvPr id="68631" name="TextBox 127"/>
          <p:cNvSpPr txBox="1">
            <a:spLocks noChangeArrowheads="1"/>
          </p:cNvSpPr>
          <p:nvPr/>
        </p:nvSpPr>
        <p:spPr bwMode="auto">
          <a:xfrm>
            <a:off x="6291264" y="5576912"/>
            <a:ext cx="10390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i="1">
                <a:solidFill>
                  <a:srgbClr val="0000FF"/>
                </a:solidFill>
                <a:cs typeface="Arial" panose="020B0604020202020204" pitchFamily="34" charset="0"/>
              </a:rPr>
              <a:t>departures</a:t>
            </a:r>
          </a:p>
        </p:txBody>
      </p:sp>
      <p:sp>
        <p:nvSpPr>
          <p:cNvPr id="68632" name="TextBox 128"/>
          <p:cNvSpPr txBox="1">
            <a:spLocks noChangeArrowheads="1"/>
          </p:cNvSpPr>
          <p:nvPr/>
        </p:nvSpPr>
        <p:spPr bwMode="auto">
          <a:xfrm>
            <a:off x="6313489" y="4883175"/>
            <a:ext cx="86042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275"/>
              </a:lnSpc>
            </a:pPr>
            <a:r>
              <a:rPr lang="en-US" altLang="zh-CN" sz="1400" i="1">
                <a:solidFill>
                  <a:srgbClr val="0000FF"/>
                </a:solidFill>
                <a:cs typeface="Arial" panose="020B0604020202020204" pitchFamily="34" charset="0"/>
              </a:rPr>
              <a:t>packet in service</a:t>
            </a:r>
          </a:p>
        </p:txBody>
      </p:sp>
      <p:sp>
        <p:nvSpPr>
          <p:cNvPr id="12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12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sp>
        <p:nvSpPr>
          <p:cNvPr id="129" name="Rectangle 3">
            <a:extLst>
              <a:ext uri="{FF2B5EF4-FFF2-40B4-BE49-F238E27FC236}">
                <a16:creationId xmlns:a16="http://schemas.microsoft.com/office/drawing/2014/main" id="{42FFFC14-0F00-4481-918A-98D579EF2A71}"/>
              </a:ext>
            </a:extLst>
          </p:cNvPr>
          <p:cNvSpPr txBox="1">
            <a:spLocks noChangeArrowheads="1"/>
          </p:cNvSpPr>
          <p:nvPr/>
        </p:nvSpPr>
        <p:spPr>
          <a:xfrm>
            <a:off x="997416" y="3770053"/>
            <a:ext cx="4805283" cy="2082456"/>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send packet from highest priority queue that has buffered packets</a:t>
            </a:r>
          </a:p>
          <a:p>
            <a:pPr lvl="1"/>
            <a:r>
              <a:rPr lang="en-US" altLang="zh-CN" dirty="0">
                <a:ea typeface="ＭＳ Ｐゴシック" panose="020B0600070205080204" pitchFamily="34" charset="-128"/>
              </a:rPr>
              <a:t>FCFS within priority class</a:t>
            </a:r>
          </a:p>
        </p:txBody>
      </p:sp>
      <p:sp>
        <p:nvSpPr>
          <p:cNvPr id="3" name="标题 2">
            <a:extLst>
              <a:ext uri="{FF2B5EF4-FFF2-40B4-BE49-F238E27FC236}">
                <a16:creationId xmlns:a16="http://schemas.microsoft.com/office/drawing/2014/main" id="{C3E95FFF-D741-411A-A79C-A99FFDD07830}"/>
              </a:ext>
            </a:extLst>
          </p:cNvPr>
          <p:cNvSpPr>
            <a:spLocks noGrp="1"/>
          </p:cNvSpPr>
          <p:nvPr>
            <p:ph type="title"/>
          </p:nvPr>
        </p:nvSpPr>
        <p:spPr/>
        <p:txBody>
          <a:bodyPr/>
          <a:lstStyle/>
          <a:p>
            <a:r>
              <a:rPr lang="en-US" altLang="zh-CN" dirty="0"/>
              <a:t>Scheduling policies: priority</a:t>
            </a:r>
            <a:endParaRPr lang="zh-CN" altLang="en-US" dirty="0"/>
          </a:p>
        </p:txBody>
      </p:sp>
    </p:spTree>
    <p:extLst>
      <p:ext uri="{BB962C8B-B14F-4D97-AF65-F5344CB8AC3E}">
        <p14:creationId xmlns:p14="http://schemas.microsoft.com/office/powerpoint/2010/main" val="1426137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up)">
                                      <p:cBhvr>
                                        <p:cTn id="11" dur="500"/>
                                        <p:tgtEl>
                                          <p:spTgt spid="5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up)">
                                      <p:cBhvr>
                                        <p:cTn id="16" dur="500"/>
                                        <p:tgtEl>
                                          <p:spTgt spid="87"/>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07"/>
                                        </p:tgtEl>
                                        <p:attrNameLst>
                                          <p:attrName>style.visibility</p:attrName>
                                        </p:attrNameLst>
                                      </p:cBhvr>
                                      <p:to>
                                        <p:strVal val="visible"/>
                                      </p:to>
                                    </p:set>
                                    <p:animEffect transition="in" filter="wipe(up)">
                                      <p:cBhvr>
                                        <p:cTn id="20" dur="1200"/>
                                        <p:tgtEl>
                                          <p:spTgt spid="10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wipe(up)">
                                      <p:cBhvr>
                                        <p:cTn id="25" dur="500"/>
                                        <p:tgtEl>
                                          <p:spTgt spid="102"/>
                                        </p:tgtEl>
                                      </p:cBhvr>
                                    </p:animEffect>
                                  </p:childTnLst>
                                </p:cTn>
                              </p:par>
                            </p:childTnLst>
                          </p:cTn>
                        </p:par>
                        <p:par>
                          <p:cTn id="26" fill="hold" nodeType="afterGroup">
                            <p:stCondLst>
                              <p:cond delay="500"/>
                            </p:stCondLst>
                            <p:childTnLst>
                              <p:par>
                                <p:cTn id="27" presetID="22" presetClass="entr" presetSubtype="1"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up)">
                                      <p:cBhvr>
                                        <p:cTn id="29" dur="500"/>
                                        <p:tgtEl>
                                          <p:spTgt spid="57"/>
                                        </p:tgtEl>
                                      </p:cBhvr>
                                    </p:animEffect>
                                  </p:childTnLst>
                                </p:cTn>
                              </p:par>
                            </p:childTnLst>
                          </p:cTn>
                        </p:par>
                        <p:par>
                          <p:cTn id="30" fill="hold" nodeType="afterGroup">
                            <p:stCondLst>
                              <p:cond delay="1000"/>
                            </p:stCondLst>
                            <p:childTnLst>
                              <p:par>
                                <p:cTn id="31" presetID="22" presetClass="entr" presetSubtype="1" fill="hold" nodeType="after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wipe(up)">
                                      <p:cBhvr>
                                        <p:cTn id="33" dur="500"/>
                                        <p:tgtEl>
                                          <p:spTgt spid="112"/>
                                        </p:tgtEl>
                                      </p:cBhvr>
                                    </p:animEffect>
                                  </p:childTnLst>
                                </p:cTn>
                              </p:par>
                            </p:childTnLst>
                          </p:cTn>
                        </p:par>
                        <p:par>
                          <p:cTn id="34" fill="hold" nodeType="afterGroup">
                            <p:stCondLst>
                              <p:cond delay="1500"/>
                            </p:stCondLst>
                            <p:childTnLst>
                              <p:par>
                                <p:cTn id="35" presetID="22" presetClass="entr" presetSubtype="1" fill="hold" nodeType="after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up)">
                                      <p:cBhvr>
                                        <p:cTn id="37" dur="500"/>
                                        <p:tgtEl>
                                          <p:spTgt spid="6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wipe(up)">
                                      <p:cBhvr>
                                        <p:cTn id="42" dur="500"/>
                                        <p:tgtEl>
                                          <p:spTgt spid="122"/>
                                        </p:tgtEl>
                                      </p:cBhvr>
                                    </p:animEffect>
                                  </p:childTnLst>
                                </p:cTn>
                              </p:par>
                            </p:childTnLst>
                          </p:cTn>
                        </p:par>
                        <p:par>
                          <p:cTn id="43" fill="hold" nodeType="afterGroup">
                            <p:stCondLst>
                              <p:cond delay="500"/>
                            </p:stCondLst>
                            <p:childTnLst>
                              <p:par>
                                <p:cTn id="44" presetID="2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wipe(up)">
                                      <p:cBhvr>
                                        <p:cTn id="46" dur="500"/>
                                        <p:tgtEl>
                                          <p:spTgt spid="9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wipe(up)">
                                      <p:cBhvr>
                                        <p:cTn id="51" dur="500"/>
                                        <p:tgtEl>
                                          <p:spTgt spid="67"/>
                                        </p:tgtEl>
                                      </p:cBhvr>
                                    </p:animEffect>
                                  </p:childTnLst>
                                </p:cTn>
                              </p:par>
                            </p:childTnLst>
                          </p:cTn>
                        </p:par>
                        <p:par>
                          <p:cTn id="52" fill="hold" nodeType="afterGroup">
                            <p:stCondLst>
                              <p:cond delay="500"/>
                            </p:stCondLst>
                            <p:childTnLst>
                              <p:par>
                                <p:cTn id="53" presetID="22" presetClass="entr" presetSubtype="1"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up)">
                                      <p:cBhvr>
                                        <p:cTn id="55" dur="500"/>
                                        <p:tgtEl>
                                          <p:spTgt spid="117"/>
                                        </p:tgtEl>
                                      </p:cBhvr>
                                    </p:animEffect>
                                  </p:childTnLst>
                                </p:cTn>
                              </p:par>
                            </p:childTnLst>
                          </p:cTn>
                        </p:par>
                        <p:par>
                          <p:cTn id="56" fill="hold" nodeType="afterGroup">
                            <p:stCondLst>
                              <p:cond delay="1000"/>
                            </p:stCondLst>
                            <p:childTnLst>
                              <p:par>
                                <p:cTn id="57" presetID="22" presetClass="entr" presetSubtype="1" fill="hold" nodeType="after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wipe(up)">
                                      <p:cBhvr>
                                        <p:cTn id="59" dur="500"/>
                                        <p:tgtEl>
                                          <p:spTgt spid="77"/>
                                        </p:tgtEl>
                                      </p:cBhvr>
                                    </p:animEffect>
                                  </p:childTnLst>
                                </p:cTn>
                              </p:par>
                            </p:childTnLst>
                          </p:cTn>
                        </p:par>
                        <p:par>
                          <p:cTn id="60" fill="hold" nodeType="afterGroup">
                            <p:stCondLst>
                              <p:cond delay="1500"/>
                            </p:stCondLst>
                            <p:childTnLst>
                              <p:par>
                                <p:cTn id="61" presetID="22" presetClass="entr" presetSubtype="1" fill="hold" nodeType="after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wipe(up)">
                                      <p:cBhvr>
                                        <p:cTn id="63" dur="500"/>
                                        <p:tgtEl>
                                          <p:spTgt spid="72"/>
                                        </p:tgtEl>
                                      </p:cBhvr>
                                    </p:animEffect>
                                  </p:childTnLst>
                                </p:cTn>
                              </p:par>
                            </p:childTnLst>
                          </p:cTn>
                        </p:par>
                        <p:par>
                          <p:cTn id="64" fill="hold" nodeType="after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wipe(up)">
                                      <p:cBhvr>
                                        <p:cTn id="6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333549" y="1412776"/>
            <a:ext cx="5034493" cy="2278201"/>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Round Robin (RR) scheduling:</a:t>
            </a:r>
          </a:p>
          <a:p>
            <a:r>
              <a:rPr lang="en-US" altLang="zh-CN" dirty="0">
                <a:ea typeface="ＭＳ Ｐゴシック" panose="020B0600070205080204" pitchFamily="34" charset="-128"/>
                <a:cs typeface="ＭＳ Ｐゴシック" panose="020B0600070205080204" pitchFamily="34" charset="-128"/>
              </a:rPr>
              <a:t>arriving traffic classified, queued by class</a:t>
            </a:r>
          </a:p>
          <a:p>
            <a:pPr lvl="1"/>
            <a:r>
              <a:rPr lang="en-US" altLang="zh-CN" dirty="0">
                <a:ea typeface="ＭＳ Ｐゴシック" panose="020B0600070205080204" pitchFamily="34" charset="-128"/>
                <a:cs typeface="ＭＳ Ｐゴシック" panose="020B0600070205080204" pitchFamily="34" charset="-128"/>
              </a:rPr>
              <a:t>any header fields can be used for classification</a:t>
            </a:r>
          </a:p>
        </p:txBody>
      </p:sp>
      <p:sp>
        <p:nvSpPr>
          <p:cNvPr id="82"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81"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cxnSp>
        <p:nvCxnSpPr>
          <p:cNvPr id="83" name="Straight Connector 83">
            <a:extLst>
              <a:ext uri="{FF2B5EF4-FFF2-40B4-BE49-F238E27FC236}">
                <a16:creationId xmlns:a16="http://schemas.microsoft.com/office/drawing/2014/main" id="{18A0ED25-EFC3-4ED2-9F3F-F0A41FC8BB06}"/>
              </a:ext>
            </a:extLst>
          </p:cNvPr>
          <p:cNvCxnSpPr/>
          <p:nvPr/>
        </p:nvCxnSpPr>
        <p:spPr>
          <a:xfrm>
            <a:off x="10755082" y="4071258"/>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4" name="Group 25">
            <a:extLst>
              <a:ext uri="{FF2B5EF4-FFF2-40B4-BE49-F238E27FC236}">
                <a16:creationId xmlns:a16="http://schemas.microsoft.com/office/drawing/2014/main" id="{EADC1732-3978-4816-BEDF-4BC6C119FA54}"/>
              </a:ext>
            </a:extLst>
          </p:cNvPr>
          <p:cNvGrpSpPr>
            <a:grpSpLocks/>
          </p:cNvGrpSpPr>
          <p:nvPr/>
        </p:nvGrpSpPr>
        <p:grpSpPr bwMode="auto">
          <a:xfrm>
            <a:off x="7990116" y="2719344"/>
            <a:ext cx="1274199" cy="760001"/>
            <a:chOff x="1670312" y="2562997"/>
            <a:chExt cx="940317" cy="565219"/>
          </a:xfrm>
        </p:grpSpPr>
        <p:grpSp>
          <p:nvGrpSpPr>
            <p:cNvPr id="85" name="Group 28">
              <a:extLst>
                <a:ext uri="{FF2B5EF4-FFF2-40B4-BE49-F238E27FC236}">
                  <a16:creationId xmlns:a16="http://schemas.microsoft.com/office/drawing/2014/main" id="{6B9542D0-B623-43A0-B2EA-88A8F58918B5}"/>
                </a:ext>
              </a:extLst>
            </p:cNvPr>
            <p:cNvGrpSpPr>
              <a:grpSpLocks/>
            </p:cNvGrpSpPr>
            <p:nvPr/>
          </p:nvGrpSpPr>
          <p:grpSpPr bwMode="auto">
            <a:xfrm>
              <a:off x="1670312" y="2562997"/>
              <a:ext cx="929822" cy="565219"/>
              <a:chOff x="1670312" y="2562997"/>
              <a:chExt cx="929822" cy="565219"/>
            </a:xfrm>
          </p:grpSpPr>
          <p:sp>
            <p:nvSpPr>
              <p:cNvPr id="87" name="Rectangle 30">
                <a:extLst>
                  <a:ext uri="{FF2B5EF4-FFF2-40B4-BE49-F238E27FC236}">
                    <a16:creationId xmlns:a16="http://schemas.microsoft.com/office/drawing/2014/main" id="{843990F4-C395-4BDD-A318-752D17439A40}"/>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88" name="Straight Connector 31">
                <a:extLst>
                  <a:ext uri="{FF2B5EF4-FFF2-40B4-BE49-F238E27FC236}">
                    <a16:creationId xmlns:a16="http://schemas.microsoft.com/office/drawing/2014/main" id="{AC3AF4C0-8639-45C1-8E4B-3D4AC02809FB}"/>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Straight Connector 32">
                <a:extLst>
                  <a:ext uri="{FF2B5EF4-FFF2-40B4-BE49-F238E27FC236}">
                    <a16:creationId xmlns:a16="http://schemas.microsoft.com/office/drawing/2014/main" id="{71F7F413-A343-4363-BF7C-652D214F14F3}"/>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Straight Connector 33">
                <a:extLst>
                  <a:ext uri="{FF2B5EF4-FFF2-40B4-BE49-F238E27FC236}">
                    <a16:creationId xmlns:a16="http://schemas.microsoft.com/office/drawing/2014/main" id="{40DE01DF-D615-4C7A-BDA1-26CF8DD47A56}"/>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Straight Connector 34">
                <a:extLst>
                  <a:ext uri="{FF2B5EF4-FFF2-40B4-BE49-F238E27FC236}">
                    <a16:creationId xmlns:a16="http://schemas.microsoft.com/office/drawing/2014/main" id="{FFCE000B-DB08-4DBB-8BD0-9251D053EDA6}"/>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Straight Connector 35">
                <a:extLst>
                  <a:ext uri="{FF2B5EF4-FFF2-40B4-BE49-F238E27FC236}">
                    <a16:creationId xmlns:a16="http://schemas.microsoft.com/office/drawing/2014/main" id="{92C3A673-8343-4BA0-BD89-E6AD579F0E0E}"/>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36">
                <a:extLst>
                  <a:ext uri="{FF2B5EF4-FFF2-40B4-BE49-F238E27FC236}">
                    <a16:creationId xmlns:a16="http://schemas.microsoft.com/office/drawing/2014/main" id="{F19741EE-CAFA-4CC5-9EB1-B8E032D7D1F5}"/>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Straight Connector 37">
                <a:extLst>
                  <a:ext uri="{FF2B5EF4-FFF2-40B4-BE49-F238E27FC236}">
                    <a16:creationId xmlns:a16="http://schemas.microsoft.com/office/drawing/2014/main" id="{3BB3C595-400A-45DD-A5AF-A6890CC07DA5}"/>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6" name="Rectangle 29">
              <a:extLst>
                <a:ext uri="{FF2B5EF4-FFF2-40B4-BE49-F238E27FC236}">
                  <a16:creationId xmlns:a16="http://schemas.microsoft.com/office/drawing/2014/main" id="{EABEBD8E-FAD4-45BC-B078-8D67516D5EFD}"/>
                </a:ext>
              </a:extLst>
            </p:cNvPr>
            <p:cNvSpPr>
              <a:spLocks noChangeArrowheads="1"/>
            </p:cNvSpPr>
            <p:nvPr/>
          </p:nvSpPr>
          <p:spPr bwMode="auto">
            <a:xfrm>
              <a:off x="1916862" y="2571262"/>
              <a:ext cx="693767" cy="552560"/>
            </a:xfrm>
            <a:prstGeom prst="rect">
              <a:avLst/>
            </a:prstGeom>
            <a:solidFill>
              <a:srgbClr val="FF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95" name="Group 25">
            <a:extLst>
              <a:ext uri="{FF2B5EF4-FFF2-40B4-BE49-F238E27FC236}">
                <a16:creationId xmlns:a16="http://schemas.microsoft.com/office/drawing/2014/main" id="{E45A20ED-9B99-47D6-862F-38DBA4C43A29}"/>
              </a:ext>
            </a:extLst>
          </p:cNvPr>
          <p:cNvGrpSpPr>
            <a:grpSpLocks/>
          </p:cNvGrpSpPr>
          <p:nvPr/>
        </p:nvGrpSpPr>
        <p:grpSpPr bwMode="auto">
          <a:xfrm>
            <a:off x="8007879" y="3655287"/>
            <a:ext cx="1292387" cy="763274"/>
            <a:chOff x="1670312" y="2562997"/>
            <a:chExt cx="940318" cy="565219"/>
          </a:xfrm>
        </p:grpSpPr>
        <p:grpSp>
          <p:nvGrpSpPr>
            <p:cNvPr id="96" name="Group 131">
              <a:extLst>
                <a:ext uri="{FF2B5EF4-FFF2-40B4-BE49-F238E27FC236}">
                  <a16:creationId xmlns:a16="http://schemas.microsoft.com/office/drawing/2014/main" id="{83253E6A-D666-4A2A-B93C-F4D3594B122F}"/>
                </a:ext>
              </a:extLst>
            </p:cNvPr>
            <p:cNvGrpSpPr>
              <a:grpSpLocks/>
            </p:cNvGrpSpPr>
            <p:nvPr/>
          </p:nvGrpSpPr>
          <p:grpSpPr bwMode="auto">
            <a:xfrm>
              <a:off x="1670312" y="2562997"/>
              <a:ext cx="929822" cy="565219"/>
              <a:chOff x="1670312" y="2562997"/>
              <a:chExt cx="929822" cy="565219"/>
            </a:xfrm>
          </p:grpSpPr>
          <p:sp>
            <p:nvSpPr>
              <p:cNvPr id="98" name="Rectangle 133">
                <a:extLst>
                  <a:ext uri="{FF2B5EF4-FFF2-40B4-BE49-F238E27FC236}">
                    <a16:creationId xmlns:a16="http://schemas.microsoft.com/office/drawing/2014/main" id="{BC56E0CF-81A4-4A2E-A2C6-ED5B265EC1DB}"/>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99" name="Straight Connector 134">
                <a:extLst>
                  <a:ext uri="{FF2B5EF4-FFF2-40B4-BE49-F238E27FC236}">
                    <a16:creationId xmlns:a16="http://schemas.microsoft.com/office/drawing/2014/main" id="{50242853-2737-4467-8AD8-B7739B7A6E7C}"/>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Straight Connector 135">
                <a:extLst>
                  <a:ext uri="{FF2B5EF4-FFF2-40B4-BE49-F238E27FC236}">
                    <a16:creationId xmlns:a16="http://schemas.microsoft.com/office/drawing/2014/main" id="{FDE6EAB1-B28E-434B-8AFE-E9B8A47A0206}"/>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Straight Connector 136">
                <a:extLst>
                  <a:ext uri="{FF2B5EF4-FFF2-40B4-BE49-F238E27FC236}">
                    <a16:creationId xmlns:a16="http://schemas.microsoft.com/office/drawing/2014/main" id="{9D5DFD9D-A155-4326-861B-9B6E36C07D72}"/>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Straight Connector 137">
                <a:extLst>
                  <a:ext uri="{FF2B5EF4-FFF2-40B4-BE49-F238E27FC236}">
                    <a16:creationId xmlns:a16="http://schemas.microsoft.com/office/drawing/2014/main" id="{CD4EA57C-6199-4465-AAF4-30DB3778BFAE}"/>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138">
                <a:extLst>
                  <a:ext uri="{FF2B5EF4-FFF2-40B4-BE49-F238E27FC236}">
                    <a16:creationId xmlns:a16="http://schemas.microsoft.com/office/drawing/2014/main" id="{A4C64D22-702B-4ACC-9417-1C6618552743}"/>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139">
                <a:extLst>
                  <a:ext uri="{FF2B5EF4-FFF2-40B4-BE49-F238E27FC236}">
                    <a16:creationId xmlns:a16="http://schemas.microsoft.com/office/drawing/2014/main" id="{44064D91-0ED3-41BB-82EA-1AF334B09BD7}"/>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140">
                <a:extLst>
                  <a:ext uri="{FF2B5EF4-FFF2-40B4-BE49-F238E27FC236}">
                    <a16:creationId xmlns:a16="http://schemas.microsoft.com/office/drawing/2014/main" id="{FC86A00F-50EB-4793-9183-A92137905E52}"/>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7" name="Rectangle 132">
              <a:extLst>
                <a:ext uri="{FF2B5EF4-FFF2-40B4-BE49-F238E27FC236}">
                  <a16:creationId xmlns:a16="http://schemas.microsoft.com/office/drawing/2014/main" id="{01B83977-0938-47F1-A0A1-565205F9F66C}"/>
                </a:ext>
              </a:extLst>
            </p:cNvPr>
            <p:cNvSpPr>
              <a:spLocks noChangeArrowheads="1"/>
            </p:cNvSpPr>
            <p:nvPr/>
          </p:nvSpPr>
          <p:spPr bwMode="auto">
            <a:xfrm>
              <a:off x="2235418" y="2571262"/>
              <a:ext cx="375212" cy="552560"/>
            </a:xfrm>
            <a:prstGeom prst="rect">
              <a:avLst/>
            </a:prstGeom>
            <a:solidFill>
              <a:srgbClr val="00B05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106" name="Group 25">
            <a:extLst>
              <a:ext uri="{FF2B5EF4-FFF2-40B4-BE49-F238E27FC236}">
                <a16:creationId xmlns:a16="http://schemas.microsoft.com/office/drawing/2014/main" id="{0351579E-5593-48D6-83A3-ADC1914E7C7D}"/>
              </a:ext>
            </a:extLst>
          </p:cNvPr>
          <p:cNvGrpSpPr>
            <a:grpSpLocks/>
          </p:cNvGrpSpPr>
          <p:nvPr/>
        </p:nvGrpSpPr>
        <p:grpSpPr bwMode="auto">
          <a:xfrm>
            <a:off x="8004017" y="4563481"/>
            <a:ext cx="1292385" cy="721744"/>
            <a:chOff x="1670312" y="2562997"/>
            <a:chExt cx="940317" cy="565219"/>
          </a:xfrm>
        </p:grpSpPr>
        <p:grpSp>
          <p:nvGrpSpPr>
            <p:cNvPr id="107" name="Group 121">
              <a:extLst>
                <a:ext uri="{FF2B5EF4-FFF2-40B4-BE49-F238E27FC236}">
                  <a16:creationId xmlns:a16="http://schemas.microsoft.com/office/drawing/2014/main" id="{7B30E33B-4AFB-48BE-B6B6-6377CD19E028}"/>
                </a:ext>
              </a:extLst>
            </p:cNvPr>
            <p:cNvGrpSpPr>
              <a:grpSpLocks/>
            </p:cNvGrpSpPr>
            <p:nvPr/>
          </p:nvGrpSpPr>
          <p:grpSpPr bwMode="auto">
            <a:xfrm>
              <a:off x="1670312" y="2562997"/>
              <a:ext cx="929822" cy="565219"/>
              <a:chOff x="1670312" y="2562997"/>
              <a:chExt cx="929822" cy="565219"/>
            </a:xfrm>
          </p:grpSpPr>
          <p:sp>
            <p:nvSpPr>
              <p:cNvPr id="109" name="Rectangle 123">
                <a:extLst>
                  <a:ext uri="{FF2B5EF4-FFF2-40B4-BE49-F238E27FC236}">
                    <a16:creationId xmlns:a16="http://schemas.microsoft.com/office/drawing/2014/main" id="{414CCCBE-670A-486D-8C52-BA16C5583581}"/>
                  </a:ext>
                </a:extLst>
              </p:cNvPr>
              <p:cNvSpPr>
                <a:spLocks noChangeArrowheads="1"/>
              </p:cNvSpPr>
              <p:nvPr/>
            </p:nvSpPr>
            <p:spPr bwMode="auto">
              <a:xfrm>
                <a:off x="1670312" y="2562997"/>
                <a:ext cx="929822" cy="563157"/>
              </a:xfrm>
              <a:prstGeom prst="rect">
                <a:avLst/>
              </a:prstGeom>
              <a:noFill/>
              <a:ln w="19050">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cxnSp>
            <p:nvCxnSpPr>
              <p:cNvPr id="110" name="Straight Connector 124">
                <a:extLst>
                  <a:ext uri="{FF2B5EF4-FFF2-40B4-BE49-F238E27FC236}">
                    <a16:creationId xmlns:a16="http://schemas.microsoft.com/office/drawing/2014/main" id="{A7BC8D3A-053E-4137-87EC-7BDE95FA8698}"/>
                  </a:ext>
                </a:extLst>
              </p:cNvPr>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125">
                <a:extLst>
                  <a:ext uri="{FF2B5EF4-FFF2-40B4-BE49-F238E27FC236}">
                    <a16:creationId xmlns:a16="http://schemas.microsoft.com/office/drawing/2014/main" id="{BC04D8F9-85C1-438A-802A-A468AC1F183D}"/>
                  </a:ext>
                </a:extLst>
              </p:cNvPr>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126">
                <a:extLst>
                  <a:ext uri="{FF2B5EF4-FFF2-40B4-BE49-F238E27FC236}">
                    <a16:creationId xmlns:a16="http://schemas.microsoft.com/office/drawing/2014/main" id="{BF46F1DA-407E-4BE9-A89E-C4DF93E662B0}"/>
                  </a:ext>
                </a:extLst>
              </p:cNvPr>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Connector 127">
                <a:extLst>
                  <a:ext uri="{FF2B5EF4-FFF2-40B4-BE49-F238E27FC236}">
                    <a16:creationId xmlns:a16="http://schemas.microsoft.com/office/drawing/2014/main" id="{9F05F3DE-01B0-4BA3-890C-29C5C1B225AA}"/>
                  </a:ext>
                </a:extLst>
              </p:cNvPr>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Straight Connector 128">
                <a:extLst>
                  <a:ext uri="{FF2B5EF4-FFF2-40B4-BE49-F238E27FC236}">
                    <a16:creationId xmlns:a16="http://schemas.microsoft.com/office/drawing/2014/main" id="{5F6BE2FB-694D-4D8C-A947-627A2097FECF}"/>
                  </a:ext>
                </a:extLst>
              </p:cNvPr>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Connector 129">
                <a:extLst>
                  <a:ext uri="{FF2B5EF4-FFF2-40B4-BE49-F238E27FC236}">
                    <a16:creationId xmlns:a16="http://schemas.microsoft.com/office/drawing/2014/main" id="{4BE5FB86-41CD-4DB2-BC91-7D563069F064}"/>
                  </a:ext>
                </a:extLst>
              </p:cNvPr>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Connector 130">
                <a:extLst>
                  <a:ext uri="{FF2B5EF4-FFF2-40B4-BE49-F238E27FC236}">
                    <a16:creationId xmlns:a16="http://schemas.microsoft.com/office/drawing/2014/main" id="{5631EDD5-1750-4784-88AE-EB86D403E900}"/>
                  </a:ext>
                </a:extLst>
              </p:cNvPr>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Rectangle 122">
              <a:extLst>
                <a:ext uri="{FF2B5EF4-FFF2-40B4-BE49-F238E27FC236}">
                  <a16:creationId xmlns:a16="http://schemas.microsoft.com/office/drawing/2014/main" id="{431F86A2-0D8C-471A-A07F-BB9AA1D3ECEE}"/>
                </a:ext>
              </a:extLst>
            </p:cNvPr>
            <p:cNvSpPr>
              <a:spLocks noChangeArrowheads="1"/>
            </p:cNvSpPr>
            <p:nvPr/>
          </p:nvSpPr>
          <p:spPr bwMode="auto">
            <a:xfrm>
              <a:off x="2131937" y="2571262"/>
              <a:ext cx="478692" cy="552560"/>
            </a:xfrm>
            <a:prstGeom prst="rect">
              <a:avLst/>
            </a:prstGeom>
            <a:solidFill>
              <a:srgbClr val="3333CC">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117" name="Triangle 85">
            <a:extLst>
              <a:ext uri="{FF2B5EF4-FFF2-40B4-BE49-F238E27FC236}">
                <a16:creationId xmlns:a16="http://schemas.microsoft.com/office/drawing/2014/main" id="{10A95499-AFE4-4F1B-8BC8-6FA22316A660}"/>
              </a:ext>
            </a:extLst>
          </p:cNvPr>
          <p:cNvSpPr/>
          <p:nvPr/>
        </p:nvSpPr>
        <p:spPr>
          <a:xfrm rot="5400000">
            <a:off x="6881445" y="3717354"/>
            <a:ext cx="811706" cy="665402"/>
          </a:xfrm>
          <a:prstGeom prst="triangle">
            <a:avLst/>
          </a:prstGeom>
          <a:solidFill>
            <a:schemeClr val="bg1"/>
          </a:solidFill>
          <a:ln w="317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8" name="Group 86">
            <a:extLst>
              <a:ext uri="{FF2B5EF4-FFF2-40B4-BE49-F238E27FC236}">
                <a16:creationId xmlns:a16="http://schemas.microsoft.com/office/drawing/2014/main" id="{A1957C0B-BCEC-468C-B8B5-712B23C201D9}"/>
              </a:ext>
            </a:extLst>
          </p:cNvPr>
          <p:cNvGrpSpPr/>
          <p:nvPr/>
        </p:nvGrpSpPr>
        <p:grpSpPr>
          <a:xfrm>
            <a:off x="6303665" y="3871966"/>
            <a:ext cx="567187" cy="339970"/>
            <a:chOff x="9460523" y="6049108"/>
            <a:chExt cx="567187" cy="339970"/>
          </a:xfrm>
        </p:grpSpPr>
        <p:cxnSp>
          <p:nvCxnSpPr>
            <p:cNvPr id="119" name="Straight Arrow Connector 115">
              <a:extLst>
                <a:ext uri="{FF2B5EF4-FFF2-40B4-BE49-F238E27FC236}">
                  <a16:creationId xmlns:a16="http://schemas.microsoft.com/office/drawing/2014/main" id="{79049B2A-522A-4AE0-B976-21D34F738FE4}"/>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6">
              <a:extLst>
                <a:ext uri="{FF2B5EF4-FFF2-40B4-BE49-F238E27FC236}">
                  <a16:creationId xmlns:a16="http://schemas.microsoft.com/office/drawing/2014/main" id="{989501C7-7625-4245-B442-71EF2BABBF26}"/>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17">
              <a:extLst>
                <a:ext uri="{FF2B5EF4-FFF2-40B4-BE49-F238E27FC236}">
                  <a16:creationId xmlns:a16="http://schemas.microsoft.com/office/drawing/2014/main" id="{5158D581-A1D6-4EDD-BD6F-9A35564ABE63}"/>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87">
            <a:extLst>
              <a:ext uri="{FF2B5EF4-FFF2-40B4-BE49-F238E27FC236}">
                <a16:creationId xmlns:a16="http://schemas.microsoft.com/office/drawing/2014/main" id="{F39B72AD-6387-4C32-B881-638ABF2D281E}"/>
              </a:ext>
            </a:extLst>
          </p:cNvPr>
          <p:cNvGrpSpPr/>
          <p:nvPr/>
        </p:nvGrpSpPr>
        <p:grpSpPr>
          <a:xfrm>
            <a:off x="11245773" y="3893738"/>
            <a:ext cx="567187" cy="339970"/>
            <a:chOff x="9460523" y="6049108"/>
            <a:chExt cx="567187" cy="339970"/>
          </a:xfrm>
        </p:grpSpPr>
        <p:cxnSp>
          <p:nvCxnSpPr>
            <p:cNvPr id="123" name="Straight Arrow Connector 112">
              <a:extLst>
                <a:ext uri="{FF2B5EF4-FFF2-40B4-BE49-F238E27FC236}">
                  <a16:creationId xmlns:a16="http://schemas.microsoft.com/office/drawing/2014/main" id="{B0F466F1-CB2D-4071-AD42-6F5F8E50C1DA}"/>
                </a:ext>
              </a:extLst>
            </p:cNvPr>
            <p:cNvCxnSpPr/>
            <p:nvPr/>
          </p:nvCxnSpPr>
          <p:spPr>
            <a:xfrm>
              <a:off x="9460523" y="6049108"/>
              <a:ext cx="56270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13">
              <a:extLst>
                <a:ext uri="{FF2B5EF4-FFF2-40B4-BE49-F238E27FC236}">
                  <a16:creationId xmlns:a16="http://schemas.microsoft.com/office/drawing/2014/main" id="{57D620E9-1CDB-42DC-A6B4-2397BF3AE025}"/>
                </a:ext>
              </a:extLst>
            </p:cNvPr>
            <p:cNvCxnSpPr/>
            <p:nvPr/>
          </p:nvCxnSpPr>
          <p:spPr>
            <a:xfrm>
              <a:off x="9461050" y="6219093"/>
              <a:ext cx="56270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14">
              <a:extLst>
                <a:ext uri="{FF2B5EF4-FFF2-40B4-BE49-F238E27FC236}">
                  <a16:creationId xmlns:a16="http://schemas.microsoft.com/office/drawing/2014/main" id="{9F2A7ED2-CE17-44A5-B23D-D768B116E197}"/>
                </a:ext>
              </a:extLst>
            </p:cNvPr>
            <p:cNvCxnSpPr/>
            <p:nvPr/>
          </p:nvCxnSpPr>
          <p:spPr>
            <a:xfrm>
              <a:off x="9465002" y="6389078"/>
              <a:ext cx="562708" cy="0"/>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grpSp>
      <p:sp>
        <p:nvSpPr>
          <p:cNvPr id="126" name="TextBox 88">
            <a:extLst>
              <a:ext uri="{FF2B5EF4-FFF2-40B4-BE49-F238E27FC236}">
                <a16:creationId xmlns:a16="http://schemas.microsoft.com/office/drawing/2014/main" id="{2836EB21-D28B-45F0-8E83-069900D0A1A8}"/>
              </a:ext>
            </a:extLst>
          </p:cNvPr>
          <p:cNvSpPr txBox="1"/>
          <p:nvPr/>
        </p:nvSpPr>
        <p:spPr>
          <a:xfrm>
            <a:off x="6576771" y="4550229"/>
            <a:ext cx="990656" cy="590931"/>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classify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arrivals</a:t>
            </a:r>
          </a:p>
        </p:txBody>
      </p:sp>
      <p:sp>
        <p:nvSpPr>
          <p:cNvPr id="127" name="TextBox 89">
            <a:extLst>
              <a:ext uri="{FF2B5EF4-FFF2-40B4-BE49-F238E27FC236}">
                <a16:creationId xmlns:a16="http://schemas.microsoft.com/office/drawing/2014/main" id="{E3FAE39E-1AB3-4DF6-BBEB-3BFB61B06A0E}"/>
              </a:ext>
            </a:extLst>
          </p:cNvPr>
          <p:cNvSpPr txBox="1"/>
          <p:nvPr/>
        </p:nvSpPr>
        <p:spPr>
          <a:xfrm>
            <a:off x="10609189" y="4515922"/>
            <a:ext cx="1332224"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departures</a:t>
            </a:r>
          </a:p>
        </p:txBody>
      </p:sp>
      <p:cxnSp>
        <p:nvCxnSpPr>
          <p:cNvPr id="128" name="Straight Arrow Connector 90">
            <a:extLst>
              <a:ext uri="{FF2B5EF4-FFF2-40B4-BE49-F238E27FC236}">
                <a16:creationId xmlns:a16="http://schemas.microsoft.com/office/drawing/2014/main" id="{24DB532F-31D0-4E80-BECC-F1AB7E7C814B}"/>
              </a:ext>
            </a:extLst>
          </p:cNvPr>
          <p:cNvCxnSpPr>
            <a:cxnSpLocks/>
            <a:stCxn id="117" idx="0"/>
          </p:cNvCxnSpPr>
          <p:nvPr/>
        </p:nvCxnSpPr>
        <p:spPr>
          <a:xfrm flipV="1">
            <a:off x="7619999" y="3067495"/>
            <a:ext cx="682573" cy="9825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91">
            <a:extLst>
              <a:ext uri="{FF2B5EF4-FFF2-40B4-BE49-F238E27FC236}">
                <a16:creationId xmlns:a16="http://schemas.microsoft.com/office/drawing/2014/main" id="{21816B16-7327-4508-8847-FDB2AF5FC4DE}"/>
              </a:ext>
            </a:extLst>
          </p:cNvPr>
          <p:cNvCxnSpPr>
            <a:cxnSpLocks/>
          </p:cNvCxnSpPr>
          <p:nvPr/>
        </p:nvCxnSpPr>
        <p:spPr>
          <a:xfrm>
            <a:off x="7635460" y="4051945"/>
            <a:ext cx="696572"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92">
            <a:extLst>
              <a:ext uri="{FF2B5EF4-FFF2-40B4-BE49-F238E27FC236}">
                <a16:creationId xmlns:a16="http://schemas.microsoft.com/office/drawing/2014/main" id="{5B015797-ABBE-4BE1-A15C-8D8EF1B55968}"/>
              </a:ext>
            </a:extLst>
          </p:cNvPr>
          <p:cNvCxnSpPr>
            <a:cxnSpLocks/>
            <a:stCxn id="117" idx="0"/>
          </p:cNvCxnSpPr>
          <p:nvPr/>
        </p:nvCxnSpPr>
        <p:spPr>
          <a:xfrm>
            <a:off x="7619999" y="4050055"/>
            <a:ext cx="682055" cy="871416"/>
          </a:xfrm>
          <a:prstGeom prst="straightConnector1">
            <a:avLst/>
          </a:prstGeom>
          <a:ln w="38100">
            <a:solidFill>
              <a:srgbClr val="3333CC"/>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Connector 93">
            <a:extLst>
              <a:ext uri="{FF2B5EF4-FFF2-40B4-BE49-F238E27FC236}">
                <a16:creationId xmlns:a16="http://schemas.microsoft.com/office/drawing/2014/main" id="{797EBD18-C12E-4B84-ADC8-3B15493DA798}"/>
              </a:ext>
            </a:extLst>
          </p:cNvPr>
          <p:cNvCxnSpPr>
            <a:stCxn id="87" idx="3"/>
            <a:endCxn id="135" idx="2"/>
          </p:cNvCxnSpPr>
          <p:nvPr/>
        </p:nvCxnSpPr>
        <p:spPr>
          <a:xfrm>
            <a:off x="9250091" y="3097958"/>
            <a:ext cx="664252" cy="9427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Straight Connector 94">
            <a:extLst>
              <a:ext uri="{FF2B5EF4-FFF2-40B4-BE49-F238E27FC236}">
                <a16:creationId xmlns:a16="http://schemas.microsoft.com/office/drawing/2014/main" id="{58D6F3D9-F12C-44CD-8999-B9A25A00FD4F}"/>
              </a:ext>
            </a:extLst>
          </p:cNvPr>
          <p:cNvCxnSpPr>
            <a:cxnSpLocks/>
            <a:stCxn id="109" idx="3"/>
            <a:endCxn id="135" idx="2"/>
          </p:cNvCxnSpPr>
          <p:nvPr/>
        </p:nvCxnSpPr>
        <p:spPr>
          <a:xfrm flipV="1">
            <a:off x="9281976" y="4040658"/>
            <a:ext cx="632367" cy="882379"/>
          </a:xfrm>
          <a:prstGeom prst="line">
            <a:avLst/>
          </a:prstGeom>
          <a:ln w="38100">
            <a:solidFill>
              <a:srgbClr val="3333CC"/>
            </a:solidFill>
          </a:ln>
        </p:spPr>
        <p:style>
          <a:lnRef idx="1">
            <a:schemeClr val="accent1"/>
          </a:lnRef>
          <a:fillRef idx="0">
            <a:schemeClr val="accent1"/>
          </a:fillRef>
          <a:effectRef idx="0">
            <a:schemeClr val="accent1"/>
          </a:effectRef>
          <a:fontRef idx="minor">
            <a:schemeClr val="tx1"/>
          </a:fontRef>
        </p:style>
      </p:cxnSp>
      <p:cxnSp>
        <p:nvCxnSpPr>
          <p:cNvPr id="133" name="Straight Connector 95">
            <a:extLst>
              <a:ext uri="{FF2B5EF4-FFF2-40B4-BE49-F238E27FC236}">
                <a16:creationId xmlns:a16="http://schemas.microsoft.com/office/drawing/2014/main" id="{0737BA95-CB6E-4B5E-8D38-3701940058AE}"/>
              </a:ext>
            </a:extLst>
          </p:cNvPr>
          <p:cNvCxnSpPr>
            <a:cxnSpLocks/>
            <a:stCxn id="97" idx="3"/>
            <a:endCxn id="135" idx="2"/>
          </p:cNvCxnSpPr>
          <p:nvPr/>
        </p:nvCxnSpPr>
        <p:spPr>
          <a:xfrm>
            <a:off x="9300262" y="4039538"/>
            <a:ext cx="614081" cy="11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134" name="Group 96">
            <a:extLst>
              <a:ext uri="{FF2B5EF4-FFF2-40B4-BE49-F238E27FC236}">
                <a16:creationId xmlns:a16="http://schemas.microsoft.com/office/drawing/2014/main" id="{6E5CA775-B174-4D7D-9267-54564884A2AB}"/>
              </a:ext>
            </a:extLst>
          </p:cNvPr>
          <p:cNvGrpSpPr/>
          <p:nvPr/>
        </p:nvGrpSpPr>
        <p:grpSpPr>
          <a:xfrm>
            <a:off x="9914343" y="3604072"/>
            <a:ext cx="877582" cy="1252645"/>
            <a:chOff x="9827263" y="3125100"/>
            <a:chExt cx="877582" cy="1252645"/>
          </a:xfrm>
        </p:grpSpPr>
        <p:sp>
          <p:nvSpPr>
            <p:cNvPr id="135" name="Oval 27">
              <a:extLst>
                <a:ext uri="{FF2B5EF4-FFF2-40B4-BE49-F238E27FC236}">
                  <a16:creationId xmlns:a16="http://schemas.microsoft.com/office/drawing/2014/main" id="{FBCD4E58-8667-4E8F-AD30-CF2A28E5CAC6}"/>
                </a:ext>
              </a:extLst>
            </p:cNvPr>
            <p:cNvSpPr>
              <a:spLocks noChangeArrowheads="1"/>
            </p:cNvSpPr>
            <p:nvPr/>
          </p:nvSpPr>
          <p:spPr bwMode="auto">
            <a:xfrm>
              <a:off x="9827263" y="3125100"/>
              <a:ext cx="877582" cy="873172"/>
            </a:xfrm>
            <a:prstGeom prst="ellipse">
              <a:avLst/>
            </a:prstGeom>
            <a:solidFill>
              <a:srgbClr val="FFFFFF"/>
            </a:solidFill>
            <a:ln w="28575">
              <a:solidFill>
                <a:schemeClr val="tx1"/>
              </a:solidFill>
              <a:round/>
              <a:headEnd/>
              <a:tailEnd/>
            </a:ln>
            <a:effectLst>
              <a:outerShdw blurRad="50800" dist="38100" dir="2700000" algn="tl" rotWithShape="0">
                <a:prstClr val="black">
                  <a:alpha val="40000"/>
                </a:prstClr>
              </a:outerShdw>
            </a:effec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6" name="TextBox 110">
              <a:extLst>
                <a:ext uri="{FF2B5EF4-FFF2-40B4-BE49-F238E27FC236}">
                  <a16:creationId xmlns:a16="http://schemas.microsoft.com/office/drawing/2014/main" id="{8768A90E-1071-41A1-B25E-F394DF96CC9C}"/>
                </a:ext>
              </a:extLst>
            </p:cNvPr>
            <p:cNvSpPr txBox="1"/>
            <p:nvPr/>
          </p:nvSpPr>
          <p:spPr>
            <a:xfrm>
              <a:off x="9952468" y="4033035"/>
              <a:ext cx="554960" cy="344710"/>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Calibri" panose="020F0502020204030204"/>
                  <a:ea typeface="+mn-ea"/>
                  <a:cs typeface="+mn-cs"/>
                </a:rPr>
                <a:t>link</a:t>
              </a:r>
            </a:p>
          </p:txBody>
        </p:sp>
        <p:sp>
          <p:nvSpPr>
            <p:cNvPr id="137" name="TextBox 111">
              <a:extLst>
                <a:ext uri="{FF2B5EF4-FFF2-40B4-BE49-F238E27FC236}">
                  <a16:creationId xmlns:a16="http://schemas.microsoft.com/office/drawing/2014/main" id="{00F7EAA9-091B-4F67-8A23-50CF8B1F16B7}"/>
                </a:ext>
              </a:extLst>
            </p:cNvPr>
            <p:cNvSpPr txBox="1"/>
            <p:nvPr/>
          </p:nvSpPr>
          <p:spPr>
            <a:xfrm>
              <a:off x="10086588" y="3391108"/>
              <a:ext cx="351378" cy="395173"/>
            </a:xfrm>
            <a:prstGeom prst="rect">
              <a:avLst/>
            </a:prstGeom>
            <a:noFill/>
          </p:spPr>
          <p:txBody>
            <a:bodyPr wrap="non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99"/>
                  </a:solidFill>
                  <a:effectLst/>
                  <a:uLnTx/>
                  <a:uFillTx/>
                  <a:latin typeface="Calibri" panose="020F0502020204030204"/>
                  <a:ea typeface="+mn-ea"/>
                  <a:cs typeface="+mn-cs"/>
                </a:rPr>
                <a:t>R</a:t>
              </a:r>
            </a:p>
          </p:txBody>
        </p:sp>
      </p:grpSp>
      <p:sp>
        <p:nvSpPr>
          <p:cNvPr id="138" name="Oval 97">
            <a:extLst>
              <a:ext uri="{FF2B5EF4-FFF2-40B4-BE49-F238E27FC236}">
                <a16:creationId xmlns:a16="http://schemas.microsoft.com/office/drawing/2014/main" id="{EF720118-0995-44FC-84A5-B793B2F6DD24}"/>
              </a:ext>
            </a:extLst>
          </p:cNvPr>
          <p:cNvSpPr/>
          <p:nvPr/>
        </p:nvSpPr>
        <p:spPr>
          <a:xfrm>
            <a:off x="9470570" y="2939143"/>
            <a:ext cx="348343" cy="2177143"/>
          </a:xfrm>
          <a:prstGeom prst="ellipse">
            <a:avLst/>
          </a:prstGeom>
          <a:noFill/>
          <a:ln w="412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ectangle 98">
            <a:extLst>
              <a:ext uri="{FF2B5EF4-FFF2-40B4-BE49-F238E27FC236}">
                <a16:creationId xmlns:a16="http://schemas.microsoft.com/office/drawing/2014/main" id="{6726ABF3-1E2B-4DA5-9256-FBDF59191628}"/>
              </a:ext>
            </a:extLst>
          </p:cNvPr>
          <p:cNvSpPr/>
          <p:nvPr/>
        </p:nvSpPr>
        <p:spPr>
          <a:xfrm>
            <a:off x="9716218" y="3095651"/>
            <a:ext cx="195532" cy="586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0" name="Straight Arrow Connector 99">
            <a:extLst>
              <a:ext uri="{FF2B5EF4-FFF2-40B4-BE49-F238E27FC236}">
                <a16:creationId xmlns:a16="http://schemas.microsoft.com/office/drawing/2014/main" id="{0730E3C5-C3C2-46C4-AA6B-A5950113F08D}"/>
              </a:ext>
            </a:extLst>
          </p:cNvPr>
          <p:cNvCxnSpPr/>
          <p:nvPr/>
        </p:nvCxnSpPr>
        <p:spPr>
          <a:xfrm flipV="1">
            <a:off x="9812751" y="3556958"/>
            <a:ext cx="0" cy="2612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Freeform 6">
            <a:extLst>
              <a:ext uri="{FF2B5EF4-FFF2-40B4-BE49-F238E27FC236}">
                <a16:creationId xmlns:a16="http://schemas.microsoft.com/office/drawing/2014/main" id="{ACA39E75-F68F-4FB1-B6CB-0E04A0723D74}"/>
              </a:ext>
            </a:extLst>
          </p:cNvPr>
          <p:cNvSpPr/>
          <p:nvPr/>
        </p:nvSpPr>
        <p:spPr>
          <a:xfrm>
            <a:off x="5087888" y="5203371"/>
            <a:ext cx="4535083" cy="762000"/>
          </a:xfrm>
          <a:custGeom>
            <a:avLst/>
            <a:gdLst>
              <a:gd name="connsiteX0" fmla="*/ 0 w 5203371"/>
              <a:gd name="connsiteY0" fmla="*/ 762000 h 762000"/>
              <a:gd name="connsiteX1" fmla="*/ 5203371 w 5203371"/>
              <a:gd name="connsiteY1" fmla="*/ 762000 h 762000"/>
              <a:gd name="connsiteX2" fmla="*/ 5203371 w 5203371"/>
              <a:gd name="connsiteY2" fmla="*/ 0 h 762000"/>
            </a:gdLst>
            <a:ahLst/>
            <a:cxnLst>
              <a:cxn ang="0">
                <a:pos x="connsiteX0" y="connsiteY0"/>
              </a:cxn>
              <a:cxn ang="0">
                <a:pos x="connsiteX1" y="connsiteY1"/>
              </a:cxn>
              <a:cxn ang="0">
                <a:pos x="connsiteX2" y="connsiteY2"/>
              </a:cxn>
            </a:cxnLst>
            <a:rect l="l" t="t" r="r" b="b"/>
            <a:pathLst>
              <a:path w="5203371" h="762000">
                <a:moveTo>
                  <a:pt x="0" y="762000"/>
                </a:moveTo>
                <a:lnTo>
                  <a:pt x="5203371" y="762000"/>
                </a:lnTo>
                <a:lnTo>
                  <a:pt x="520337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3">
            <a:extLst>
              <a:ext uri="{FF2B5EF4-FFF2-40B4-BE49-F238E27FC236}">
                <a16:creationId xmlns:a16="http://schemas.microsoft.com/office/drawing/2014/main" id="{8D995615-44D9-498C-BBEB-6AC7AB58645B}"/>
              </a:ext>
            </a:extLst>
          </p:cNvPr>
          <p:cNvSpPr txBox="1">
            <a:spLocks noChangeArrowheads="1"/>
          </p:cNvSpPr>
          <p:nvPr/>
        </p:nvSpPr>
        <p:spPr>
          <a:xfrm>
            <a:off x="338234" y="3948693"/>
            <a:ext cx="5034493" cy="2335185"/>
          </a:xfrm>
          <a:prstGeom prst="rect">
            <a:avLst/>
          </a:prstGeom>
        </p:spPr>
        <p:txBody>
          <a:bodyPr vert="horz" lIns="91440" tIns="45720" rIns="91440" bIns="45720" rtlCol="0">
            <a:noAutofit/>
          </a:bodyPr>
          <a:lstStyle>
            <a:lvl1pPr marL="342900" marR="0" indent="-342900" algn="l" defTabSz="914400" rtl="0" eaLnBrk="1" fontAlgn="base" latinLnBrk="0" hangingPunct="1">
              <a:lnSpc>
                <a:spcPct val="100000"/>
              </a:lnSpc>
              <a:spcBef>
                <a:spcPct val="20000"/>
              </a:spcBef>
              <a:spcAft>
                <a:spcPts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ts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ts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ts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zh-CN" dirty="0">
                <a:ea typeface="ＭＳ Ｐゴシック" panose="020B0600070205080204" pitchFamily="34" charset="-128"/>
                <a:cs typeface="ＭＳ Ｐゴシック" panose="020B0600070205080204" pitchFamily="34" charset="-128"/>
              </a:rPr>
              <a:t>server cyclically, repeatedly  scans class queues, sending one complete packet from each class (if available) in turn</a:t>
            </a:r>
          </a:p>
        </p:txBody>
      </p:sp>
      <p:sp>
        <p:nvSpPr>
          <p:cNvPr id="3" name="标题 2">
            <a:extLst>
              <a:ext uri="{FF2B5EF4-FFF2-40B4-BE49-F238E27FC236}">
                <a16:creationId xmlns:a16="http://schemas.microsoft.com/office/drawing/2014/main" id="{0AE8D674-019C-4C3A-AC25-33818BB051F4}"/>
              </a:ext>
            </a:extLst>
          </p:cNvPr>
          <p:cNvSpPr>
            <a:spLocks noGrp="1"/>
          </p:cNvSpPr>
          <p:nvPr>
            <p:ph type="title"/>
          </p:nvPr>
        </p:nvSpPr>
        <p:spPr/>
        <p:txBody>
          <a:bodyPr/>
          <a:lstStyle/>
          <a:p>
            <a:r>
              <a:rPr lang="en-US" altLang="zh-CN" dirty="0"/>
              <a:t>Scheduling policies: round robin</a:t>
            </a:r>
            <a:endParaRPr lang="zh-CN" altLang="en-US" dirty="0"/>
          </a:p>
        </p:txBody>
      </p:sp>
    </p:spTree>
    <p:extLst>
      <p:ext uri="{BB962C8B-B14F-4D97-AF65-F5344CB8AC3E}">
        <p14:creationId xmlns:p14="http://schemas.microsoft.com/office/powerpoint/2010/main" val="347163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dissolve">
                                      <p:cBhvr>
                                        <p:cTn id="10" dur="500"/>
                                        <p:tgtEl>
                                          <p:spTgt spid="141"/>
                                        </p:tgtEl>
                                      </p:cBhvr>
                                    </p:animEffect>
                                  </p:childTnLst>
                                </p:cTn>
                              </p:par>
                              <p:par>
                                <p:cTn id="11" presetID="9" presetClass="entr" presetSubtype="0"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dissolve">
                                      <p:cBhvr>
                                        <p:cTn id="13" dur="500"/>
                                        <p:tgtEl>
                                          <p:spTgt spid="140"/>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41" grpId="0" animBg="1"/>
      <p:bldP spid="14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705" name="Rectangle 3"/>
              <p:cNvSpPr>
                <a:spLocks noGrp="1" noChangeArrowheads="1"/>
              </p:cNvSpPr>
              <p:nvPr>
                <p:ph type="body" idx="1"/>
              </p:nvPr>
            </p:nvSpPr>
            <p:spPr>
              <a:xfrm>
                <a:off x="540934" y="1262495"/>
                <a:ext cx="6001008" cy="402091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Weighted Fair Queuing (WFQ): </a:t>
                </a:r>
              </a:p>
              <a:p>
                <a:r>
                  <a:rPr lang="en-US" altLang="zh-CN" dirty="0">
                    <a:ea typeface="ＭＳ Ｐゴシック" panose="020B0600070205080204" pitchFamily="34" charset="-128"/>
                    <a:cs typeface="ＭＳ Ｐゴシック" panose="020B0600070205080204" pitchFamily="34" charset="-128"/>
                  </a:rPr>
                  <a:t>generalized Round Robin</a:t>
                </a:r>
              </a:p>
              <a:p>
                <a:r>
                  <a:rPr lang="en-US" altLang="zh-CN" dirty="0">
                    <a:ea typeface="ＭＳ Ｐゴシック" panose="020B0600070205080204" pitchFamily="34" charset="-128"/>
                    <a:cs typeface="ＭＳ Ｐゴシック" panose="020B0600070205080204" pitchFamily="34" charset="-128"/>
                  </a:rPr>
                  <a:t>each class gets weighted amount of service in each cycle</a:t>
                </a:r>
              </a:p>
              <a:p>
                <a:pPr marL="0" indent="0" algn="ctr">
                  <a:buNone/>
                </a:pPr>
                <a14:m>
                  <m:oMathPara xmlns:m="http://schemas.openxmlformats.org/officeDocument/2006/math">
                    <m:oMathParaPr>
                      <m:jc m:val="centerGroup"/>
                    </m:oMathParaPr>
                    <m:oMath xmlns:m="http://schemas.openxmlformats.org/officeDocument/2006/math">
                      <m:f>
                        <m:fPr>
                          <m:ctrlPr>
                            <a:rPr lang="zh-CN" altLang="zh-CN" i="1"/>
                          </m:ctrlPr>
                        </m:fPr>
                        <m:num>
                          <m:sSub>
                            <m:sSubPr>
                              <m:ctrlPr>
                                <a:rPr lang="zh-CN" altLang="zh-CN" i="1"/>
                              </m:ctrlPr>
                            </m:sSubPr>
                            <m:e>
                              <m:r>
                                <a:rPr lang="en-US" altLang="zh-CN" i="1"/>
                                <m:t>𝑊</m:t>
                              </m:r>
                            </m:e>
                            <m:sub>
                              <m:r>
                                <a:rPr lang="en-US" altLang="zh-CN" i="1"/>
                                <m:t>𝑖</m:t>
                              </m:r>
                            </m:sub>
                          </m:sSub>
                        </m:num>
                        <m:den>
                          <m:nary>
                            <m:naryPr>
                              <m:chr m:val="∑"/>
                              <m:supHide m:val="on"/>
                              <m:ctrlPr>
                                <a:rPr lang="zh-CN" altLang="zh-CN" i="1"/>
                              </m:ctrlPr>
                            </m:naryPr>
                            <m:sub>
                              <m:r>
                                <a:rPr lang="en-US" altLang="zh-CN" i="1"/>
                                <m:t>𝑗</m:t>
                              </m:r>
                            </m:sub>
                            <m:sup/>
                            <m:e>
                              <m:sSub>
                                <m:sSubPr>
                                  <m:ctrlPr>
                                    <a:rPr lang="zh-CN" altLang="zh-CN" i="1"/>
                                  </m:ctrlPr>
                                </m:sSubPr>
                                <m:e>
                                  <m:r>
                                    <a:rPr lang="en-US" altLang="zh-CN" i="1"/>
                                    <m:t>𝑊</m:t>
                                  </m:r>
                                </m:e>
                                <m:sub>
                                  <m:r>
                                    <a:rPr lang="en-US" altLang="zh-CN" i="1"/>
                                    <m:t>𝑗</m:t>
                                  </m:r>
                                </m:sub>
                              </m:sSub>
                            </m:e>
                          </m:nary>
                        </m:den>
                      </m:f>
                    </m:oMath>
                  </m:oMathPara>
                </a14:m>
                <a:endParaRPr lang="en-US" altLang="zh-CN" dirty="0">
                  <a:ea typeface="ＭＳ Ｐゴシック" panose="020B0600070205080204" pitchFamily="34" charset="-128"/>
                  <a:cs typeface="ＭＳ Ｐゴシック" panose="020B0600070205080204" pitchFamily="34" charset="-128"/>
                </a:endParaRPr>
              </a:p>
              <a:p>
                <a:r>
                  <a:rPr lang="en-US" altLang="zh-CN" dirty="0">
                    <a:ea typeface="ＭＳ Ｐゴシック" panose="020B0600070205080204" pitchFamily="34" charset="-128"/>
                    <a:cs typeface="ＭＳ Ｐゴシック" panose="020B0600070205080204" pitchFamily="34" charset="-128"/>
                  </a:rPr>
                  <a:t>minimum bandwidth guarantee (per-traffic-class)</a:t>
                </a:r>
              </a:p>
              <a:p>
                <a:endParaRPr lang="en-US" altLang="zh-CN" dirty="0">
                  <a:ea typeface="ＭＳ Ｐゴシック" panose="020B0600070205080204" pitchFamily="34" charset="-128"/>
                  <a:cs typeface="ＭＳ Ｐゴシック" panose="020B0600070205080204" pitchFamily="34" charset="-128"/>
                </a:endParaRPr>
              </a:p>
            </p:txBody>
          </p:sp>
        </mc:Choice>
        <mc:Fallback>
          <p:sp>
            <p:nvSpPr>
              <p:cNvPr id="72705" name="Rectangle 3"/>
              <p:cNvSpPr>
                <a:spLocks noGrp="1" noRot="1" noChangeAspect="1" noMove="1" noResize="1" noEditPoints="1" noAdjustHandles="1" noChangeArrowheads="1" noChangeShapeType="1" noTextEdit="1"/>
              </p:cNvSpPr>
              <p:nvPr>
                <p:ph type="body" idx="1"/>
              </p:nvPr>
            </p:nvSpPr>
            <p:spPr>
              <a:xfrm>
                <a:off x="540934" y="1262495"/>
                <a:ext cx="6001008" cy="4020919"/>
              </a:xfrm>
              <a:blipFill>
                <a:blip r:embed="rId3"/>
                <a:stretch>
                  <a:fillRect l="-2134" t="-1515" r="-2744" b="-152"/>
                </a:stretch>
              </a:blipFill>
            </p:spPr>
            <p:txBody>
              <a:bodyPr/>
              <a:lstStyle/>
              <a:p>
                <a:r>
                  <a:rPr lang="zh-CN" altLang="en-US">
                    <a:noFill/>
                  </a:rPr>
                  <a:t> </a:t>
                </a:r>
              </a:p>
            </p:txBody>
          </p:sp>
        </mc:Fallback>
      </mc:AlternateContent>
      <p:sp>
        <p:nvSpPr>
          <p:cNvPr id="8" name="Rectangle 7"/>
          <p:cNvSpPr txBox="1">
            <a:spLocks noChangeArrowheads="1"/>
          </p:cNvSpPr>
          <p:nvPr/>
        </p:nvSpPr>
        <p:spPr>
          <a:xfrm>
            <a:off x="9480376"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 What's  </a:t>
            </a:r>
            <a:r>
              <a:rPr lang="en-US" altLang="zh-CN" sz="1200" dirty="0">
                <a:solidFill>
                  <a:srgbClr val="FF0000"/>
                </a:solidFill>
                <a:cs typeface="Arial" panose="020B0604020202020204" pitchFamily="34" charset="0"/>
              </a:rPr>
              <a:t>inside a router</a:t>
            </a:r>
          </a:p>
        </p:txBody>
      </p:sp>
      <p:sp>
        <p:nvSpPr>
          <p:cNvPr id="7" name="Rectangle 7"/>
          <p:cNvSpPr txBox="1">
            <a:spLocks noChangeArrowheads="1"/>
          </p:cNvSpPr>
          <p:nvPr/>
        </p:nvSpPr>
        <p:spPr>
          <a:xfrm>
            <a:off x="4799015" y="6624784"/>
            <a:ext cx="252112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4.2.5 Packet Scheduling </a:t>
            </a:r>
          </a:p>
        </p:txBody>
      </p:sp>
      <p:grpSp>
        <p:nvGrpSpPr>
          <p:cNvPr id="26" name="Group 25"/>
          <p:cNvGrpSpPr>
            <a:grpSpLocks/>
          </p:cNvGrpSpPr>
          <p:nvPr/>
        </p:nvGrpSpPr>
        <p:grpSpPr bwMode="auto">
          <a:xfrm>
            <a:off x="8213611" y="4509120"/>
            <a:ext cx="929850" cy="357110"/>
            <a:chOff x="1670312" y="2562997"/>
            <a:chExt cx="929822" cy="565219"/>
          </a:xfrm>
        </p:grpSpPr>
        <p:grpSp>
          <p:nvGrpSpPr>
            <p:cNvPr id="40" name="Group 39"/>
            <p:cNvGrpSpPr>
              <a:grpSpLocks/>
            </p:cNvGrpSpPr>
            <p:nvPr/>
          </p:nvGrpSpPr>
          <p:grpSpPr bwMode="auto">
            <a:xfrm>
              <a:off x="1670312" y="2562997"/>
              <a:ext cx="929822" cy="565219"/>
              <a:chOff x="1670312" y="2562997"/>
              <a:chExt cx="929822" cy="565219"/>
            </a:xfrm>
          </p:grpSpPr>
          <p:sp>
            <p:nvSpPr>
              <p:cNvPr id="42"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3"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1" name="Rectangle 40"/>
            <p:cNvSpPr/>
            <p:nvPr/>
          </p:nvSpPr>
          <p:spPr>
            <a:xfrm>
              <a:off x="2254738" y="2571262"/>
              <a:ext cx="336062" cy="547076"/>
            </a:xfrm>
            <a:prstGeom prst="rect">
              <a:avLst/>
            </a:prstGeom>
            <a:gradFill flip="none" rotWithShape="1">
              <a:gsLst>
                <a:gs pos="99000">
                  <a:srgbClr val="006633">
                    <a:alpha val="71000"/>
                  </a:srgbClr>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grpSp>
        <p:nvGrpSpPr>
          <p:cNvPr id="27" name="Group 26"/>
          <p:cNvGrpSpPr>
            <a:grpSpLocks/>
          </p:cNvGrpSpPr>
          <p:nvPr/>
        </p:nvGrpSpPr>
        <p:grpSpPr bwMode="auto">
          <a:xfrm>
            <a:off x="8203115" y="3915988"/>
            <a:ext cx="940346" cy="406772"/>
            <a:chOff x="1670312" y="2562997"/>
            <a:chExt cx="940317" cy="565219"/>
          </a:xfrm>
        </p:grpSpPr>
        <p:grpSp>
          <p:nvGrpSpPr>
            <p:cNvPr id="30" name="Group 29"/>
            <p:cNvGrpSpPr>
              <a:grpSpLocks/>
            </p:cNvGrpSpPr>
            <p:nvPr/>
          </p:nvGrpSpPr>
          <p:grpSpPr bwMode="auto">
            <a:xfrm>
              <a:off x="1670312" y="2562997"/>
              <a:ext cx="929822" cy="565219"/>
              <a:chOff x="1670312" y="2562997"/>
              <a:chExt cx="929822" cy="565219"/>
            </a:xfrm>
          </p:grpSpPr>
          <p:sp>
            <p:nvSpPr>
              <p:cNvPr id="32" name="Rectangle 3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33" name="Straight Connector 3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Straight Connector 3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 name="Rectangle 30"/>
            <p:cNvSpPr>
              <a:spLocks noChangeArrowheads="1"/>
            </p:cNvSpPr>
            <p:nvPr/>
          </p:nvSpPr>
          <p:spPr bwMode="auto">
            <a:xfrm>
              <a:off x="1916862" y="2571262"/>
              <a:ext cx="693767" cy="547076"/>
            </a:xfrm>
            <a:prstGeom prst="rect">
              <a:avLst/>
            </a:prstGeom>
            <a:solidFill>
              <a:srgbClr val="CC0000">
                <a:alpha val="70979"/>
              </a:srgbClr>
            </a:solidFill>
            <a:ln>
              <a:noFill/>
            </a:ln>
            <a:extLst>
              <a:ext uri="{91240B29-F687-4F45-9708-019B960494DF}">
                <a14:hiddenLine xmlns:a14="http://schemas.microsoft.com/office/drawing/2010/main" w="15875">
                  <a:solidFill>
                    <a:srgbClr val="000000"/>
                  </a:solidFill>
                  <a:miter lim="800000"/>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28" name="Isosceles Triangle 27"/>
          <p:cNvSpPr>
            <a:spLocks noChangeArrowheads="1"/>
          </p:cNvSpPr>
          <p:nvPr/>
        </p:nvSpPr>
        <p:spPr bwMode="auto">
          <a:xfrm rot="5400000">
            <a:off x="7402524" y="4472551"/>
            <a:ext cx="575153" cy="430249"/>
          </a:xfrm>
          <a:prstGeom prst="triangle">
            <a:avLst>
              <a:gd name="adj" fmla="val 50000"/>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29" name="Oval 28"/>
          <p:cNvSpPr>
            <a:spLocks noChangeArrowheads="1"/>
          </p:cNvSpPr>
          <p:nvPr/>
        </p:nvSpPr>
        <p:spPr bwMode="auto">
          <a:xfrm>
            <a:off x="9608968" y="4406336"/>
            <a:ext cx="632958" cy="628951"/>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11" name="Straight Arrow Connector 10"/>
          <p:cNvCxnSpPr>
            <a:cxnSpLocks noChangeShapeType="1"/>
            <a:stCxn id="28" idx="0"/>
            <a:endCxn id="32" idx="1"/>
          </p:cNvCxnSpPr>
          <p:nvPr/>
        </p:nvCxnSpPr>
        <p:spPr bwMode="auto">
          <a:xfrm flipV="1">
            <a:off x="7905225" y="4118632"/>
            <a:ext cx="297890" cy="56904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a:cxnSpLocks noChangeShapeType="1"/>
            <a:stCxn id="28" idx="0"/>
            <a:endCxn id="42" idx="1"/>
          </p:cNvCxnSpPr>
          <p:nvPr/>
        </p:nvCxnSpPr>
        <p:spPr bwMode="auto">
          <a:xfrm flipV="1">
            <a:off x="7905225" y="4687024"/>
            <a:ext cx="308386" cy="652"/>
          </a:xfrm>
          <a:prstGeom prst="straightConnector1">
            <a:avLst/>
          </a:prstGeom>
          <a:noFill/>
          <a:ln w="1905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a:cxnSpLocks noChangeShapeType="1"/>
          </p:cNvCxnSpPr>
          <p:nvPr/>
        </p:nvCxnSpPr>
        <p:spPr bwMode="auto">
          <a:xfrm flipV="1">
            <a:off x="6881325" y="4449500"/>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a:cxnSpLocks noChangeShapeType="1"/>
          </p:cNvCxnSpPr>
          <p:nvPr/>
        </p:nvCxnSpPr>
        <p:spPr bwMode="auto">
          <a:xfrm flipV="1">
            <a:off x="6878113"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a:cxnSpLocks noChangeShapeType="1"/>
            <a:stCxn id="31" idx="3"/>
            <a:endCxn id="29" idx="1"/>
          </p:cNvCxnSpPr>
          <p:nvPr/>
        </p:nvCxnSpPr>
        <p:spPr bwMode="auto">
          <a:xfrm>
            <a:off x="9143461" y="4118794"/>
            <a:ext cx="558202" cy="379650"/>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a:cxnSpLocks noChangeShapeType="1"/>
            <a:stCxn id="56" idx="3"/>
          </p:cNvCxnSpPr>
          <p:nvPr/>
        </p:nvCxnSpPr>
        <p:spPr bwMode="auto">
          <a:xfrm flipV="1">
            <a:off x="9143461" y="4908491"/>
            <a:ext cx="542946" cy="340459"/>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p:cNvCxnSpPr>
            <a:cxnSpLocks noChangeShapeType="1"/>
          </p:cNvCxnSpPr>
          <p:nvPr/>
        </p:nvCxnSpPr>
        <p:spPr bwMode="auto">
          <a:xfrm>
            <a:off x="10237460" y="4719312"/>
            <a:ext cx="257399" cy="0"/>
          </a:xfrm>
          <a:prstGeom prst="straightConnector1">
            <a:avLst/>
          </a:prstGeom>
          <a:ln>
            <a:headEnd/>
            <a:tailEnd type="none" w="med" len="med"/>
          </a:ln>
        </p:spPr>
        <p:style>
          <a:lnRef idx="1">
            <a:schemeClr val="dk1"/>
          </a:lnRef>
          <a:fillRef idx="0">
            <a:schemeClr val="dk1"/>
          </a:fillRef>
          <a:effectRef idx="0">
            <a:schemeClr val="dk1"/>
          </a:effectRef>
          <a:fontRef idx="minor">
            <a:schemeClr val="tx1"/>
          </a:fontRef>
        </p:style>
      </p:cxnSp>
      <p:sp>
        <p:nvSpPr>
          <p:cNvPr id="20" name="TextBox 19"/>
          <p:cNvSpPr txBox="1">
            <a:spLocks noChangeArrowheads="1"/>
          </p:cNvSpPr>
          <p:nvPr/>
        </p:nvSpPr>
        <p:spPr bwMode="auto">
          <a:xfrm>
            <a:off x="6692826" y="3892199"/>
            <a:ext cx="772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classify</a:t>
            </a:r>
          </a:p>
          <a:p>
            <a:pPr algn="ctr"/>
            <a:r>
              <a:rPr lang="en-US" altLang="zh-CN" sz="1400" dirty="0">
                <a:solidFill>
                  <a:srgbClr val="0000FF"/>
                </a:solidFill>
                <a:cs typeface="Arial" panose="020B0604020202020204" pitchFamily="34" charset="0"/>
              </a:rPr>
              <a:t>arrivals</a:t>
            </a:r>
          </a:p>
        </p:txBody>
      </p:sp>
      <p:cxnSp>
        <p:nvCxnSpPr>
          <p:cNvPr id="22" name="Straight Arrow Connector 21"/>
          <p:cNvCxnSpPr>
            <a:cxnSpLocks noChangeShapeType="1"/>
          </p:cNvCxnSpPr>
          <p:nvPr/>
        </p:nvCxnSpPr>
        <p:spPr bwMode="auto">
          <a:xfrm flipV="1">
            <a:off x="10612232" y="4563476"/>
            <a:ext cx="485393" cy="6084"/>
          </a:xfrm>
          <a:prstGeom prst="straightConnector1">
            <a:avLst/>
          </a:prstGeom>
          <a:noFill/>
          <a:ln w="190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Arrow Connector 22"/>
          <p:cNvCxnSpPr>
            <a:cxnSpLocks noChangeShapeType="1"/>
          </p:cNvCxnSpPr>
          <p:nvPr/>
        </p:nvCxnSpPr>
        <p:spPr bwMode="auto">
          <a:xfrm flipV="1">
            <a:off x="10612231" y="4726001"/>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p:cNvSpPr txBox="1">
            <a:spLocks noChangeArrowheads="1"/>
          </p:cNvSpPr>
          <p:nvPr/>
        </p:nvSpPr>
        <p:spPr bwMode="auto">
          <a:xfrm>
            <a:off x="10461740" y="4179236"/>
            <a:ext cx="1043018" cy="307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departures</a:t>
            </a:r>
          </a:p>
        </p:txBody>
      </p:sp>
      <p:sp>
        <p:nvSpPr>
          <p:cNvPr id="25" name="TextBox 24"/>
          <p:cNvSpPr txBox="1">
            <a:spLocks noChangeArrowheads="1"/>
          </p:cNvSpPr>
          <p:nvPr/>
        </p:nvSpPr>
        <p:spPr bwMode="auto">
          <a:xfrm>
            <a:off x="9725087" y="5004249"/>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link</a:t>
            </a:r>
          </a:p>
        </p:txBody>
      </p:sp>
      <p:cxnSp>
        <p:nvCxnSpPr>
          <p:cNvPr id="51" name="Straight Arrow Connector 22"/>
          <p:cNvCxnSpPr>
            <a:cxnSpLocks noChangeShapeType="1"/>
          </p:cNvCxnSpPr>
          <p:nvPr/>
        </p:nvCxnSpPr>
        <p:spPr bwMode="auto">
          <a:xfrm flipV="1">
            <a:off x="10627621" y="4918016"/>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Arrow Connector 22"/>
          <p:cNvCxnSpPr>
            <a:cxnSpLocks noChangeShapeType="1"/>
          </p:cNvCxnSpPr>
          <p:nvPr/>
        </p:nvCxnSpPr>
        <p:spPr bwMode="auto">
          <a:xfrm flipV="1">
            <a:off x="6881325" y="4925834"/>
            <a:ext cx="485393" cy="608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3" name="Group 25"/>
          <p:cNvGrpSpPr>
            <a:grpSpLocks/>
          </p:cNvGrpSpPr>
          <p:nvPr/>
        </p:nvGrpSpPr>
        <p:grpSpPr bwMode="auto">
          <a:xfrm>
            <a:off x="8213611" y="5071046"/>
            <a:ext cx="929850" cy="357110"/>
            <a:chOff x="1670312" y="2562997"/>
            <a:chExt cx="929822" cy="565219"/>
          </a:xfrm>
        </p:grpSpPr>
        <p:sp>
          <p:nvSpPr>
            <p:cNvPr id="55" name="Rectangle 40"/>
            <p:cNvSpPr/>
            <p:nvPr/>
          </p:nvSpPr>
          <p:spPr>
            <a:xfrm>
              <a:off x="2036730" y="2571262"/>
              <a:ext cx="554070" cy="547076"/>
            </a:xfrm>
            <a:prstGeom prst="rect">
              <a:avLst/>
            </a:prstGeom>
            <a:gradFill flip="none" rotWithShape="1">
              <a:gsLst>
                <a:gs pos="99000">
                  <a:srgbClr val="0000FF"/>
                </a:gs>
                <a:gs pos="100000">
                  <a:srgbClr val="FFFFFF"/>
                </a:gs>
              </a:gsLst>
              <a:lin ang="0" scaled="1"/>
              <a:tileRect/>
            </a:gradFill>
            <a:ln w="15875">
              <a:noFill/>
            </a:ln>
          </p:spPr>
          <p:txBody>
            <a:bodyPr wrap="none"/>
            <a:lstStyle/>
            <a:p>
              <a:pPr>
                <a:defRPr/>
              </a:pPr>
              <a:endParaRPr lang="en-US">
                <a:solidFill>
                  <a:srgbClr val="0000FF"/>
                </a:solidFill>
                <a:latin typeface="Comic Sans MS" pitchFamily="66" charset="0"/>
                <a:ea typeface="ＭＳ Ｐゴシック" charset="0"/>
                <a:cs typeface="ＭＳ Ｐゴシック" charset="0"/>
              </a:endParaRPr>
            </a:p>
          </p:txBody>
        </p:sp>
        <p:grpSp>
          <p:nvGrpSpPr>
            <p:cNvPr id="54" name="Group 39"/>
            <p:cNvGrpSpPr>
              <a:grpSpLocks/>
            </p:cNvGrpSpPr>
            <p:nvPr/>
          </p:nvGrpSpPr>
          <p:grpSpPr bwMode="auto">
            <a:xfrm>
              <a:off x="1670312" y="2562997"/>
              <a:ext cx="929822" cy="565219"/>
              <a:chOff x="1670312" y="2562997"/>
              <a:chExt cx="929822" cy="565219"/>
            </a:xfrm>
          </p:grpSpPr>
          <p:sp>
            <p:nvSpPr>
              <p:cNvPr id="56" name="Rectangle 41"/>
              <p:cNvSpPr>
                <a:spLocks noChangeArrowheads="1"/>
              </p:cNvSpPr>
              <p:nvPr/>
            </p:nvSpPr>
            <p:spPr bwMode="auto">
              <a:xfrm>
                <a:off x="1670312" y="2562997"/>
                <a:ext cx="929822" cy="56315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57" name="Straight Connector 42"/>
              <p:cNvCxnSpPr>
                <a:cxnSpLocks noChangeShapeType="1"/>
              </p:cNvCxnSpPr>
              <p:nvPr/>
            </p:nvCxnSpPr>
            <p:spPr bwMode="auto">
              <a:xfrm flipH="1">
                <a:off x="1786358" y="256753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43"/>
              <p:cNvCxnSpPr>
                <a:cxnSpLocks noChangeShapeType="1"/>
              </p:cNvCxnSpPr>
              <p:nvPr/>
            </p:nvCxnSpPr>
            <p:spPr bwMode="auto">
              <a:xfrm flipH="1">
                <a:off x="1911544" y="2566974"/>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Straight Connector 44"/>
              <p:cNvCxnSpPr>
                <a:cxnSpLocks noChangeShapeType="1"/>
              </p:cNvCxnSpPr>
              <p:nvPr/>
            </p:nvCxnSpPr>
            <p:spPr bwMode="auto">
              <a:xfrm flipH="1">
                <a:off x="2027659" y="257032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45"/>
              <p:cNvCxnSpPr>
                <a:cxnSpLocks noChangeShapeType="1"/>
              </p:cNvCxnSpPr>
              <p:nvPr/>
            </p:nvCxnSpPr>
            <p:spPr bwMode="auto">
              <a:xfrm flipH="1">
                <a:off x="2134843" y="2564600"/>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Straight Connector 46"/>
              <p:cNvCxnSpPr>
                <a:cxnSpLocks noChangeShapeType="1"/>
              </p:cNvCxnSpPr>
              <p:nvPr/>
            </p:nvCxnSpPr>
            <p:spPr bwMode="auto">
              <a:xfrm flipH="1">
                <a:off x="2244397" y="2566693"/>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47"/>
              <p:cNvCxnSpPr>
                <a:cxnSpLocks noChangeShapeType="1"/>
              </p:cNvCxnSpPr>
              <p:nvPr/>
            </p:nvCxnSpPr>
            <p:spPr bwMode="auto">
              <a:xfrm flipH="1">
                <a:off x="2365675" y="2568786"/>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Connector 48"/>
              <p:cNvCxnSpPr>
                <a:cxnSpLocks noChangeShapeType="1"/>
              </p:cNvCxnSpPr>
              <p:nvPr/>
            </p:nvCxnSpPr>
            <p:spPr bwMode="auto">
              <a:xfrm flipH="1">
                <a:off x="2483045" y="2566971"/>
                <a:ext cx="4536" cy="55789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cxnSp>
        <p:nvCxnSpPr>
          <p:cNvPr id="64" name="Straight Arrow Connector 11"/>
          <p:cNvCxnSpPr>
            <a:cxnSpLocks noChangeShapeType="1"/>
            <a:stCxn id="28" idx="0"/>
            <a:endCxn id="56" idx="1"/>
          </p:cNvCxnSpPr>
          <p:nvPr/>
        </p:nvCxnSpPr>
        <p:spPr bwMode="auto">
          <a:xfrm>
            <a:off x="7905225" y="4687676"/>
            <a:ext cx="308386" cy="561274"/>
          </a:xfrm>
          <a:prstGeom prst="straightConnector1">
            <a:avLst/>
          </a:prstGeom>
          <a:noFill/>
          <a:ln w="190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Arrow Connector 22"/>
          <p:cNvCxnSpPr>
            <a:cxnSpLocks noChangeShapeType="1"/>
          </p:cNvCxnSpPr>
          <p:nvPr/>
        </p:nvCxnSpPr>
        <p:spPr bwMode="auto">
          <a:xfrm flipV="1">
            <a:off x="9153957" y="4687675"/>
            <a:ext cx="485393" cy="6084"/>
          </a:xfrm>
          <a:prstGeom prst="straightConnector1">
            <a:avLst/>
          </a:prstGeom>
          <a:noFill/>
          <a:ln w="19050">
            <a:solidFill>
              <a:srgbClr val="0066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曲线连接符 64"/>
          <p:cNvCxnSpPr/>
          <p:nvPr/>
        </p:nvCxnSpPr>
        <p:spPr>
          <a:xfrm rot="5400000" flipV="1">
            <a:off x="9269408" y="4091285"/>
            <a:ext cx="258086" cy="125048"/>
          </a:xfrm>
          <a:prstGeom prst="curvedConnector3">
            <a:avLst>
              <a:gd name="adj1" fmla="val 507638"/>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文本框 78"/>
              <p:cNvSpPr txBox="1"/>
              <p:nvPr/>
            </p:nvSpPr>
            <p:spPr>
              <a:xfrm>
                <a:off x="9132965" y="4626043"/>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2</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79" name="文本框 78"/>
              <p:cNvSpPr txBox="1">
                <a:spLocks noRot="1" noChangeAspect="1" noMove="1" noResize="1" noEditPoints="1" noAdjustHandles="1" noChangeArrowheads="1" noChangeShapeType="1" noTextEdit="1"/>
              </p:cNvSpPr>
              <p:nvPr/>
            </p:nvSpPr>
            <p:spPr>
              <a:xfrm>
                <a:off x="9132965" y="4626043"/>
                <a:ext cx="327269" cy="276999"/>
              </a:xfrm>
              <a:prstGeom prst="rect">
                <a:avLst/>
              </a:prstGeom>
              <a:blipFill>
                <a:blip r:embed="rId4"/>
                <a:stretch>
                  <a:fillRect l="-9259" r="-7407" b="-1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p:cNvSpPr txBox="1"/>
              <p:nvPr/>
            </p:nvSpPr>
            <p:spPr>
              <a:xfrm>
                <a:off x="9197424" y="3903143"/>
                <a:ext cx="3219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1</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4" name="文本框 83"/>
              <p:cNvSpPr txBox="1">
                <a:spLocks noRot="1" noChangeAspect="1" noMove="1" noResize="1" noEditPoints="1" noAdjustHandles="1" noChangeArrowheads="1" noChangeShapeType="1" noTextEdit="1"/>
              </p:cNvSpPr>
              <p:nvPr/>
            </p:nvSpPr>
            <p:spPr>
              <a:xfrm>
                <a:off x="9197424" y="3903143"/>
                <a:ext cx="321948" cy="276999"/>
              </a:xfrm>
              <a:prstGeom prst="rect">
                <a:avLst/>
              </a:prstGeom>
              <a:blipFill>
                <a:blip r:embed="rId5"/>
                <a:stretch>
                  <a:fillRect l="-9434" r="-5660"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9235617" y="5283415"/>
                <a:ext cx="327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𝑤</m:t>
                          </m:r>
                        </m:e>
                        <m:sub>
                          <m:r>
                            <a:rPr lang="en-US" altLang="zh-CN" b="0" i="1" smtClean="0">
                              <a:solidFill>
                                <a:srgbClr val="0000FF"/>
                              </a:solidFill>
                              <a:latin typeface="Cambria Math" panose="02040503050406030204" pitchFamily="18" charset="0"/>
                            </a:rPr>
                            <m:t>3</m:t>
                          </m:r>
                        </m:sub>
                      </m:sSub>
                    </m:oMath>
                  </m:oMathPara>
                </a14:m>
                <a:endParaRPr lang="zh-CN" altLang="en-US" i="1" dirty="0">
                  <a:solidFill>
                    <a:srgbClr val="0000FF"/>
                  </a:solidFill>
                  <a:latin typeface="Times New Roman" panose="02020603050405020304" pitchFamily="18" charset="0"/>
                  <a:cs typeface="Times New Roman" panose="02020603050405020304" pitchFamily="18" charset="0"/>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9235617" y="5283415"/>
                <a:ext cx="327269" cy="276999"/>
              </a:xfrm>
              <a:prstGeom prst="rect">
                <a:avLst/>
              </a:prstGeom>
              <a:blipFill>
                <a:blip r:embed="rId6"/>
                <a:stretch>
                  <a:fillRect l="-9259" r="-7407" b="-17778"/>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4B752EDB-300E-4581-931F-C402910AE1BE}"/>
              </a:ext>
            </a:extLst>
          </p:cNvPr>
          <p:cNvSpPr>
            <a:spLocks noGrp="1"/>
          </p:cNvSpPr>
          <p:nvPr>
            <p:ph type="title"/>
          </p:nvPr>
        </p:nvSpPr>
        <p:spPr/>
        <p:txBody>
          <a:bodyPr/>
          <a:lstStyle/>
          <a:p>
            <a:r>
              <a:rPr lang="en-US" altLang="zh-CN" dirty="0"/>
              <a:t>Scheduling policies: weighted fair queueing</a:t>
            </a:r>
            <a:endParaRPr lang="zh-CN" altLang="en-US" dirty="0"/>
          </a:p>
        </p:txBody>
      </p:sp>
    </p:spTree>
    <p:extLst>
      <p:ext uri="{BB962C8B-B14F-4D97-AF65-F5344CB8AC3E}">
        <p14:creationId xmlns:p14="http://schemas.microsoft.com/office/powerpoint/2010/main" val="3529922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64514"/>
          <p:cNvSpPr>
            <a:spLocks noGrp="1"/>
          </p:cNvSpPr>
          <p:nvPr>
            <p:ph idx="1"/>
          </p:nvPr>
        </p:nvSpPr>
        <p:spPr/>
        <p:txBody>
          <a:bodyPr>
            <a:normAutofit/>
          </a:bodyPr>
          <a:lstStyle/>
          <a:p>
            <a:pPr marL="457200" lvl="1" indent="0">
              <a:buNone/>
            </a:pPr>
            <a:endParaRPr lang="en-US" altLang="zh-CN" sz="2000" dirty="0">
              <a:solidFill>
                <a:srgbClr val="000099"/>
              </a:solidFill>
              <a:latin typeface="+mj-ea"/>
              <a:ea typeface="+mj-ea"/>
              <a:sym typeface="+mn-ea"/>
            </a:endParaRPr>
          </a:p>
          <a:p>
            <a:pPr marL="0" indent="0">
              <a:buNone/>
            </a:pPr>
            <a:r>
              <a:rPr lang="en-US" altLang="zh-CN" dirty="0">
                <a:solidFill>
                  <a:srgbClr val="000099"/>
                </a:solidFill>
                <a:latin typeface="+mj-ea"/>
                <a:ea typeface="+mj-ea"/>
                <a:sym typeface="+mn-ea"/>
              </a:rPr>
              <a:t>Problems of Chapter 4:</a:t>
            </a:r>
          </a:p>
          <a:p>
            <a:r>
              <a:rPr lang="en-US" altLang="zh-CN" sz="2400" dirty="0">
                <a:solidFill>
                  <a:srgbClr val="000099"/>
                </a:solidFill>
                <a:latin typeface="+mj-ea"/>
                <a:ea typeface="+mj-ea"/>
                <a:sym typeface="+mn-ea"/>
              </a:rPr>
              <a:t>P1</a:t>
            </a:r>
          </a:p>
          <a:p>
            <a:r>
              <a:rPr lang="en-US" altLang="zh-CN" sz="2400" dirty="0">
                <a:latin typeface="+mj-ea"/>
                <a:ea typeface="+mj-ea"/>
                <a:sym typeface="+mn-ea"/>
              </a:rPr>
              <a:t>P4</a:t>
            </a:r>
          </a:p>
          <a:p>
            <a:r>
              <a:rPr lang="en-US" altLang="zh-CN" sz="2400" dirty="0">
                <a:solidFill>
                  <a:srgbClr val="000099"/>
                </a:solidFill>
                <a:latin typeface="+mj-ea"/>
                <a:ea typeface="+mj-ea"/>
                <a:sym typeface="+mn-ea"/>
              </a:rPr>
              <a:t>P6</a:t>
            </a:r>
          </a:p>
          <a:p>
            <a:r>
              <a:rPr lang="en-US" altLang="zh-CN" sz="2400" dirty="0">
                <a:solidFill>
                  <a:srgbClr val="000099"/>
                </a:solidFill>
                <a:latin typeface="+mj-ea"/>
                <a:ea typeface="+mj-ea"/>
                <a:sym typeface="+mn-ea"/>
              </a:rPr>
              <a:t>P9</a:t>
            </a:r>
          </a:p>
          <a:p>
            <a:endParaRPr lang="en-US" altLang="zh-CN" sz="2600" dirty="0">
              <a:solidFill>
                <a:srgbClr val="000099"/>
              </a:solidFill>
              <a:latin typeface="+mj-ea"/>
              <a:ea typeface="+mj-ea"/>
              <a:sym typeface="+mn-ea"/>
            </a:endParaRPr>
          </a:p>
          <a:p>
            <a:endParaRPr lang="en-US" altLang="zh-CN" sz="2400" dirty="0">
              <a:solidFill>
                <a:srgbClr val="000099"/>
              </a:solidFill>
              <a:latin typeface="+mj-ea"/>
              <a:ea typeface="+mj-ea"/>
              <a:sym typeface="+mn-ea"/>
            </a:endParaRPr>
          </a:p>
          <a:p>
            <a:pPr marL="0" indent="0">
              <a:buNone/>
            </a:pPr>
            <a:endParaRPr lang="en-US" altLang="zh-CN" sz="2600" dirty="0">
              <a:solidFill>
                <a:srgbClr val="000099"/>
              </a:solidFill>
              <a:latin typeface="+mj-ea"/>
              <a:ea typeface="+mj-ea"/>
              <a:sym typeface="+mn-ea"/>
            </a:endParaRPr>
          </a:p>
          <a:p>
            <a:pPr>
              <a:buFont typeface="Wingdings" panose="05000000000000000000" charset="0"/>
              <a:buChar char=""/>
            </a:pPr>
            <a:endParaRPr lang="en-US" altLang="zh-CN" sz="2600" dirty="0">
              <a:solidFill>
                <a:srgbClr val="000099"/>
              </a:solidFill>
              <a:latin typeface="+mj-ea"/>
              <a:ea typeface="+mj-ea"/>
              <a:sym typeface="+mn-ea"/>
            </a:endParaRPr>
          </a:p>
        </p:txBody>
      </p:sp>
      <p:sp>
        <p:nvSpPr>
          <p:cNvPr id="7" name="标题 64513">
            <a:extLst>
              <a:ext uri="{FF2B5EF4-FFF2-40B4-BE49-F238E27FC236}">
                <a16:creationId xmlns:a16="http://schemas.microsoft.com/office/drawing/2014/main" id="{6666259D-7339-46AC-A934-977FF16C4FE6}"/>
              </a:ext>
            </a:extLst>
          </p:cNvPr>
          <p:cNvSpPr>
            <a:spLocks noGrp="1"/>
          </p:cNvSpPr>
          <p:nvPr>
            <p:ph type="title"/>
          </p:nvPr>
        </p:nvSpPr>
        <p:spPr>
          <a:xfrm>
            <a:off x="527052" y="260351"/>
            <a:ext cx="11137899" cy="720724"/>
          </a:xfrm>
        </p:spPr>
        <p:txBody>
          <a:bodyPr/>
          <a:lstStyle/>
          <a:p>
            <a:r>
              <a:rPr lang="en-US" altLang="zh-CN" dirty="0"/>
              <a:t>Homework this week</a:t>
            </a:r>
          </a:p>
        </p:txBody>
      </p:sp>
      <p:sp>
        <p:nvSpPr>
          <p:cNvPr id="5" name="Rectangle 7">
            <a:extLst>
              <a:ext uri="{FF2B5EF4-FFF2-40B4-BE49-F238E27FC236}">
                <a16:creationId xmlns:a16="http://schemas.microsoft.com/office/drawing/2014/main" id="{5B3FCEE9-71AC-48E0-B1D0-17E160337D77}"/>
              </a:ext>
            </a:extLst>
          </p:cNvPr>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Tree>
    <p:extLst>
      <p:ext uri="{BB962C8B-B14F-4D97-AF65-F5344CB8AC3E}">
        <p14:creationId xmlns:p14="http://schemas.microsoft.com/office/powerpoint/2010/main" val="250795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736304"/>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60174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653136"/>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647452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5"/>
            <a:ext cx="5544615" cy="2797559"/>
          </a:xfrm>
        </p:spPr>
        <p:txBody>
          <a:bodyPr>
            <a:normAutofit/>
          </a:bodyPr>
          <a:lstStyle/>
          <a:p>
            <a:pPr marL="512763" indent="-512763">
              <a:buNone/>
              <a:defRPr/>
            </a:pPr>
            <a:r>
              <a:rPr lang="en-US" dirty="0">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243758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22956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3330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TELNET</a:t>
            </a:r>
          </a:p>
        </p:txBody>
      </p:sp>
      <p:sp>
        <p:nvSpPr>
          <p:cNvPr id="4" name="矩形 3"/>
          <p:cNvSpPr/>
          <p:nvPr/>
        </p:nvSpPr>
        <p:spPr>
          <a:xfrm>
            <a:off x="210244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HTTP</a:t>
            </a:r>
          </a:p>
        </p:txBody>
      </p:sp>
      <p:sp>
        <p:nvSpPr>
          <p:cNvPr id="5" name="矩形 4"/>
          <p:cNvSpPr/>
          <p:nvPr/>
        </p:nvSpPr>
        <p:spPr>
          <a:xfrm>
            <a:off x="31426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FTP</a:t>
            </a:r>
          </a:p>
        </p:txBody>
      </p:sp>
      <p:sp>
        <p:nvSpPr>
          <p:cNvPr id="6" name="矩形 5"/>
          <p:cNvSpPr/>
          <p:nvPr/>
        </p:nvSpPr>
        <p:spPr>
          <a:xfrm>
            <a:off x="418291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SMTP</a:t>
            </a:r>
          </a:p>
        </p:txBody>
      </p:sp>
      <p:sp>
        <p:nvSpPr>
          <p:cNvPr id="7" name="矩形 6"/>
          <p:cNvSpPr/>
          <p:nvPr/>
        </p:nvSpPr>
        <p:spPr>
          <a:xfrm>
            <a:off x="6283691"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DNS</a:t>
            </a:r>
          </a:p>
        </p:txBody>
      </p:sp>
      <p:sp>
        <p:nvSpPr>
          <p:cNvPr id="8" name="矩形 7"/>
          <p:cNvSpPr/>
          <p:nvPr/>
        </p:nvSpPr>
        <p:spPr>
          <a:xfrm>
            <a:off x="7326462"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RIP</a:t>
            </a:r>
          </a:p>
        </p:txBody>
      </p:sp>
      <p:sp>
        <p:nvSpPr>
          <p:cNvPr id="9" name="矩形 8"/>
          <p:cNvSpPr/>
          <p:nvPr/>
        </p:nvSpPr>
        <p:spPr>
          <a:xfrm>
            <a:off x="8370080"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SNMP</a:t>
            </a:r>
          </a:p>
        </p:txBody>
      </p:sp>
      <p:sp>
        <p:nvSpPr>
          <p:cNvPr id="10" name="矩形 9"/>
          <p:cNvSpPr/>
          <p:nvPr/>
        </p:nvSpPr>
        <p:spPr>
          <a:xfrm>
            <a:off x="9413698" y="1665788"/>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DHCP</a:t>
            </a:r>
          </a:p>
        </p:txBody>
      </p:sp>
      <p:sp>
        <p:nvSpPr>
          <p:cNvPr id="11" name="矩形 10"/>
          <p:cNvSpPr/>
          <p:nvPr/>
        </p:nvSpPr>
        <p:spPr>
          <a:xfrm>
            <a:off x="418291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TCP</a:t>
            </a:r>
          </a:p>
        </p:txBody>
      </p:sp>
      <p:sp>
        <p:nvSpPr>
          <p:cNvPr id="12" name="矩形 11"/>
          <p:cNvSpPr/>
          <p:nvPr/>
        </p:nvSpPr>
        <p:spPr>
          <a:xfrm>
            <a:off x="7326462" y="3086903"/>
            <a:ext cx="854023" cy="400350"/>
          </a:xfrm>
          <a:prstGeom prst="rect">
            <a:avLst/>
          </a:prstGeom>
          <a:gradFill>
            <a:gsLst>
              <a:gs pos="0">
                <a:srgbClr val="00B05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UDP</a:t>
            </a:r>
          </a:p>
        </p:txBody>
      </p:sp>
      <p:sp>
        <p:nvSpPr>
          <p:cNvPr id="13" name="矩形 12"/>
          <p:cNvSpPr/>
          <p:nvPr/>
        </p:nvSpPr>
        <p:spPr>
          <a:xfrm>
            <a:off x="5233302"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IP</a:t>
            </a:r>
          </a:p>
        </p:txBody>
      </p:sp>
      <p:sp>
        <p:nvSpPr>
          <p:cNvPr id="14" name="矩形 13"/>
          <p:cNvSpPr/>
          <p:nvPr/>
        </p:nvSpPr>
        <p:spPr>
          <a:xfrm>
            <a:off x="2685621"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FFFF00"/>
                </a:solidFill>
                <a:latin typeface="Arial" panose="020B0604020202020204" pitchFamily="34" charset="0"/>
                <a:ea typeface="微软雅黑" panose="020B0502040204020203" pitchFamily="34" charset="-122"/>
              </a:rPr>
              <a:t>ICMP</a:t>
            </a:r>
          </a:p>
        </p:txBody>
      </p:sp>
      <p:sp>
        <p:nvSpPr>
          <p:cNvPr id="15" name="矩形 14"/>
          <p:cNvSpPr/>
          <p:nvPr/>
        </p:nvSpPr>
        <p:spPr>
          <a:xfrm>
            <a:off x="3725854" y="3885063"/>
            <a:ext cx="854023" cy="400350"/>
          </a:xfrm>
          <a:prstGeom prst="rect">
            <a:avLst/>
          </a:prstGeom>
          <a:gradFill>
            <a:gsLst>
              <a:gs pos="0">
                <a:srgbClr val="FF0000"/>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OSPF</a:t>
            </a:r>
          </a:p>
        </p:txBody>
      </p:sp>
      <p:sp>
        <p:nvSpPr>
          <p:cNvPr id="16" name="矩形 15"/>
          <p:cNvSpPr/>
          <p:nvPr/>
        </p:nvSpPr>
        <p:spPr>
          <a:xfrm>
            <a:off x="6937116"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ARP</a:t>
            </a:r>
          </a:p>
        </p:txBody>
      </p:sp>
      <p:sp>
        <p:nvSpPr>
          <p:cNvPr id="17" name="矩形 16"/>
          <p:cNvSpPr/>
          <p:nvPr/>
        </p:nvSpPr>
        <p:spPr>
          <a:xfrm>
            <a:off x="7979887" y="4501246"/>
            <a:ext cx="854023" cy="400350"/>
          </a:xfrm>
          <a:prstGeom prst="rect">
            <a:avLst/>
          </a:prstGeom>
          <a:gradFill>
            <a:gsLst>
              <a:gs pos="0">
                <a:srgbClr val="7B32B2"/>
              </a:gs>
              <a:gs pos="100000">
                <a:srgbClr val="401A5D"/>
              </a:gs>
            </a:gsLst>
            <a:lin ang="5400000" scaled="0"/>
          </a:gradFill>
          <a:ln w="12700" cap="flat" cmpd="sng" algn="ctr">
            <a:solidFill>
              <a:srgbClr val="002060"/>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a:solidFill>
                  <a:srgbClr val="FFFF00"/>
                </a:solidFill>
                <a:latin typeface="Arial" panose="020B0604020202020204" pitchFamily="34" charset="0"/>
                <a:ea typeface="微软雅黑" panose="020B0502040204020203" pitchFamily="34" charset="-122"/>
              </a:rPr>
              <a:t>RARP</a:t>
            </a:r>
          </a:p>
        </p:txBody>
      </p:sp>
      <p:cxnSp>
        <p:nvCxnSpPr>
          <p:cNvPr id="19" name="直接箭头连接符 18"/>
          <p:cNvCxnSpPr>
            <a:stCxn id="4" idx="2"/>
          </p:cNvCxnSpPr>
          <p:nvPr/>
        </p:nvCxnSpPr>
        <p:spPr>
          <a:xfrm>
            <a:off x="2529883" y="2066138"/>
            <a:ext cx="1751213"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0" name="直接箭头连接符 19"/>
          <p:cNvCxnSpPr>
            <a:stCxn id="5" idx="2"/>
          </p:cNvCxnSpPr>
          <p:nvPr/>
        </p:nvCxnSpPr>
        <p:spPr>
          <a:xfrm>
            <a:off x="3570114" y="2066138"/>
            <a:ext cx="837941" cy="99791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1" name="直接箭头连接符 20"/>
          <p:cNvCxnSpPr>
            <a:stCxn id="6" idx="2"/>
            <a:endCxn id="11" idx="0"/>
          </p:cNvCxnSpPr>
          <p:nvPr/>
        </p:nvCxnSpPr>
        <p:spPr>
          <a:xfrm>
            <a:off x="4610347" y="2066137"/>
            <a:ext cx="0"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2" name="直接箭头连接符 21"/>
          <p:cNvCxnSpPr>
            <a:stCxn id="3" idx="2"/>
          </p:cNvCxnSpPr>
          <p:nvPr/>
        </p:nvCxnSpPr>
        <p:spPr>
          <a:xfrm flipH="1">
            <a:off x="4879504" y="2066138"/>
            <a:ext cx="781232" cy="104361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3" name="直接箭头连接符 22"/>
          <p:cNvCxnSpPr>
            <a:stCxn id="7" idx="2"/>
          </p:cNvCxnSpPr>
          <p:nvPr/>
        </p:nvCxnSpPr>
        <p:spPr>
          <a:xfrm>
            <a:off x="6711126" y="2066138"/>
            <a:ext cx="771075"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4" name="直接箭头连接符 23"/>
          <p:cNvCxnSpPr>
            <a:stCxn id="8" idx="2"/>
          </p:cNvCxnSpPr>
          <p:nvPr/>
        </p:nvCxnSpPr>
        <p:spPr>
          <a:xfrm flipH="1">
            <a:off x="7627783" y="2066138"/>
            <a:ext cx="126114" cy="1024997"/>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5" name="直接箭头连接符 24"/>
          <p:cNvCxnSpPr>
            <a:stCxn id="9" idx="2"/>
            <a:endCxn id="12" idx="0"/>
          </p:cNvCxnSpPr>
          <p:nvPr/>
        </p:nvCxnSpPr>
        <p:spPr>
          <a:xfrm flipH="1">
            <a:off x="7753897" y="2066137"/>
            <a:ext cx="1043618" cy="1020765"/>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6" name="直接箭头连接符 25"/>
          <p:cNvCxnSpPr>
            <a:stCxn id="10" idx="2"/>
          </p:cNvCxnSpPr>
          <p:nvPr/>
        </p:nvCxnSpPr>
        <p:spPr>
          <a:xfrm flipH="1">
            <a:off x="8072145" y="2066137"/>
            <a:ext cx="1768987" cy="100722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7" name="直接箭头连接符 26"/>
          <p:cNvCxnSpPr>
            <a:stCxn id="11" idx="2"/>
            <a:endCxn id="13" idx="0"/>
          </p:cNvCxnSpPr>
          <p:nvPr/>
        </p:nvCxnSpPr>
        <p:spPr>
          <a:xfrm>
            <a:off x="4610347" y="3487252"/>
            <a:ext cx="1050389" cy="101399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8" name="直接箭头连接符 27"/>
          <p:cNvCxnSpPr>
            <a:stCxn id="12" idx="2"/>
          </p:cNvCxnSpPr>
          <p:nvPr/>
        </p:nvCxnSpPr>
        <p:spPr>
          <a:xfrm flipH="1">
            <a:off x="5841020" y="3487252"/>
            <a:ext cx="1912876" cy="1000451"/>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29" name="直接箭头连接符 28"/>
          <p:cNvCxnSpPr>
            <a:endCxn id="13" idx="1"/>
          </p:cNvCxnSpPr>
          <p:nvPr/>
        </p:nvCxnSpPr>
        <p:spPr>
          <a:xfrm>
            <a:off x="4579876" y="4297262"/>
            <a:ext cx="653425" cy="404582"/>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0" name="直接箭头连接符 29"/>
          <p:cNvCxnSpPr>
            <a:stCxn id="14" idx="2"/>
          </p:cNvCxnSpPr>
          <p:nvPr/>
        </p:nvCxnSpPr>
        <p:spPr>
          <a:xfrm>
            <a:off x="3113056" y="4285413"/>
            <a:ext cx="2120246" cy="55608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31" name="直接连接符 30"/>
          <p:cNvCxnSpPr/>
          <p:nvPr/>
        </p:nvCxnSpPr>
        <p:spPr>
          <a:xfrm>
            <a:off x="490046" y="1340768"/>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2" name="直接连接符 31"/>
          <p:cNvCxnSpPr/>
          <p:nvPr/>
        </p:nvCxnSpPr>
        <p:spPr>
          <a:xfrm>
            <a:off x="490046" y="2588369"/>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3" name="直接连接符 32"/>
          <p:cNvCxnSpPr/>
          <p:nvPr/>
        </p:nvCxnSpPr>
        <p:spPr>
          <a:xfrm>
            <a:off x="490046" y="3686157"/>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cxnSp>
        <p:nvCxnSpPr>
          <p:cNvPr id="34" name="直接连接符 33"/>
          <p:cNvCxnSpPr/>
          <p:nvPr/>
        </p:nvCxnSpPr>
        <p:spPr>
          <a:xfrm>
            <a:off x="490046" y="5107272"/>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35" name="文本框 34"/>
          <p:cNvSpPr txBox="1"/>
          <p:nvPr/>
        </p:nvSpPr>
        <p:spPr>
          <a:xfrm>
            <a:off x="473118" y="1799520"/>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application 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6" name="文本框 35"/>
          <p:cNvSpPr txBox="1"/>
          <p:nvPr/>
        </p:nvSpPr>
        <p:spPr>
          <a:xfrm>
            <a:off x="407368" y="2953171"/>
            <a:ext cx="1629330"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transport</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7" name="文本框 36"/>
          <p:cNvSpPr txBox="1"/>
          <p:nvPr/>
        </p:nvSpPr>
        <p:spPr>
          <a:xfrm>
            <a:off x="473118" y="4285413"/>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network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sp>
        <p:nvSpPr>
          <p:cNvPr id="38" name="文本框 37"/>
          <p:cNvSpPr txBox="1"/>
          <p:nvPr/>
        </p:nvSpPr>
        <p:spPr>
          <a:xfrm>
            <a:off x="3328889" y="332656"/>
            <a:ext cx="5659067" cy="646331"/>
          </a:xfrm>
          <a:prstGeom prst="rect">
            <a:avLst/>
          </a:prstGeom>
          <a:noFill/>
        </p:spPr>
        <p:txBody>
          <a:bodyPr wrap="square" rtlCol="0">
            <a:spAutoFit/>
          </a:bodyPr>
          <a:lstStyle/>
          <a:p>
            <a:pPr algn="ctr"/>
            <a:r>
              <a:rPr lang="en-US" altLang="zh-CN" sz="3600" dirty="0">
                <a:solidFill>
                  <a:srgbClr val="002060"/>
                </a:solidFill>
                <a:latin typeface="Comic Sans MS" panose="030F0702030302020204" pitchFamily="66" charset="0"/>
                <a:ea typeface="微软雅黑" panose="020B0502040204020203" pitchFamily="34" charset="-122"/>
              </a:rPr>
              <a:t>The Internet Hourglass</a:t>
            </a:r>
            <a:endParaRPr lang="zh-CN" altLang="en-US" sz="3600" dirty="0">
              <a:solidFill>
                <a:srgbClr val="002060"/>
              </a:solidFill>
              <a:latin typeface="Comic Sans MS" panose="030F0702030302020204" pitchFamily="66" charset="0"/>
              <a:ea typeface="微软雅黑" panose="020B0502040204020203" pitchFamily="34" charset="-122"/>
            </a:endParaRPr>
          </a:p>
        </p:txBody>
      </p:sp>
      <p:sp>
        <p:nvSpPr>
          <p:cNvPr id="40" name="文本框 39"/>
          <p:cNvSpPr txBox="1"/>
          <p:nvPr/>
        </p:nvSpPr>
        <p:spPr>
          <a:xfrm>
            <a:off x="473118" y="5508201"/>
            <a:ext cx="1427038" cy="584519"/>
          </a:xfrm>
          <a:prstGeom prst="rect">
            <a:avLst/>
          </a:prstGeom>
          <a:noFill/>
        </p:spPr>
        <p:txBody>
          <a:bodyPr wrap="square" rtlCol="0">
            <a:spAutoFit/>
          </a:bodyPr>
          <a:lstStyle/>
          <a:p>
            <a:pPr algn="ctr"/>
            <a:r>
              <a:rPr lang="en-US" altLang="zh-CN" sz="1599" dirty="0">
                <a:solidFill>
                  <a:srgbClr val="002060"/>
                </a:solidFill>
                <a:latin typeface="微软雅黑" panose="020B0502040204020203" pitchFamily="34" charset="-122"/>
                <a:ea typeface="微软雅黑" panose="020B0502040204020203" pitchFamily="34" charset="-122"/>
              </a:rPr>
              <a:t>link</a:t>
            </a:r>
          </a:p>
          <a:p>
            <a:pPr algn="ctr"/>
            <a:r>
              <a:rPr lang="en-US" altLang="zh-CN" sz="1599" dirty="0">
                <a:solidFill>
                  <a:srgbClr val="002060"/>
                </a:solidFill>
                <a:latin typeface="微软雅黑" panose="020B0502040204020203" pitchFamily="34" charset="-122"/>
                <a:ea typeface="微软雅黑" panose="020B0502040204020203" pitchFamily="34" charset="-122"/>
              </a:rPr>
              <a:t>layer</a:t>
            </a:r>
            <a:endParaRPr lang="zh-CN" altLang="en-US" sz="1599" dirty="0">
              <a:solidFill>
                <a:srgbClr val="002060"/>
              </a:solidFill>
              <a:latin typeface="微软雅黑" panose="020B0502040204020203" pitchFamily="34" charset="-122"/>
              <a:ea typeface="微软雅黑" panose="020B0502040204020203" pitchFamily="34" charset="-122"/>
            </a:endParaRPr>
          </a:p>
        </p:txBody>
      </p:sp>
      <p:cxnSp>
        <p:nvCxnSpPr>
          <p:cNvPr id="41" name="直接连接符 40"/>
          <p:cNvCxnSpPr/>
          <p:nvPr/>
        </p:nvCxnSpPr>
        <p:spPr>
          <a:xfrm>
            <a:off x="521336" y="6309320"/>
            <a:ext cx="11545816" cy="0"/>
          </a:xfrm>
          <a:prstGeom prst="line">
            <a:avLst/>
          </a:prstGeom>
          <a:solidFill>
            <a:schemeClr val="accent1"/>
          </a:solidFill>
          <a:ln w="15875" cap="flat" cmpd="sng" algn="ctr">
            <a:solidFill>
              <a:schemeClr val="accent2">
                <a:lumMod val="60000"/>
                <a:lumOff val="40000"/>
              </a:schemeClr>
            </a:solidFill>
            <a:prstDash val="solid"/>
            <a:round/>
            <a:headEnd type="none" w="med" len="med"/>
            <a:tailEnd type="none" w="med" len="med"/>
          </a:ln>
        </p:spPr>
      </p:cxnSp>
      <p:sp>
        <p:nvSpPr>
          <p:cNvPr id="42" name="矩形 41"/>
          <p:cNvSpPr/>
          <p:nvPr/>
        </p:nvSpPr>
        <p:spPr>
          <a:xfrm>
            <a:off x="3176957"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err="1">
                <a:solidFill>
                  <a:srgbClr val="0000FF"/>
                </a:solidFill>
                <a:latin typeface="Arial" panose="020B0604020202020204" pitchFamily="34" charset="0"/>
                <a:ea typeface="微软雅黑" panose="020B0502040204020203" pitchFamily="34" charset="-122"/>
              </a:rPr>
              <a:t>ethernet</a:t>
            </a:r>
            <a:endParaRPr lang="en-US" altLang="zh-CN" sz="1599" dirty="0">
              <a:solidFill>
                <a:srgbClr val="0000FF"/>
              </a:solidFill>
              <a:latin typeface="Arial" panose="020B0604020202020204" pitchFamily="34" charset="0"/>
              <a:ea typeface="微软雅黑" panose="020B0502040204020203" pitchFamily="34" charset="-122"/>
            </a:endParaRPr>
          </a:p>
        </p:txBody>
      </p:sp>
      <p:sp>
        <p:nvSpPr>
          <p:cNvPr id="43" name="矩形 42"/>
          <p:cNvSpPr/>
          <p:nvPr/>
        </p:nvSpPr>
        <p:spPr>
          <a:xfrm>
            <a:off x="4452492" y="5645044"/>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802.11</a:t>
            </a:r>
          </a:p>
        </p:txBody>
      </p:sp>
      <p:sp>
        <p:nvSpPr>
          <p:cNvPr id="44" name="矩形 43"/>
          <p:cNvSpPr/>
          <p:nvPr/>
        </p:nvSpPr>
        <p:spPr>
          <a:xfrm>
            <a:off x="5731410" y="5648982"/>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SONET</a:t>
            </a:r>
          </a:p>
        </p:txBody>
      </p:sp>
      <p:sp>
        <p:nvSpPr>
          <p:cNvPr id="45" name="矩形 44"/>
          <p:cNvSpPr/>
          <p:nvPr/>
        </p:nvSpPr>
        <p:spPr>
          <a:xfrm>
            <a:off x="7010328" y="5663450"/>
            <a:ext cx="854023" cy="284088"/>
          </a:xfrm>
          <a:prstGeom prst="rect">
            <a:avLst/>
          </a:prstGeom>
          <a:solidFill>
            <a:schemeClr val="accent6">
              <a:lumMod val="60000"/>
              <a:lumOff val="40000"/>
            </a:schemeClr>
          </a:solidFill>
          <a:ln w="12700" cap="flat" cmpd="sng" algn="ctr">
            <a:solidFill>
              <a:schemeClr val="accent6">
                <a:lumMod val="40000"/>
                <a:lumOff val="60000"/>
              </a:schemeClr>
            </a:solidFill>
            <a:prstDash val="solid"/>
            <a:round/>
            <a:headEnd type="none" w="med" len="med"/>
            <a:tailEnd type="none" w="med" len="med"/>
          </a:ln>
        </p:spPr>
        <p:txBody>
          <a:bodyPr vert="horz" wrap="square" lIns="0" tIns="0" rIns="0" bIns="0" numCol="1" anchor="ctr" anchorCtr="0" compatLnSpc="1"/>
          <a:lstStyle/>
          <a:p>
            <a:pPr algn="ctr" defTabSz="1218804" eaLnBrk="0" fontAlgn="base" hangingPunct="0">
              <a:spcBef>
                <a:spcPct val="0"/>
              </a:spcBef>
              <a:spcAft>
                <a:spcPct val="0"/>
              </a:spcAft>
            </a:pPr>
            <a:r>
              <a:rPr lang="en-US" altLang="zh-CN" sz="1599" dirty="0">
                <a:solidFill>
                  <a:srgbClr val="0000FF"/>
                </a:solidFill>
                <a:latin typeface="Arial" panose="020B0604020202020204" pitchFamily="34" charset="0"/>
                <a:ea typeface="微软雅黑" panose="020B0502040204020203" pitchFamily="34" charset="-122"/>
              </a:rPr>
              <a:t>ATM</a:t>
            </a:r>
          </a:p>
        </p:txBody>
      </p:sp>
      <p:cxnSp>
        <p:nvCxnSpPr>
          <p:cNvPr id="46" name="直接箭头连接符 45"/>
          <p:cNvCxnSpPr>
            <a:stCxn id="42" idx="0"/>
            <a:endCxn id="13" idx="2"/>
          </p:cNvCxnSpPr>
          <p:nvPr/>
        </p:nvCxnSpPr>
        <p:spPr>
          <a:xfrm flipV="1">
            <a:off x="3603969" y="4901596"/>
            <a:ext cx="2056345"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47" name="直接箭头连接符 46"/>
          <p:cNvCxnSpPr>
            <a:stCxn id="43" idx="0"/>
            <a:endCxn id="13" idx="2"/>
          </p:cNvCxnSpPr>
          <p:nvPr/>
        </p:nvCxnSpPr>
        <p:spPr>
          <a:xfrm flipV="1">
            <a:off x="4879504" y="4901596"/>
            <a:ext cx="780810" cy="743448"/>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0" name="直接箭头连接符 49"/>
          <p:cNvCxnSpPr>
            <a:stCxn id="44" idx="0"/>
            <a:endCxn id="13" idx="2"/>
          </p:cNvCxnSpPr>
          <p:nvPr/>
        </p:nvCxnSpPr>
        <p:spPr>
          <a:xfrm flipH="1" flipV="1">
            <a:off x="5660314" y="4901596"/>
            <a:ext cx="498108" cy="747386"/>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cxnSp>
        <p:nvCxnSpPr>
          <p:cNvPr id="53" name="直接箭头连接符 52"/>
          <p:cNvCxnSpPr>
            <a:stCxn id="45" idx="0"/>
            <a:endCxn id="13" idx="2"/>
          </p:cNvCxnSpPr>
          <p:nvPr/>
        </p:nvCxnSpPr>
        <p:spPr>
          <a:xfrm flipH="1" flipV="1">
            <a:off x="5660314" y="4901596"/>
            <a:ext cx="1777026" cy="761854"/>
          </a:xfrm>
          <a:prstGeom prst="straightConnector1">
            <a:avLst/>
          </a:prstGeom>
          <a:solidFill>
            <a:schemeClr val="accent1"/>
          </a:solidFill>
          <a:ln w="15875" cap="flat" cmpd="sng" algn="ctr">
            <a:solidFill>
              <a:srgbClr val="1C4885"/>
            </a:solidFill>
            <a:prstDash val="solid"/>
            <a:round/>
            <a:headEnd type="arrow" w="med" len="med"/>
            <a:tailEnd type="arrow" w="med" len="med"/>
          </a:ln>
        </p:spPr>
      </p:cxnSp>
      <p:sp>
        <p:nvSpPr>
          <p:cNvPr id="48" name="Rectangle 7">
            <a:extLst>
              <a:ext uri="{FF2B5EF4-FFF2-40B4-BE49-F238E27FC236}">
                <a16:creationId xmlns:a16="http://schemas.microsoft.com/office/drawing/2014/main" id="{BB822CD5-F23B-47E2-A620-B08D4E1503A8}"/>
              </a:ext>
            </a:extLst>
          </p:cNvPr>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4271104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ChangeArrowheads="1"/>
          </p:cNvSpPr>
          <p:nvPr/>
        </p:nvSpPr>
        <p:spPr bwMode="auto">
          <a:xfrm>
            <a:off x="3228975" y="1781175"/>
            <a:ext cx="6534150" cy="407670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8" name="Rectangle 3"/>
          <p:cNvSpPr>
            <a:spLocks noChangeArrowheads="1"/>
          </p:cNvSpPr>
          <p:nvPr/>
        </p:nvSpPr>
        <p:spPr bwMode="auto">
          <a:xfrm>
            <a:off x="3162300" y="1855788"/>
            <a:ext cx="6534150" cy="4076700"/>
          </a:xfrm>
          <a:prstGeom prst="rect">
            <a:avLst/>
          </a:prstGeom>
          <a:solidFill>
            <a:srgbClr val="FFFFFF"/>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79" name="Rectangle 4"/>
          <p:cNvSpPr>
            <a:spLocks noGrp="1" noChangeArrowheads="1"/>
          </p:cNvSpPr>
          <p:nvPr>
            <p:ph type="title"/>
          </p:nvPr>
        </p:nvSpPr>
        <p:spPr>
          <a:xfrm>
            <a:off x="1943100" y="133350"/>
            <a:ext cx="7772400" cy="1143000"/>
          </a:xfrm>
        </p:spPr>
        <p:txBody>
          <a:bodyPr/>
          <a:lstStyle/>
          <a:p>
            <a:r>
              <a:rPr lang="en-US" altLang="zh-CN" sz="4000">
                <a:ea typeface="ＭＳ Ｐゴシック" panose="020B0600070205080204" pitchFamily="34" charset="-128"/>
              </a:rPr>
              <a:t>The Internet network layer</a:t>
            </a:r>
            <a:endParaRPr lang="en-US" altLang="zh-CN">
              <a:ea typeface="ＭＳ Ｐゴシック" panose="020B0600070205080204" pitchFamily="34" charset="-128"/>
            </a:endParaRPr>
          </a:p>
        </p:txBody>
      </p:sp>
      <p:grpSp>
        <p:nvGrpSpPr>
          <p:cNvPr id="75780" name="Group 6"/>
          <p:cNvGrpSpPr>
            <a:grpSpLocks/>
          </p:cNvGrpSpPr>
          <p:nvPr/>
        </p:nvGrpSpPr>
        <p:grpSpPr bwMode="auto">
          <a:xfrm>
            <a:off x="5287964" y="3479800"/>
            <a:ext cx="1258887" cy="1214438"/>
            <a:chOff x="3992" y="2883"/>
            <a:chExt cx="613" cy="765"/>
          </a:xfrm>
        </p:grpSpPr>
        <p:sp>
          <p:nvSpPr>
            <p:cNvPr id="75805" name="Rectangle 7"/>
            <p:cNvSpPr>
              <a:spLocks noChangeArrowheads="1"/>
            </p:cNvSpPr>
            <p:nvPr/>
          </p:nvSpPr>
          <p:spPr bwMode="auto">
            <a:xfrm>
              <a:off x="4023" y="2883"/>
              <a:ext cx="582" cy="73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6"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7" name="Text Box 9"/>
            <p:cNvSpPr txBox="1">
              <a:spLocks noChangeArrowheads="1"/>
            </p:cNvSpPr>
            <p:nvPr/>
          </p:nvSpPr>
          <p:spPr bwMode="auto">
            <a:xfrm>
              <a:off x="3992" y="3071"/>
              <a:ext cx="609"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forwarding</a:t>
              </a:r>
            </a:p>
            <a:p>
              <a:pPr algn="ctr"/>
              <a:r>
                <a:rPr lang="en-US" altLang="zh-CN" sz="1800" dirty="0">
                  <a:solidFill>
                    <a:srgbClr val="000099"/>
                  </a:solidFill>
                </a:rPr>
                <a:t>table</a:t>
              </a:r>
            </a:p>
          </p:txBody>
        </p:sp>
        <p:sp>
          <p:nvSpPr>
            <p:cNvPr id="75808" name="Line 10"/>
            <p:cNvSpPr>
              <a:spLocks noChangeShapeType="1"/>
            </p:cNvSpPr>
            <p:nvPr/>
          </p:nvSpPr>
          <p:spPr bwMode="auto">
            <a:xfrm>
              <a:off x="4065" y="2994"/>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09" name="Line 11"/>
            <p:cNvSpPr>
              <a:spLocks noChangeShapeType="1"/>
            </p:cNvSpPr>
            <p:nvPr/>
          </p:nvSpPr>
          <p:spPr bwMode="auto">
            <a:xfrm>
              <a:off x="4071" y="304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0" name="Line 12"/>
            <p:cNvSpPr>
              <a:spLocks noChangeShapeType="1"/>
            </p:cNvSpPr>
            <p:nvPr/>
          </p:nvSpPr>
          <p:spPr bwMode="auto">
            <a:xfrm>
              <a:off x="4074" y="3102"/>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1" name="Line 13"/>
            <p:cNvSpPr>
              <a:spLocks noChangeShapeType="1"/>
            </p:cNvSpPr>
            <p:nvPr/>
          </p:nvSpPr>
          <p:spPr bwMode="auto">
            <a:xfrm>
              <a:off x="4065" y="3477"/>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2" name="Line 14"/>
            <p:cNvSpPr>
              <a:spLocks noChangeShapeType="1"/>
            </p:cNvSpPr>
            <p:nvPr/>
          </p:nvSpPr>
          <p:spPr bwMode="auto">
            <a:xfrm>
              <a:off x="4068" y="3528"/>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813" name="Line 15"/>
            <p:cNvSpPr>
              <a:spLocks noChangeShapeType="1"/>
            </p:cNvSpPr>
            <p:nvPr/>
          </p:nvSpPr>
          <p:spPr bwMode="auto">
            <a:xfrm>
              <a:off x="4071" y="3579"/>
              <a:ext cx="43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800" name="Rectangle 16"/>
          <p:cNvSpPr>
            <a:spLocks noGrp="1" noChangeArrowheads="1"/>
          </p:cNvSpPr>
          <p:nvPr>
            <p:ph type="body" sz="half" idx="1"/>
          </p:nvPr>
        </p:nvSpPr>
        <p:spPr>
          <a:xfrm>
            <a:off x="2082801" y="1189038"/>
            <a:ext cx="7534275" cy="438150"/>
          </a:xfrm>
        </p:spPr>
        <p:txBody>
          <a:bodyPr>
            <a:normAutofit lnSpcReduction="10000"/>
          </a:bodyPr>
          <a:lstStyle/>
          <a:p>
            <a:pPr>
              <a:buFont typeface="Wingdings" charset="0"/>
              <a:buNone/>
              <a:defRPr/>
            </a:pPr>
            <a:r>
              <a:rPr lang="en-US" sz="2400"/>
              <a:t>host, router network layer functions:</a:t>
            </a:r>
          </a:p>
        </p:txBody>
      </p:sp>
      <p:sp>
        <p:nvSpPr>
          <p:cNvPr id="75782" name="Line 17"/>
          <p:cNvSpPr>
            <a:spLocks noChangeShapeType="1"/>
          </p:cNvSpPr>
          <p:nvPr/>
        </p:nvSpPr>
        <p:spPr bwMode="auto">
          <a:xfrm flipV="1">
            <a:off x="3152776" y="5410201"/>
            <a:ext cx="6505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3" name="Line 18"/>
          <p:cNvSpPr>
            <a:spLocks noChangeShapeType="1"/>
          </p:cNvSpPr>
          <p:nvPr/>
        </p:nvSpPr>
        <p:spPr bwMode="auto">
          <a:xfrm flipV="1">
            <a:off x="3181351" y="488632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84" name="Rectangle 20"/>
          <p:cNvSpPr>
            <a:spLocks noChangeArrowheads="1"/>
          </p:cNvSpPr>
          <p:nvPr/>
        </p:nvSpPr>
        <p:spPr bwMode="auto">
          <a:xfrm>
            <a:off x="3438525" y="2667000"/>
            <a:ext cx="1809750" cy="81915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5" name="Rectangle 21"/>
          <p:cNvSpPr>
            <a:spLocks noChangeArrowheads="1"/>
          </p:cNvSpPr>
          <p:nvPr/>
        </p:nvSpPr>
        <p:spPr bwMode="auto">
          <a:xfrm>
            <a:off x="3371850" y="2733675"/>
            <a:ext cx="1809750" cy="819150"/>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86" name="Text Box 22"/>
          <p:cNvSpPr txBox="1">
            <a:spLocks noChangeArrowheads="1"/>
          </p:cNvSpPr>
          <p:nvPr/>
        </p:nvSpPr>
        <p:spPr bwMode="auto">
          <a:xfrm>
            <a:off x="3287688" y="2714626"/>
            <a:ext cx="208946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C0000"/>
                </a:solidFill>
                <a:latin typeface="Comic Sans MS" panose="030F0702030302020204" pitchFamily="66" charset="0"/>
              </a:rPr>
              <a:t>routing protocols</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path selection</a:t>
            </a:r>
          </a:p>
          <a:p>
            <a:pPr>
              <a:buFontTx/>
              <a:buChar char="•"/>
            </a:pPr>
            <a:r>
              <a:rPr lang="en-US" altLang="zh-CN" sz="1600" dirty="0">
                <a:solidFill>
                  <a:srgbClr val="000099"/>
                </a:solidFill>
                <a:latin typeface="Comic Sans MS" panose="030F0702030302020204" pitchFamily="66" charset="0"/>
              </a:rPr>
              <a:t> RIP, OSPF, BGP</a:t>
            </a:r>
            <a:endParaRPr lang="en-US" altLang="zh-CN" sz="1800" dirty="0">
              <a:solidFill>
                <a:srgbClr val="000099"/>
              </a:solidFill>
              <a:latin typeface="Comic Sans MS" panose="030F0702030302020204" pitchFamily="66" charset="0"/>
            </a:endParaRPr>
          </a:p>
        </p:txBody>
      </p:sp>
      <p:sp>
        <p:nvSpPr>
          <p:cNvPr id="75787" name="Freeform 23"/>
          <p:cNvSpPr>
            <a:spLocks/>
          </p:cNvSpPr>
          <p:nvPr/>
        </p:nvSpPr>
        <p:spPr bwMode="auto">
          <a:xfrm>
            <a:off x="4667250" y="3657601"/>
            <a:ext cx="628650" cy="390525"/>
          </a:xfrm>
          <a:custGeom>
            <a:avLst/>
            <a:gdLst>
              <a:gd name="T0" fmla="*/ 0 w 396"/>
              <a:gd name="T1" fmla="*/ 0 h 246"/>
              <a:gd name="T2" fmla="*/ 2147483647 w 396"/>
              <a:gd name="T3" fmla="*/ 2147483647 h 246"/>
              <a:gd name="T4" fmla="*/ 2147483647 w 396"/>
              <a:gd name="T5" fmla="*/ 2147483647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cap="flat" cmpd="sng">
            <a:solidFill>
              <a:srgbClr val="000099"/>
            </a:solidFill>
            <a:prstDash val="solid"/>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75788" name="Group 24"/>
          <p:cNvGrpSpPr>
            <a:grpSpLocks/>
          </p:cNvGrpSpPr>
          <p:nvPr/>
        </p:nvGrpSpPr>
        <p:grpSpPr bwMode="auto">
          <a:xfrm>
            <a:off x="6616701" y="2576513"/>
            <a:ext cx="3000375" cy="1181100"/>
            <a:chOff x="102" y="1272"/>
            <a:chExt cx="1890" cy="744"/>
          </a:xfrm>
        </p:grpSpPr>
        <p:sp>
          <p:nvSpPr>
            <p:cNvPr id="75802" name="Rectangle 25"/>
            <p:cNvSpPr>
              <a:spLocks noChangeArrowheads="1"/>
            </p:cNvSpPr>
            <p:nvPr/>
          </p:nvSpPr>
          <p:spPr bwMode="auto">
            <a:xfrm>
              <a:off x="144" y="1272"/>
              <a:ext cx="1848" cy="6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3"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804" name="Text Box 27"/>
            <p:cNvSpPr txBox="1">
              <a:spLocks noChangeArrowheads="1"/>
            </p:cNvSpPr>
            <p:nvPr/>
          </p:nvSpPr>
          <p:spPr bwMode="auto">
            <a:xfrm>
              <a:off x="116" y="1287"/>
              <a:ext cx="1875" cy="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IP protocol</a:t>
              </a:r>
            </a:p>
            <a:p>
              <a:pPr>
                <a:buFontTx/>
                <a:buChar char="•"/>
              </a:pPr>
              <a:r>
                <a:rPr lang="en-US" altLang="zh-CN" sz="1600" dirty="0">
                  <a:solidFill>
                    <a:srgbClr val="000099"/>
                  </a:solidFill>
                  <a:latin typeface="Comic Sans MS" panose="030F0702030302020204" pitchFamily="66" charset="0"/>
                </a:rPr>
                <a:t> addressing conventions</a:t>
              </a:r>
            </a:p>
            <a:p>
              <a:pPr>
                <a:buFontTx/>
                <a:buChar char="•"/>
              </a:pPr>
              <a:r>
                <a:rPr lang="en-US" altLang="zh-CN" sz="1600" dirty="0">
                  <a:solidFill>
                    <a:srgbClr val="000099"/>
                  </a:solidFill>
                  <a:latin typeface="Comic Sans MS" panose="030F0702030302020204" pitchFamily="66" charset="0"/>
                </a:rPr>
                <a:t> datagram format</a:t>
              </a:r>
            </a:p>
            <a:p>
              <a:pPr>
                <a:buFontTx/>
                <a:buChar char="•"/>
              </a:pPr>
              <a:r>
                <a:rPr lang="en-US" altLang="zh-CN" sz="1600" dirty="0">
                  <a:solidFill>
                    <a:srgbClr val="000099"/>
                  </a:solidFill>
                  <a:latin typeface="Comic Sans MS" panose="030F0702030302020204" pitchFamily="66" charset="0"/>
                </a:rPr>
                <a:t> packet handling conventions</a:t>
              </a:r>
              <a:endParaRPr lang="en-US" altLang="zh-CN" sz="1800" dirty="0">
                <a:solidFill>
                  <a:srgbClr val="000099"/>
                </a:solidFill>
                <a:latin typeface="Comic Sans MS" panose="030F0702030302020204" pitchFamily="66" charset="0"/>
              </a:endParaRPr>
            </a:p>
          </p:txBody>
        </p:sp>
      </p:grpSp>
      <p:sp>
        <p:nvSpPr>
          <p:cNvPr id="75789" name="Rectangle 29"/>
          <p:cNvSpPr>
            <a:spLocks noChangeArrowheads="1"/>
          </p:cNvSpPr>
          <p:nvPr/>
        </p:nvSpPr>
        <p:spPr bwMode="auto">
          <a:xfrm>
            <a:off x="6740526" y="3878264"/>
            <a:ext cx="1933575" cy="8477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0" name="Rectangle 30"/>
          <p:cNvSpPr>
            <a:spLocks noChangeArrowheads="1"/>
          </p:cNvSpPr>
          <p:nvPr/>
        </p:nvSpPr>
        <p:spPr bwMode="auto">
          <a:xfrm>
            <a:off x="6673851" y="3946526"/>
            <a:ext cx="1933575" cy="847725"/>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5791" name="Text Box 31"/>
          <p:cNvSpPr txBox="1">
            <a:spLocks noChangeArrowheads="1"/>
          </p:cNvSpPr>
          <p:nvPr/>
        </p:nvSpPr>
        <p:spPr bwMode="auto">
          <a:xfrm>
            <a:off x="6686549" y="3911601"/>
            <a:ext cx="1997075"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latin typeface="Comic Sans MS" panose="030F0702030302020204" pitchFamily="66" charset="0"/>
              </a:rPr>
              <a:t>ICMP protocol</a:t>
            </a:r>
          </a:p>
          <a:p>
            <a:pPr>
              <a:buFontTx/>
              <a:buChar char="•"/>
            </a:pPr>
            <a:r>
              <a:rPr lang="en-US" altLang="zh-CN" sz="1600" dirty="0">
                <a:latin typeface="Comic Sans MS" panose="030F0702030302020204" pitchFamily="66" charset="0"/>
              </a:rPr>
              <a:t> </a:t>
            </a:r>
            <a:r>
              <a:rPr lang="en-US" altLang="zh-CN" sz="1600" dirty="0">
                <a:solidFill>
                  <a:srgbClr val="000099"/>
                </a:solidFill>
                <a:latin typeface="Comic Sans MS" panose="030F0702030302020204" pitchFamily="66" charset="0"/>
              </a:rPr>
              <a:t>error reporting</a:t>
            </a:r>
          </a:p>
          <a:p>
            <a:pPr>
              <a:buFontTx/>
              <a:buChar char="•"/>
            </a:pPr>
            <a:r>
              <a:rPr lang="en-US" altLang="zh-CN" sz="1600" dirty="0">
                <a:solidFill>
                  <a:srgbClr val="000099"/>
                </a:solidFill>
                <a:latin typeface="Comic Sans MS" panose="030F0702030302020204" pitchFamily="66" charset="0"/>
              </a:rPr>
              <a:t> router </a:t>
            </a:r>
            <a:r>
              <a:rPr lang="en-US" altLang="ja-JP" sz="1600" dirty="0">
                <a:solidFill>
                  <a:srgbClr val="000099"/>
                </a:solidFill>
                <a:latin typeface="Comic Sans MS" panose="030F0702030302020204" pitchFamily="66" charset="0"/>
              </a:rPr>
              <a:t>"signaling"</a:t>
            </a:r>
            <a:endParaRPr lang="en-US" altLang="zh-CN" sz="1800" dirty="0">
              <a:solidFill>
                <a:srgbClr val="000099"/>
              </a:solidFill>
              <a:latin typeface="Comic Sans MS" panose="030F0702030302020204" pitchFamily="66" charset="0"/>
            </a:endParaRPr>
          </a:p>
        </p:txBody>
      </p:sp>
      <p:sp>
        <p:nvSpPr>
          <p:cNvPr id="75792" name="Line 32"/>
          <p:cNvSpPr>
            <a:spLocks noChangeShapeType="1"/>
          </p:cNvSpPr>
          <p:nvPr/>
        </p:nvSpPr>
        <p:spPr bwMode="auto">
          <a:xfrm flipV="1">
            <a:off x="3181351" y="2466976"/>
            <a:ext cx="652462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3" name="Text Box 33"/>
          <p:cNvSpPr txBox="1">
            <a:spLocks noChangeArrowheads="1"/>
          </p:cNvSpPr>
          <p:nvPr/>
        </p:nvSpPr>
        <p:spPr bwMode="auto">
          <a:xfrm>
            <a:off x="4622800" y="1989138"/>
            <a:ext cx="283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transport layer: TCP, UDP</a:t>
            </a:r>
          </a:p>
        </p:txBody>
      </p:sp>
      <p:sp>
        <p:nvSpPr>
          <p:cNvPr id="75794" name="Text Box 34"/>
          <p:cNvSpPr txBox="1">
            <a:spLocks noChangeArrowheads="1"/>
          </p:cNvSpPr>
          <p:nvPr/>
        </p:nvSpPr>
        <p:spPr bwMode="auto">
          <a:xfrm>
            <a:off x="5737225" y="4960938"/>
            <a:ext cx="108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link layer</a:t>
            </a:r>
          </a:p>
        </p:txBody>
      </p:sp>
      <p:sp>
        <p:nvSpPr>
          <p:cNvPr id="75795" name="Text Box 35"/>
          <p:cNvSpPr txBox="1">
            <a:spLocks noChangeArrowheads="1"/>
          </p:cNvSpPr>
          <p:nvPr/>
        </p:nvSpPr>
        <p:spPr bwMode="auto">
          <a:xfrm>
            <a:off x="5584825" y="5484813"/>
            <a:ext cx="156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bg2"/>
                </a:solidFill>
              </a:rPr>
              <a:t>physical layer</a:t>
            </a:r>
          </a:p>
        </p:txBody>
      </p:sp>
      <p:sp>
        <p:nvSpPr>
          <p:cNvPr id="75796" name="Text Box 36"/>
          <p:cNvSpPr txBox="1">
            <a:spLocks noChangeArrowheads="1"/>
          </p:cNvSpPr>
          <p:nvPr/>
        </p:nvSpPr>
        <p:spPr bwMode="auto">
          <a:xfrm>
            <a:off x="1832139" y="3259139"/>
            <a:ext cx="12634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a:solidFill>
                  <a:srgbClr val="CC0000"/>
                </a:solidFill>
              </a:rPr>
              <a:t>network</a:t>
            </a:r>
          </a:p>
          <a:p>
            <a:pPr algn="r"/>
            <a:r>
              <a:rPr lang="en-US" altLang="zh-CN">
                <a:solidFill>
                  <a:srgbClr val="CC0000"/>
                </a:solidFill>
              </a:rPr>
              <a:t>layer</a:t>
            </a:r>
            <a:endParaRPr lang="en-US" altLang="zh-CN" sz="1800">
              <a:solidFill>
                <a:srgbClr val="CC0000"/>
              </a:solidFill>
            </a:endParaRPr>
          </a:p>
        </p:txBody>
      </p:sp>
      <p:sp>
        <p:nvSpPr>
          <p:cNvPr id="75797" name="Line 37"/>
          <p:cNvSpPr>
            <a:spLocks noChangeShapeType="1"/>
          </p:cNvSpPr>
          <p:nvPr/>
        </p:nvSpPr>
        <p:spPr bwMode="auto">
          <a:xfrm flipV="1">
            <a:off x="2905125" y="2486025"/>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5798" name="Line 38"/>
          <p:cNvSpPr>
            <a:spLocks noChangeShapeType="1"/>
          </p:cNvSpPr>
          <p:nvPr/>
        </p:nvSpPr>
        <p:spPr bwMode="auto">
          <a:xfrm>
            <a:off x="2905125" y="4152900"/>
            <a:ext cx="0" cy="7429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38" name="文本框 37">
            <a:extLst>
              <a:ext uri="{FF2B5EF4-FFF2-40B4-BE49-F238E27FC236}">
                <a16:creationId xmlns:a16="http://schemas.microsoft.com/office/drawing/2014/main" id="{CE173A1B-3525-4C61-B79A-D04D81E4A8A9}"/>
              </a:ext>
            </a:extLst>
          </p:cNvPr>
          <p:cNvSpPr txBox="1"/>
          <p:nvPr/>
        </p:nvSpPr>
        <p:spPr>
          <a:xfrm>
            <a:off x="9847287" y="3356992"/>
            <a:ext cx="1937345" cy="646331"/>
          </a:xfrm>
          <a:prstGeom prst="rect">
            <a:avLst/>
          </a:prstGeom>
          <a:noFill/>
        </p:spPr>
        <p:txBody>
          <a:bodyPr wrap="square" rtlCol="0">
            <a:spAutoFit/>
          </a:bodyPr>
          <a:lstStyle/>
          <a:p>
            <a:pPr algn="ctr"/>
            <a:r>
              <a:rPr lang="en-US" altLang="zh-CN" dirty="0">
                <a:solidFill>
                  <a:srgbClr val="0000FF"/>
                </a:solidFill>
              </a:rPr>
              <a:t>3 major protocols</a:t>
            </a:r>
          </a:p>
          <a:p>
            <a:pPr algn="ctr"/>
            <a:r>
              <a:rPr lang="en-US" altLang="zh-CN" dirty="0">
                <a:solidFill>
                  <a:srgbClr val="0000FF"/>
                </a:solidFill>
              </a:rPr>
              <a:t>in network layer</a:t>
            </a:r>
            <a:endParaRPr lang="zh-CN" altLang="en-US" dirty="0">
              <a:solidFill>
                <a:srgbClr val="0000FF"/>
              </a:solidFill>
            </a:endParaRPr>
          </a:p>
        </p:txBody>
      </p:sp>
    </p:spTree>
    <p:extLst>
      <p:ext uri="{BB962C8B-B14F-4D97-AF65-F5344CB8AC3E}">
        <p14:creationId xmlns:p14="http://schemas.microsoft.com/office/powerpoint/2010/main" val="175443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3">
            <a:extLst>
              <a:ext uri="{FF2B5EF4-FFF2-40B4-BE49-F238E27FC236}">
                <a16:creationId xmlns:a16="http://schemas.microsoft.com/office/drawing/2014/main" id="{F13E6920-F0D8-4AE0-92EF-6B45F2FB718A}"/>
              </a:ext>
            </a:extLst>
          </p:cNvPr>
          <p:cNvGrpSpPr/>
          <p:nvPr/>
        </p:nvGrpSpPr>
        <p:grpSpPr>
          <a:xfrm>
            <a:off x="9263946" y="1484313"/>
            <a:ext cx="2808718" cy="4833257"/>
            <a:chOff x="9465469" y="1834243"/>
            <a:chExt cx="2808718" cy="4833257"/>
          </a:xfrm>
        </p:grpSpPr>
        <p:cxnSp>
          <p:nvCxnSpPr>
            <p:cNvPr id="69" name="Straight Arrow Connector 74">
              <a:extLst>
                <a:ext uri="{FF2B5EF4-FFF2-40B4-BE49-F238E27FC236}">
                  <a16:creationId xmlns:a16="http://schemas.microsoft.com/office/drawing/2014/main" id="{24EADF1E-5897-416C-A847-72EB210E2986}"/>
                </a:ext>
              </a:extLst>
            </p:cNvPr>
            <p:cNvCxnSpPr/>
            <p:nvPr/>
          </p:nvCxnSpPr>
          <p:spPr>
            <a:xfrm>
              <a:off x="11097988" y="1834243"/>
              <a:ext cx="0" cy="4833257"/>
            </a:xfrm>
            <a:prstGeom prst="straightConnector1">
              <a:avLst/>
            </a:prstGeom>
            <a:ln w="44450">
              <a:solidFill>
                <a:schemeClr val="accent6">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75">
              <a:extLst>
                <a:ext uri="{FF2B5EF4-FFF2-40B4-BE49-F238E27FC236}">
                  <a16:creationId xmlns:a16="http://schemas.microsoft.com/office/drawing/2014/main" id="{E27A459F-FC5D-4333-9E61-F5DBD6AF75C3}"/>
                </a:ext>
              </a:extLst>
            </p:cNvPr>
            <p:cNvCxnSpPr/>
            <p:nvPr/>
          </p:nvCxnSpPr>
          <p:spPr>
            <a:xfrm>
              <a:off x="10823536" y="1839686"/>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6">
              <a:extLst>
                <a:ext uri="{FF2B5EF4-FFF2-40B4-BE49-F238E27FC236}">
                  <a16:creationId xmlns:a16="http://schemas.microsoft.com/office/drawing/2014/main" id="{92882C3D-1DD9-424C-BF64-A4B7A2F88169}"/>
                </a:ext>
              </a:extLst>
            </p:cNvPr>
            <p:cNvCxnSpPr/>
            <p:nvPr/>
          </p:nvCxnSpPr>
          <p:spPr>
            <a:xfrm>
              <a:off x="10828978" y="6645729"/>
              <a:ext cx="600364" cy="0"/>
            </a:xfrm>
            <a:prstGeom prst="line">
              <a:avLst/>
            </a:prstGeom>
            <a:ln w="444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2" name="TextBox 77">
              <a:extLst>
                <a:ext uri="{FF2B5EF4-FFF2-40B4-BE49-F238E27FC236}">
                  <a16:creationId xmlns:a16="http://schemas.microsoft.com/office/drawing/2014/main" id="{5A9AD9D1-3046-4F2D-B48F-AAE4E7362E80}"/>
                </a:ext>
              </a:extLst>
            </p:cNvPr>
            <p:cNvSpPr txBox="1"/>
            <p:nvPr/>
          </p:nvSpPr>
          <p:spPr>
            <a:xfrm>
              <a:off x="9465469" y="3788229"/>
              <a:ext cx="2808718" cy="646331"/>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Maximum length: 64K bytes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6">
                      <a:lumMod val="50000"/>
                    </a:schemeClr>
                  </a:solidFill>
                  <a:effectLst/>
                  <a:uLnTx/>
                  <a:uFillTx/>
                  <a:latin typeface="Calibri" panose="020F0502020204030204"/>
                  <a:ea typeface="+mn-ea"/>
                  <a:cs typeface="+mn-cs"/>
                </a:rPr>
                <a:t>Typically: 1500 bytes or less</a:t>
              </a:r>
            </a:p>
          </p:txBody>
        </p:sp>
      </p:grpSp>
      <p:grpSp>
        <p:nvGrpSpPr>
          <p:cNvPr id="76801" name="Group 55"/>
          <p:cNvGrpSpPr>
            <a:grpSpLocks/>
          </p:cNvGrpSpPr>
          <p:nvPr/>
        </p:nvGrpSpPr>
        <p:grpSpPr bwMode="auto">
          <a:xfrm>
            <a:off x="4586288" y="963613"/>
            <a:ext cx="4127500" cy="5326062"/>
            <a:chOff x="1929" y="607"/>
            <a:chExt cx="2600" cy="3355"/>
          </a:xfrm>
        </p:grpSpPr>
        <p:sp>
          <p:nvSpPr>
            <p:cNvPr id="76832"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6833"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76834"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76835"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76836"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7"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38"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76839"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0"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1"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76842"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76843"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4"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45"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76846"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time to</a:t>
              </a:r>
            </a:p>
            <a:p>
              <a:pPr algn="ctr"/>
              <a:r>
                <a:rPr lang="en-US" altLang="zh-CN" sz="1800">
                  <a:solidFill>
                    <a:srgbClr val="000099"/>
                  </a:solidFill>
                </a:rPr>
                <a:t>live</a:t>
              </a:r>
            </a:p>
          </p:txBody>
        </p:sp>
        <p:sp>
          <p:nvSpPr>
            <p:cNvPr id="76847"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76849" name="Text Box 32"/>
            <p:cNvSpPr txBox="1">
              <a:spLocks noChangeArrowheads="1"/>
            </p:cNvSpPr>
            <p:nvPr/>
          </p:nvSpPr>
          <p:spPr bwMode="auto">
            <a:xfrm>
              <a:off x="2622"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type of</a:t>
              </a:r>
            </a:p>
            <a:p>
              <a:pPr algn="ctr"/>
              <a:r>
                <a:rPr lang="en-US" altLang="zh-CN" sz="1800" dirty="0">
                  <a:solidFill>
                    <a:srgbClr val="000099"/>
                  </a:solidFill>
                </a:rPr>
                <a:t>service</a:t>
              </a:r>
              <a:endParaRPr lang="en-US" altLang="zh-CN" dirty="0">
                <a:solidFill>
                  <a:srgbClr val="000099"/>
                </a:solidFill>
              </a:endParaRPr>
            </a:p>
          </p:txBody>
        </p:sp>
        <p:sp>
          <p:nvSpPr>
            <p:cNvPr id="76850" name="Line 33"/>
            <p:cNvSpPr>
              <a:spLocks noChangeShapeType="1"/>
            </p:cNvSpPr>
            <p:nvPr/>
          </p:nvSpPr>
          <p:spPr bwMode="auto">
            <a:xfrm flipH="1" flipV="1">
              <a:off x="2608"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1"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2"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3"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76854"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5"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76856"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7"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8"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59"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76860"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1"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76862"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63"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sp>
          <p:nvSpPr>
            <p:cNvPr id="76848" name="Text Box 31"/>
            <p:cNvSpPr txBox="1">
              <a:spLocks noChangeArrowheads="1"/>
            </p:cNvSpPr>
            <p:nvPr/>
          </p:nvSpPr>
          <p:spPr bwMode="auto">
            <a:xfrm>
              <a:off x="2218" y="941"/>
              <a:ext cx="3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rPr>
                <a:t>head.</a:t>
              </a:r>
            </a:p>
            <a:p>
              <a:pPr algn="ctr"/>
              <a:r>
                <a:rPr lang="en-US" altLang="zh-CN" sz="1400" dirty="0" err="1">
                  <a:solidFill>
                    <a:srgbClr val="000099"/>
                  </a:solidFill>
                </a:rPr>
                <a:t>len</a:t>
              </a:r>
              <a:endParaRPr lang="en-US" altLang="zh-CN" sz="1400" dirty="0">
                <a:solidFill>
                  <a:srgbClr val="000099"/>
                </a:solidFill>
              </a:endParaRPr>
            </a:p>
          </p:txBody>
        </p:sp>
      </p:grpSp>
      <p:sp>
        <p:nvSpPr>
          <p:cNvPr id="76802" name="Rectangle 2"/>
          <p:cNvSpPr>
            <a:spLocks noGrp="1" noChangeArrowheads="1"/>
          </p:cNvSpPr>
          <p:nvPr>
            <p:ph type="title"/>
          </p:nvPr>
        </p:nvSpPr>
        <p:spPr>
          <a:xfrm>
            <a:off x="2044700" y="0"/>
            <a:ext cx="7772400" cy="781050"/>
          </a:xfrm>
        </p:spPr>
        <p:txBody>
          <a:bodyPr/>
          <a:lstStyle/>
          <a:p>
            <a:r>
              <a:rPr lang="en-US" altLang="zh-CN" sz="4000" dirty="0">
                <a:ea typeface="ＭＳ Ｐゴシック" panose="020B0600070205080204" pitchFamily="34" charset="-128"/>
              </a:rPr>
              <a:t>IPv4 datagram format</a:t>
            </a:r>
            <a:endParaRPr lang="en-US" altLang="zh-CN" dirty="0">
              <a:ea typeface="ＭＳ Ｐゴシック" panose="020B0600070205080204" pitchFamily="34" charset="-128"/>
            </a:endParaRPr>
          </a:p>
        </p:txBody>
      </p:sp>
      <p:grpSp>
        <p:nvGrpSpPr>
          <p:cNvPr id="3" name="Group 56"/>
          <p:cNvGrpSpPr>
            <a:grpSpLocks/>
          </p:cNvGrpSpPr>
          <p:nvPr/>
        </p:nvGrpSpPr>
        <p:grpSpPr bwMode="auto">
          <a:xfrm>
            <a:off x="2292350" y="765175"/>
            <a:ext cx="2501900" cy="885824"/>
            <a:chOff x="484" y="482"/>
            <a:chExt cx="1576" cy="558"/>
          </a:xfrm>
        </p:grpSpPr>
        <p:sp>
          <p:nvSpPr>
            <p:cNvPr id="76830" name="Text Box 20"/>
            <p:cNvSpPr txBox="1">
              <a:spLocks noChangeArrowheads="1"/>
            </p:cNvSpPr>
            <p:nvPr/>
          </p:nvSpPr>
          <p:spPr bwMode="auto">
            <a:xfrm>
              <a:off x="484" y="482"/>
              <a:ext cx="13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IP protocol version</a:t>
              </a:r>
            </a:p>
            <a:p>
              <a:pPr algn="r"/>
              <a:r>
                <a:rPr lang="en-US" altLang="zh-CN" sz="1800" dirty="0">
                  <a:solidFill>
                    <a:srgbClr val="000099"/>
                  </a:solidFill>
                </a:rPr>
                <a:t>number</a:t>
              </a:r>
              <a:endParaRPr lang="en-US" altLang="zh-CN" sz="1000" dirty="0">
                <a:solidFill>
                  <a:srgbClr val="000099"/>
                </a:solidFill>
              </a:endParaRPr>
            </a:p>
          </p:txBody>
        </p:sp>
        <p:sp>
          <p:nvSpPr>
            <p:cNvPr id="76831" name="Line 23"/>
            <p:cNvSpPr>
              <a:spLocks noChangeShapeType="1"/>
            </p:cNvSpPr>
            <p:nvPr/>
          </p:nvSpPr>
          <p:spPr bwMode="auto">
            <a:xfrm>
              <a:off x="1727" y="749"/>
              <a:ext cx="333" cy="291"/>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4" name="Group 57"/>
          <p:cNvGrpSpPr>
            <a:grpSpLocks/>
          </p:cNvGrpSpPr>
          <p:nvPr/>
        </p:nvGrpSpPr>
        <p:grpSpPr bwMode="auto">
          <a:xfrm>
            <a:off x="2782889" y="1406525"/>
            <a:ext cx="2416175" cy="641350"/>
            <a:chOff x="793" y="886"/>
            <a:chExt cx="1522" cy="404"/>
          </a:xfrm>
        </p:grpSpPr>
        <p:sp>
          <p:nvSpPr>
            <p:cNvPr id="76828" name="Text Box 21"/>
            <p:cNvSpPr txBox="1">
              <a:spLocks noChangeArrowheads="1"/>
            </p:cNvSpPr>
            <p:nvPr/>
          </p:nvSpPr>
          <p:spPr bwMode="auto">
            <a:xfrm>
              <a:off x="793" y="886"/>
              <a:ext cx="996" cy="40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header length</a:t>
              </a:r>
            </a:p>
            <a:p>
              <a:pPr algn="r"/>
              <a:r>
                <a:rPr lang="en-US" altLang="zh-CN" sz="1800" dirty="0">
                  <a:solidFill>
                    <a:srgbClr val="000099"/>
                  </a:solidFill>
                </a:rPr>
                <a:t> (bytes)</a:t>
              </a:r>
              <a:endParaRPr lang="en-US" altLang="zh-CN" sz="1000" dirty="0">
                <a:solidFill>
                  <a:srgbClr val="000099"/>
                </a:solidFill>
              </a:endParaRPr>
            </a:p>
          </p:txBody>
        </p:sp>
        <p:sp>
          <p:nvSpPr>
            <p:cNvPr id="76829" name="Line 24"/>
            <p:cNvSpPr>
              <a:spLocks noChangeShapeType="1"/>
            </p:cNvSpPr>
            <p:nvPr/>
          </p:nvSpPr>
          <p:spPr bwMode="auto">
            <a:xfrm>
              <a:off x="1745" y="1100"/>
              <a:ext cx="570" cy="9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5" name="Group 60"/>
          <p:cNvGrpSpPr>
            <a:grpSpLocks/>
          </p:cNvGrpSpPr>
          <p:nvPr/>
        </p:nvGrpSpPr>
        <p:grpSpPr bwMode="auto">
          <a:xfrm>
            <a:off x="2251076" y="2732088"/>
            <a:ext cx="3624263" cy="1592262"/>
            <a:chOff x="458" y="1721"/>
            <a:chExt cx="2283" cy="1003"/>
          </a:xfrm>
        </p:grpSpPr>
        <p:sp>
          <p:nvSpPr>
            <p:cNvPr id="76826" name="Text Box 27"/>
            <p:cNvSpPr txBox="1">
              <a:spLocks noChangeArrowheads="1"/>
            </p:cNvSpPr>
            <p:nvPr/>
          </p:nvSpPr>
          <p:spPr bwMode="auto">
            <a:xfrm>
              <a:off x="458" y="2320"/>
              <a:ext cx="14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a:solidFill>
                    <a:srgbClr val="000099"/>
                  </a:solidFill>
                </a:rPr>
                <a:t>upper layer protocol</a:t>
              </a:r>
            </a:p>
            <a:p>
              <a:pPr algn="r"/>
              <a:r>
                <a:rPr lang="en-US" altLang="zh-CN" sz="1800">
                  <a:solidFill>
                    <a:srgbClr val="000099"/>
                  </a:solidFill>
                </a:rPr>
                <a:t>to deliver payload to</a:t>
              </a:r>
            </a:p>
          </p:txBody>
        </p:sp>
        <p:sp>
          <p:nvSpPr>
            <p:cNvPr id="76827" name="Line 28"/>
            <p:cNvSpPr>
              <a:spLocks noChangeShapeType="1"/>
            </p:cNvSpPr>
            <p:nvPr/>
          </p:nvSpPr>
          <p:spPr bwMode="auto">
            <a:xfrm flipV="1">
              <a:off x="1817" y="1721"/>
              <a:ext cx="924" cy="70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 name="Group 61"/>
          <p:cNvGrpSpPr>
            <a:grpSpLocks/>
          </p:cNvGrpSpPr>
          <p:nvPr/>
        </p:nvGrpSpPr>
        <p:grpSpPr bwMode="auto">
          <a:xfrm>
            <a:off x="8370888" y="1054101"/>
            <a:ext cx="2176462" cy="735013"/>
            <a:chOff x="4313" y="664"/>
            <a:chExt cx="1371" cy="463"/>
          </a:xfrm>
        </p:grpSpPr>
        <p:sp>
          <p:nvSpPr>
            <p:cNvPr id="76824" name="Text Box 26"/>
            <p:cNvSpPr txBox="1">
              <a:spLocks noChangeArrowheads="1"/>
            </p:cNvSpPr>
            <p:nvPr/>
          </p:nvSpPr>
          <p:spPr bwMode="auto">
            <a:xfrm>
              <a:off x="4648" y="664"/>
              <a:ext cx="10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total datagram</a:t>
              </a:r>
            </a:p>
            <a:p>
              <a:r>
                <a:rPr lang="en-US" altLang="zh-CN" sz="1800">
                  <a:solidFill>
                    <a:srgbClr val="000099"/>
                  </a:solidFill>
                </a:rPr>
                <a:t>length (bytes)</a:t>
              </a:r>
            </a:p>
          </p:txBody>
        </p:sp>
        <p:sp>
          <p:nvSpPr>
            <p:cNvPr id="76825" name="Line 30"/>
            <p:cNvSpPr>
              <a:spLocks noChangeShapeType="1"/>
            </p:cNvSpPr>
            <p:nvPr/>
          </p:nvSpPr>
          <p:spPr bwMode="auto">
            <a:xfrm flipH="1">
              <a:off x="4313" y="869"/>
              <a:ext cx="402" cy="25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8" name="Group 62"/>
          <p:cNvGrpSpPr>
            <a:grpSpLocks/>
          </p:cNvGrpSpPr>
          <p:nvPr/>
        </p:nvGrpSpPr>
        <p:grpSpPr bwMode="auto">
          <a:xfrm>
            <a:off x="6475413" y="1787525"/>
            <a:ext cx="4102100" cy="915988"/>
            <a:chOff x="3119" y="1126"/>
            <a:chExt cx="2584" cy="577"/>
          </a:xfrm>
        </p:grpSpPr>
        <p:sp>
          <p:nvSpPr>
            <p:cNvPr id="76818" name="Text Box 25"/>
            <p:cNvSpPr txBox="1">
              <a:spLocks noChangeArrowheads="1"/>
            </p:cNvSpPr>
            <p:nvPr/>
          </p:nvSpPr>
          <p:spPr bwMode="auto">
            <a:xfrm>
              <a:off x="4667" y="1126"/>
              <a:ext cx="1036" cy="57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for</a:t>
              </a:r>
            </a:p>
            <a:p>
              <a:r>
                <a:rPr lang="en-US" altLang="zh-CN" sz="1800" dirty="0">
                  <a:solidFill>
                    <a:srgbClr val="000099"/>
                  </a:solidFill>
                </a:rPr>
                <a:t>fragmentation/</a:t>
              </a:r>
            </a:p>
            <a:p>
              <a:r>
                <a:rPr lang="en-US" altLang="zh-CN" sz="1800" dirty="0">
                  <a:solidFill>
                    <a:srgbClr val="000099"/>
                  </a:solidFill>
                </a:rPr>
                <a:t>reassembly</a:t>
              </a:r>
            </a:p>
          </p:txBody>
        </p:sp>
        <p:sp>
          <p:nvSpPr>
            <p:cNvPr id="76819" name="Line 29"/>
            <p:cNvSpPr>
              <a:spLocks noChangeShapeType="1"/>
            </p:cNvSpPr>
            <p:nvPr/>
          </p:nvSpPr>
          <p:spPr bwMode="auto">
            <a:xfrm flipH="1">
              <a:off x="3443" y="1415"/>
              <a:ext cx="1284" cy="12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0" name="Line 41"/>
            <p:cNvSpPr>
              <a:spLocks noChangeShapeType="1"/>
            </p:cNvSpPr>
            <p:nvPr/>
          </p:nvSpPr>
          <p:spPr bwMode="auto">
            <a:xfrm flipH="1" flipV="1">
              <a:off x="4301" y="1349"/>
              <a:ext cx="414" cy="7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6821" name="Line 42"/>
            <p:cNvSpPr>
              <a:spLocks noChangeShapeType="1"/>
            </p:cNvSpPr>
            <p:nvPr/>
          </p:nvSpPr>
          <p:spPr bwMode="auto">
            <a:xfrm flipH="1">
              <a:off x="3119" y="1421"/>
              <a:ext cx="1584" cy="36"/>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9" name="Group 59"/>
          <p:cNvGrpSpPr>
            <a:grpSpLocks/>
          </p:cNvGrpSpPr>
          <p:nvPr/>
        </p:nvGrpSpPr>
        <p:grpSpPr bwMode="auto">
          <a:xfrm>
            <a:off x="2543176" y="2406651"/>
            <a:ext cx="2398713" cy="1190625"/>
            <a:chOff x="642" y="1516"/>
            <a:chExt cx="1511" cy="750"/>
          </a:xfrm>
        </p:grpSpPr>
        <p:sp>
          <p:nvSpPr>
            <p:cNvPr id="76816" name="Text Box 22"/>
            <p:cNvSpPr txBox="1">
              <a:spLocks noChangeArrowheads="1"/>
            </p:cNvSpPr>
            <p:nvPr/>
          </p:nvSpPr>
          <p:spPr bwMode="auto">
            <a:xfrm>
              <a:off x="642" y="1516"/>
              <a:ext cx="1204" cy="7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1800" dirty="0">
                  <a:solidFill>
                    <a:srgbClr val="000099"/>
                  </a:solidFill>
                </a:rPr>
                <a:t>max number</a:t>
              </a:r>
            </a:p>
            <a:p>
              <a:pPr algn="r"/>
              <a:r>
                <a:rPr lang="en-US" altLang="zh-CN" sz="1800" dirty="0">
                  <a:solidFill>
                    <a:srgbClr val="000099"/>
                  </a:solidFill>
                </a:rPr>
                <a:t>remaining hops</a:t>
              </a:r>
            </a:p>
            <a:p>
              <a:pPr algn="r"/>
              <a:r>
                <a:rPr lang="en-US" altLang="zh-CN" sz="1800" dirty="0">
                  <a:solidFill>
                    <a:srgbClr val="000099"/>
                  </a:solidFill>
                </a:rPr>
                <a:t>(decremented at </a:t>
              </a:r>
            </a:p>
            <a:p>
              <a:pPr algn="r"/>
              <a:r>
                <a:rPr lang="en-US" altLang="zh-CN" sz="1800" dirty="0">
                  <a:solidFill>
                    <a:srgbClr val="000099"/>
                  </a:solidFill>
                </a:rPr>
                <a:t>each router)</a:t>
              </a:r>
            </a:p>
          </p:txBody>
        </p:sp>
        <p:sp>
          <p:nvSpPr>
            <p:cNvPr id="76817" name="Line 48"/>
            <p:cNvSpPr>
              <a:spLocks noChangeShapeType="1"/>
            </p:cNvSpPr>
            <p:nvPr/>
          </p:nvSpPr>
          <p:spPr bwMode="auto">
            <a:xfrm>
              <a:off x="1805" y="1700"/>
              <a:ext cx="348" cy="5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10" name="Group 63"/>
          <p:cNvGrpSpPr>
            <a:grpSpLocks/>
          </p:cNvGrpSpPr>
          <p:nvPr/>
        </p:nvGrpSpPr>
        <p:grpSpPr bwMode="auto">
          <a:xfrm>
            <a:off x="8056563" y="3987801"/>
            <a:ext cx="2508250" cy="1465263"/>
            <a:chOff x="4115" y="2512"/>
            <a:chExt cx="1580" cy="923"/>
          </a:xfrm>
        </p:grpSpPr>
        <p:sp>
          <p:nvSpPr>
            <p:cNvPr id="76814" name="Text Box 52"/>
            <p:cNvSpPr txBox="1">
              <a:spLocks noChangeArrowheads="1"/>
            </p:cNvSpPr>
            <p:nvPr/>
          </p:nvSpPr>
          <p:spPr bwMode="auto">
            <a:xfrm>
              <a:off x="4595" y="2512"/>
              <a:ext cx="1100" cy="923"/>
            </a:xfrm>
            <a:prstGeom prst="rect">
              <a:avLst/>
            </a:prstGeom>
            <a:noFill/>
            <a:ln w="9525">
              <a:solidFill>
                <a:srgbClr val="16C6CC"/>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e.g. timestamp,</a:t>
              </a:r>
            </a:p>
            <a:p>
              <a:r>
                <a:rPr lang="en-US" altLang="zh-CN" sz="1800" dirty="0">
                  <a:solidFill>
                    <a:srgbClr val="000099"/>
                  </a:solidFill>
                </a:rPr>
                <a:t>record route</a:t>
              </a:r>
            </a:p>
            <a:p>
              <a:r>
                <a:rPr lang="en-US" altLang="zh-CN" sz="1800" dirty="0">
                  <a:solidFill>
                    <a:srgbClr val="000099"/>
                  </a:solidFill>
                </a:rPr>
                <a:t>taken, specify</a:t>
              </a:r>
            </a:p>
            <a:p>
              <a:r>
                <a:rPr lang="en-US" altLang="zh-CN" sz="1800" dirty="0">
                  <a:solidFill>
                    <a:srgbClr val="000099"/>
                  </a:solidFill>
                </a:rPr>
                <a:t>list of routers </a:t>
              </a:r>
            </a:p>
            <a:p>
              <a:r>
                <a:rPr lang="en-US" altLang="zh-CN" sz="1800" dirty="0">
                  <a:solidFill>
                    <a:srgbClr val="000099"/>
                  </a:solidFill>
                </a:rPr>
                <a:t>to visit.</a:t>
              </a:r>
            </a:p>
          </p:txBody>
        </p:sp>
        <p:sp>
          <p:nvSpPr>
            <p:cNvPr id="76815" name="Line 53"/>
            <p:cNvSpPr>
              <a:spLocks noChangeShapeType="1"/>
            </p:cNvSpPr>
            <p:nvPr/>
          </p:nvSpPr>
          <p:spPr bwMode="auto">
            <a:xfrm flipH="1">
              <a:off x="4115" y="2651"/>
              <a:ext cx="516" cy="6"/>
            </a:xfrm>
            <a:prstGeom prst="line">
              <a:avLst/>
            </a:prstGeom>
            <a:noFill/>
            <a:ln w="19050">
              <a:solidFill>
                <a:srgbClr val="16C6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
        <p:nvSpPr>
          <p:cNvPr id="575542" name="Rectangle 54"/>
          <p:cNvSpPr>
            <a:spLocks noChangeArrowheads="1"/>
          </p:cNvSpPr>
          <p:nvPr/>
        </p:nvSpPr>
        <p:spPr bwMode="auto">
          <a:xfrm>
            <a:off x="1768476" y="4595813"/>
            <a:ext cx="2620963" cy="1606550"/>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000" i="1" dirty="0">
                <a:solidFill>
                  <a:srgbClr val="FF0000"/>
                </a:solidFill>
              </a:rPr>
              <a:t>how much overhead?</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TCP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20 bytes of IP</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rPr>
              <a:t>= 40 bytes + app layer overhead</a:t>
            </a:r>
          </a:p>
        </p:txBody>
      </p:sp>
      <p:sp>
        <p:nvSpPr>
          <p:cNvPr id="6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4" name="Rectangle 7"/>
          <p:cNvSpPr txBox="1">
            <a:spLocks noChangeArrowheads="1"/>
          </p:cNvSpPr>
          <p:nvPr/>
        </p:nvSpPr>
        <p:spPr>
          <a:xfrm>
            <a:off x="5554911" y="6615113"/>
            <a:ext cx="225082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4.3.1 IPv4 Datagram Format</a:t>
            </a:r>
            <a:endParaRPr lang="en-US" altLang="zh-CN" sz="1200" dirty="0">
              <a:solidFill>
                <a:srgbClr val="FF0000"/>
              </a:solidFill>
              <a:cs typeface="Arial" panose="020B0604020202020204" pitchFamily="34" charset="0"/>
            </a:endParaRPr>
          </a:p>
        </p:txBody>
      </p:sp>
      <p:grpSp>
        <p:nvGrpSpPr>
          <p:cNvPr id="13" name="组合 12">
            <a:extLst>
              <a:ext uri="{FF2B5EF4-FFF2-40B4-BE49-F238E27FC236}">
                <a16:creationId xmlns:a16="http://schemas.microsoft.com/office/drawing/2014/main" id="{580DF3BB-86FC-4C16-84AD-403EB1EEC991}"/>
              </a:ext>
            </a:extLst>
          </p:cNvPr>
          <p:cNvGrpSpPr/>
          <p:nvPr/>
        </p:nvGrpSpPr>
        <p:grpSpPr>
          <a:xfrm>
            <a:off x="8428038" y="2418520"/>
            <a:ext cx="3631305" cy="1058105"/>
            <a:chOff x="8428038" y="2418520"/>
            <a:chExt cx="3631305" cy="1058105"/>
          </a:xfrm>
        </p:grpSpPr>
        <p:sp>
          <p:nvSpPr>
            <p:cNvPr id="2" name="矩形 1"/>
            <p:cNvSpPr/>
            <p:nvPr/>
          </p:nvSpPr>
          <p:spPr>
            <a:xfrm>
              <a:off x="9263820" y="2830294"/>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cxnSp>
          <p:nvCxnSpPr>
            <p:cNvPr id="12" name="直接连接符 11"/>
            <p:cNvCxnSpPr>
              <a:stCxn id="2" idx="1"/>
            </p:cNvCxnSpPr>
            <p:nvPr/>
          </p:nvCxnSpPr>
          <p:spPr>
            <a:xfrm flipH="1" flipV="1">
              <a:off x="8428038" y="2418520"/>
              <a:ext cx="835782" cy="734940"/>
            </a:xfrm>
            <a:prstGeom prst="line">
              <a:avLst/>
            </a:prstGeom>
            <a:ln>
              <a:solidFill>
                <a:srgbClr val="0000FF"/>
              </a:solidFill>
            </a:ln>
          </p:spPr>
          <p:style>
            <a:lnRef idx="1">
              <a:schemeClr val="accent1"/>
            </a:lnRef>
            <a:fillRef idx="0">
              <a:schemeClr val="accent1"/>
            </a:fillRef>
            <a:effectRef idx="0">
              <a:schemeClr val="accent1"/>
            </a:effectRef>
            <a:fontRef idx="minor">
              <a:schemeClr val="tx1"/>
            </a:fontRef>
          </p:style>
        </p:cxnSp>
      </p:grpSp>
      <p:pic>
        <p:nvPicPr>
          <p:cNvPr id="11" name="图片 10" hidden="1">
            <a:extLst>
              <a:ext uri="{FF2B5EF4-FFF2-40B4-BE49-F238E27FC236}">
                <a16:creationId xmlns:a16="http://schemas.microsoft.com/office/drawing/2014/main" id="{49E43653-C6EF-4EB2-AACA-79A04A777E1C}"/>
              </a:ext>
            </a:extLst>
          </p:cNvPr>
          <p:cNvPicPr>
            <a:picLocks noChangeAspect="1"/>
          </p:cNvPicPr>
          <p:nvPr/>
        </p:nvPicPr>
        <p:blipFill>
          <a:blip r:embed="rId3"/>
          <a:stretch>
            <a:fillRect/>
          </a:stretch>
        </p:blipFill>
        <p:spPr>
          <a:xfrm>
            <a:off x="3867504" y="2030057"/>
            <a:ext cx="8122875" cy="4569117"/>
          </a:xfrm>
          <a:prstGeom prst="rect">
            <a:avLst/>
          </a:prstGeom>
        </p:spPr>
      </p:pic>
      <p:grpSp>
        <p:nvGrpSpPr>
          <p:cNvPr id="7" name="Group 58"/>
          <p:cNvGrpSpPr>
            <a:grpSpLocks/>
          </p:cNvGrpSpPr>
          <p:nvPr/>
        </p:nvGrpSpPr>
        <p:grpSpPr bwMode="auto">
          <a:xfrm>
            <a:off x="198438" y="1779597"/>
            <a:ext cx="5719766" cy="1647830"/>
            <a:chOff x="774" y="1490"/>
            <a:chExt cx="3603" cy="1038"/>
          </a:xfrm>
        </p:grpSpPr>
        <p:sp>
          <p:nvSpPr>
            <p:cNvPr id="76822" name="Text Box 35"/>
            <p:cNvSpPr txBox="1">
              <a:spLocks noChangeArrowheads="1"/>
            </p:cNvSpPr>
            <p:nvPr/>
          </p:nvSpPr>
          <p:spPr bwMode="auto">
            <a:xfrm>
              <a:off x="774" y="2024"/>
              <a:ext cx="101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ja-JP" sz="1800" dirty="0">
                  <a:solidFill>
                    <a:srgbClr val="000099"/>
                  </a:solidFill>
                </a:rPr>
                <a:t>"type" of data</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err="1">
                  <a:ln>
                    <a:noFill/>
                  </a:ln>
                  <a:solidFill>
                    <a:srgbClr val="000099"/>
                  </a:solidFill>
                  <a:effectLst/>
                  <a:uLnTx/>
                  <a:uFillTx/>
                  <a:latin typeface="Arial" panose="020B0604020202020204" pitchFamily="34" charset="0"/>
                  <a:ea typeface="ＭＳ Ｐゴシック" panose="020B0600070205080204" pitchFamily="34" charset="-128"/>
                  <a:cs typeface="+mn-cs"/>
                </a:rPr>
                <a:t>diffserv</a:t>
              </a: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 (0:5)</a:t>
              </a:r>
            </a:p>
            <a:p>
              <a:pPr marL="285750" marR="0" lvl="0" indent="-165100"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altLang="ja-JP"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ECN (6:7)</a:t>
              </a:r>
            </a:p>
          </p:txBody>
        </p:sp>
        <p:sp>
          <p:nvSpPr>
            <p:cNvPr id="76823" name="Line 36"/>
            <p:cNvSpPr>
              <a:spLocks noChangeShapeType="1"/>
            </p:cNvSpPr>
            <p:nvPr/>
          </p:nvSpPr>
          <p:spPr bwMode="auto">
            <a:xfrm flipV="1">
              <a:off x="1314" y="1490"/>
              <a:ext cx="3063" cy="56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spTree>
    <p:extLst>
      <p:ext uri="{BB962C8B-B14F-4D97-AF65-F5344CB8AC3E}">
        <p14:creationId xmlns:p14="http://schemas.microsoft.com/office/powerpoint/2010/main" val="1245120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42"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250"/>
                                        <p:tgtEl>
                                          <p:spTgt spid="11"/>
                                        </p:tgtEl>
                                      </p:cBhvr>
                                    </p:animEffect>
                                    <p:anim calcmode="lin" valueType="num">
                                      <p:cBhvr>
                                        <p:cTn id="21" dur="250" fill="hold"/>
                                        <p:tgtEl>
                                          <p:spTgt spid="11"/>
                                        </p:tgtEl>
                                        <p:attrNameLst>
                                          <p:attrName>ppt_x</p:attrName>
                                        </p:attrNameLst>
                                      </p:cBhvr>
                                      <p:tavLst>
                                        <p:tav tm="0">
                                          <p:val>
                                            <p:strVal val="#ppt_x"/>
                                          </p:val>
                                        </p:tav>
                                        <p:tav tm="100000">
                                          <p:val>
                                            <p:strVal val="#ppt_x"/>
                                          </p:val>
                                        </p:tav>
                                      </p:tavLst>
                                    </p:anim>
                                    <p:anim calcmode="lin" valueType="num">
                                      <p:cBhvr>
                                        <p:cTn id="22" dur="2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42" presetClass="exit" presetSubtype="0" fill="hold" nodeType="withEffect">
                                  <p:stCondLst>
                                    <p:cond delay="0"/>
                                  </p:stCondLst>
                                  <p:childTnLst>
                                    <p:animEffect transition="out" filter="fade">
                                      <p:cBhvr>
                                        <p:cTn id="29" dur="250"/>
                                        <p:tgtEl>
                                          <p:spTgt spid="11"/>
                                        </p:tgtEl>
                                      </p:cBhvr>
                                    </p:animEffect>
                                    <p:anim calcmode="lin" valueType="num">
                                      <p:cBhvr>
                                        <p:cTn id="30" dur="250"/>
                                        <p:tgtEl>
                                          <p:spTgt spid="11"/>
                                        </p:tgtEl>
                                        <p:attrNameLst>
                                          <p:attrName>ppt_x</p:attrName>
                                        </p:attrNameLst>
                                      </p:cBhvr>
                                      <p:tavLst>
                                        <p:tav tm="0">
                                          <p:val>
                                            <p:strVal val="ppt_x"/>
                                          </p:val>
                                        </p:tav>
                                        <p:tav tm="100000">
                                          <p:val>
                                            <p:strVal val="ppt_x"/>
                                          </p:val>
                                        </p:tav>
                                      </p:tavLst>
                                    </p:anim>
                                    <p:anim calcmode="lin" valueType="num">
                                      <p:cBhvr>
                                        <p:cTn id="31" dur="250"/>
                                        <p:tgtEl>
                                          <p:spTgt spid="11"/>
                                        </p:tgtEl>
                                        <p:attrNameLst>
                                          <p:attrName>ppt_y</p:attrName>
                                        </p:attrNameLst>
                                      </p:cBhvr>
                                      <p:tavLst>
                                        <p:tav tm="0">
                                          <p:val>
                                            <p:strVal val="ppt_y"/>
                                          </p:val>
                                        </p:tav>
                                        <p:tav tm="100000">
                                          <p:val>
                                            <p:strVal val="ppt_y+.1"/>
                                          </p:val>
                                        </p:tav>
                                      </p:tavLst>
                                    </p:anim>
                                    <p:set>
                                      <p:cBhvr>
                                        <p:cTn id="32" dur="1" fill="hold">
                                          <p:stCondLst>
                                            <p:cond delay="24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par>
                          <p:cTn id="48" fill="hold" nodeType="withGroup">
                            <p:stCondLst>
                              <p:cond delay="500"/>
                            </p:stCondLst>
                            <p:childTnLst>
                              <p:par>
                                <p:cTn id="49" presetID="47"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dissolve">
                                      <p:cBhvr>
                                        <p:cTn id="58" dur="500"/>
                                        <p:tgtEl>
                                          <p:spTgt spid="1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575542"/>
                                        </p:tgtEl>
                                        <p:attrNameLst>
                                          <p:attrName>style.visibility</p:attrName>
                                        </p:attrNameLst>
                                      </p:cBhvr>
                                      <p:to>
                                        <p:strVal val="visible"/>
                                      </p:to>
                                    </p:set>
                                    <p:animEffect transition="in" filter="dissolve">
                                      <p:cBhvr>
                                        <p:cTn id="63" dur="500"/>
                                        <p:tgtEl>
                                          <p:spTgt spid="57554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dissolve">
                                      <p:cBhvr>
                                        <p:cTn id="68" dur="500"/>
                                        <p:tgtEl>
                                          <p:spTgt spid="68"/>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xit" presetSubtype="0" fill="hold" nodeType="clickEffect">
                                  <p:stCondLst>
                                    <p:cond delay="0"/>
                                  </p:stCondLst>
                                  <p:childTnLst>
                                    <p:animEffect transition="out" filter="dissolve">
                                      <p:cBhvr>
                                        <p:cTn id="72" dur="500"/>
                                        <p:tgtEl>
                                          <p:spTgt spid="68"/>
                                        </p:tgtEl>
                                      </p:cBhvr>
                                    </p:animEffect>
                                    <p:set>
                                      <p:cBhvr>
                                        <p:cTn id="73"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2057400" y="185739"/>
            <a:ext cx="7772400" cy="930275"/>
          </a:xfrm>
        </p:spPr>
        <p:txBody>
          <a:bodyPr/>
          <a:lstStyle/>
          <a:p>
            <a:r>
              <a:rPr lang="en-US" altLang="zh-CN">
                <a:ea typeface="ＭＳ Ｐゴシック" panose="020B0600070205080204" pitchFamily="34" charset="-128"/>
              </a:rPr>
              <a:t>IP fragmentation, reassembly</a:t>
            </a:r>
            <a:endParaRPr lang="en-US" altLang="zh-CN" sz="4800">
              <a:ea typeface="ＭＳ Ｐゴシック" panose="020B0600070205080204" pitchFamily="34" charset="-128"/>
            </a:endParaRPr>
          </a:p>
        </p:txBody>
      </p:sp>
      <p:sp>
        <p:nvSpPr>
          <p:cNvPr id="77826" name="Rectangle 3"/>
          <p:cNvSpPr>
            <a:spLocks noGrp="1" noChangeArrowheads="1"/>
          </p:cNvSpPr>
          <p:nvPr>
            <p:ph type="body" sz="half" idx="1"/>
          </p:nvPr>
        </p:nvSpPr>
        <p:spPr>
          <a:xfrm>
            <a:off x="1835150" y="1439864"/>
            <a:ext cx="3810000" cy="5094287"/>
          </a:xfrm>
        </p:spPr>
        <p:txBody>
          <a:bodyPr>
            <a:normAutofit fontScale="92500" lnSpcReduction="10000"/>
          </a:bodyPr>
          <a:lstStyle/>
          <a:p>
            <a:r>
              <a:rPr lang="en-US" altLang="zh-CN" sz="2400" dirty="0">
                <a:ea typeface="ＭＳ Ｐゴシック" panose="020B0600070205080204" pitchFamily="34" charset="-128"/>
                <a:cs typeface="ＭＳ Ｐゴシック" panose="020B0600070205080204" pitchFamily="34" charset="-128"/>
              </a:rPr>
              <a:t>network links have MTU (</a:t>
            </a:r>
            <a:r>
              <a:rPr lang="en-US" altLang="zh-CN" sz="2400" dirty="0" err="1">
                <a:ea typeface="ＭＳ Ｐゴシック" panose="020B0600070205080204" pitchFamily="34" charset="-128"/>
                <a:cs typeface="ＭＳ Ｐゴシック" panose="020B0600070205080204" pitchFamily="34" charset="-128"/>
              </a:rPr>
              <a:t>max.transfer</a:t>
            </a:r>
            <a:r>
              <a:rPr lang="en-US" altLang="zh-CN" sz="2400" dirty="0">
                <a:ea typeface="ＭＳ Ｐゴシック" panose="020B0600070205080204" pitchFamily="34" charset="-128"/>
                <a:cs typeface="ＭＳ Ｐゴシック" panose="020B0600070205080204" pitchFamily="34" charset="-128"/>
              </a:rPr>
              <a:t> size) - largest possible link-level frame</a:t>
            </a:r>
          </a:p>
          <a:p>
            <a:pPr lvl="1"/>
            <a:r>
              <a:rPr lang="en-US" altLang="zh-CN" sz="2200" dirty="0">
                <a:ea typeface="ＭＳ Ｐゴシック" panose="020B0600070205080204" pitchFamily="34" charset="-128"/>
              </a:rPr>
              <a:t>different link types, different MTUs </a:t>
            </a:r>
          </a:p>
          <a:p>
            <a:r>
              <a:rPr lang="en-US" altLang="zh-CN" sz="2400" dirty="0">
                <a:ea typeface="ＭＳ Ｐゴシック" panose="020B0600070205080204" pitchFamily="34" charset="-128"/>
                <a:cs typeface="ＭＳ Ｐゴシック" panose="020B0600070205080204" pitchFamily="34" charset="-128"/>
              </a:rPr>
              <a:t>large IP datagram divided (</a:t>
            </a:r>
            <a:r>
              <a:rPr lang="en-US" altLang="ja-JP" sz="2400" dirty="0">
                <a:ea typeface="ＭＳ Ｐゴシック" panose="020B0600070205080204" pitchFamily="34" charset="-128"/>
                <a:cs typeface="ＭＳ Ｐゴシック" panose="020B0600070205080204" pitchFamily="34" charset="-128"/>
              </a:rPr>
              <a:t>"fragmented") within net</a:t>
            </a:r>
          </a:p>
          <a:p>
            <a:pPr lvl="1"/>
            <a:r>
              <a:rPr lang="en-US" altLang="zh-CN" sz="2200" dirty="0">
                <a:ea typeface="ＭＳ Ｐゴシック" panose="020B0600070205080204" pitchFamily="34" charset="-128"/>
              </a:rPr>
              <a:t>one datagram becomes several datagrams</a:t>
            </a:r>
          </a:p>
          <a:p>
            <a:pPr lvl="1"/>
            <a:r>
              <a:rPr lang="en-US" altLang="ja-JP" sz="2200" dirty="0">
                <a:ea typeface="ＭＳ Ｐゴシック" panose="020B0600070205080204" pitchFamily="34" charset="-128"/>
              </a:rPr>
              <a:t>"reassembled" only at final destination</a:t>
            </a:r>
          </a:p>
          <a:p>
            <a:pPr lvl="1"/>
            <a:r>
              <a:rPr lang="en-US" altLang="zh-CN" sz="2200" dirty="0">
                <a:ea typeface="ＭＳ Ｐゴシック" panose="020B0600070205080204" pitchFamily="34" charset="-128"/>
              </a:rPr>
              <a:t>IP header bits used to identify, order related fragments</a:t>
            </a:r>
          </a:p>
        </p:txBody>
      </p:sp>
      <p:sp>
        <p:nvSpPr>
          <p:cNvPr id="77827" name="Freeform 4"/>
          <p:cNvSpPr>
            <a:spLocks/>
          </p:cNvSpPr>
          <p:nvPr/>
        </p:nvSpPr>
        <p:spPr bwMode="auto">
          <a:xfrm>
            <a:off x="7011912" y="1628775"/>
            <a:ext cx="2436813" cy="225583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8" name="Freeform 5"/>
          <p:cNvSpPr>
            <a:spLocks/>
          </p:cNvSpPr>
          <p:nvPr/>
        </p:nvSpPr>
        <p:spPr bwMode="auto">
          <a:xfrm>
            <a:off x="7011911" y="4030663"/>
            <a:ext cx="1976438" cy="1987550"/>
          </a:xfrm>
          <a:custGeom>
            <a:avLst/>
            <a:gdLst>
              <a:gd name="T0" fmla="*/ 2147483647 w 873"/>
              <a:gd name="T1" fmla="*/ 2147483647 h 940"/>
              <a:gd name="T2" fmla="*/ 2147483647 w 873"/>
              <a:gd name="T3" fmla="*/ 2147483647 h 940"/>
              <a:gd name="T4" fmla="*/ 2147483647 w 873"/>
              <a:gd name="T5" fmla="*/ 2147483647 h 940"/>
              <a:gd name="T6" fmla="*/ 2147483647 w 873"/>
              <a:gd name="T7" fmla="*/ 2147483647 h 940"/>
              <a:gd name="T8" fmla="*/ 2147483647 w 873"/>
              <a:gd name="T9" fmla="*/ 2147483647 h 940"/>
              <a:gd name="T10" fmla="*/ 2147483647 w 873"/>
              <a:gd name="T11" fmla="*/ 2147483647 h 940"/>
              <a:gd name="T12" fmla="*/ 2147483647 w 873"/>
              <a:gd name="T13" fmla="*/ 2147483647 h 940"/>
              <a:gd name="T14" fmla="*/ 2147483647 w 873"/>
              <a:gd name="T15" fmla="*/ 2147483647 h 940"/>
              <a:gd name="T16" fmla="*/ 2147483647 w 873"/>
              <a:gd name="T17" fmla="*/ 2147483647 h 940"/>
              <a:gd name="T18" fmla="*/ 2147483647 w 873"/>
              <a:gd name="T19" fmla="*/ 2147483647 h 940"/>
              <a:gd name="T20" fmla="*/ 2147483647 w 873"/>
              <a:gd name="T21" fmla="*/ 2147483647 h 9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73"/>
              <a:gd name="T34" fmla="*/ 0 h 940"/>
              <a:gd name="T35" fmla="*/ 873 w 873"/>
              <a:gd name="T36" fmla="*/ 940 h 94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73" h="940">
                <a:moveTo>
                  <a:pt x="2" y="405"/>
                </a:moveTo>
                <a:cubicBezTo>
                  <a:pt x="17" y="290"/>
                  <a:pt x="138" y="129"/>
                  <a:pt x="230" y="65"/>
                </a:cubicBezTo>
                <a:cubicBezTo>
                  <a:pt x="322" y="1"/>
                  <a:pt x="460" y="0"/>
                  <a:pt x="555" y="22"/>
                </a:cubicBezTo>
                <a:cubicBezTo>
                  <a:pt x="650" y="44"/>
                  <a:pt x="748" y="143"/>
                  <a:pt x="800" y="197"/>
                </a:cubicBezTo>
                <a:cubicBezTo>
                  <a:pt x="852" y="251"/>
                  <a:pt x="859" y="292"/>
                  <a:pt x="866" y="347"/>
                </a:cubicBezTo>
                <a:cubicBezTo>
                  <a:pt x="873" y="402"/>
                  <a:pt x="855" y="457"/>
                  <a:pt x="842" y="527"/>
                </a:cubicBezTo>
                <a:cubicBezTo>
                  <a:pt x="829" y="597"/>
                  <a:pt x="827" y="714"/>
                  <a:pt x="788" y="767"/>
                </a:cubicBezTo>
                <a:cubicBezTo>
                  <a:pt x="749" y="820"/>
                  <a:pt x="670" y="819"/>
                  <a:pt x="608" y="845"/>
                </a:cubicBezTo>
                <a:cubicBezTo>
                  <a:pt x="546" y="871"/>
                  <a:pt x="496" y="940"/>
                  <a:pt x="418" y="925"/>
                </a:cubicBezTo>
                <a:cubicBezTo>
                  <a:pt x="340" y="910"/>
                  <a:pt x="208" y="840"/>
                  <a:pt x="139" y="754"/>
                </a:cubicBezTo>
                <a:cubicBezTo>
                  <a:pt x="69" y="667"/>
                  <a:pt x="0" y="546"/>
                  <a:pt x="2" y="405"/>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7829" name="Line 16"/>
          <p:cNvSpPr>
            <a:spLocks noChangeShapeType="1"/>
          </p:cNvSpPr>
          <p:nvPr/>
        </p:nvSpPr>
        <p:spPr bwMode="auto">
          <a:xfrm flipV="1">
            <a:off x="7084936" y="2584451"/>
            <a:ext cx="127000"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0" name="Line 17"/>
          <p:cNvSpPr>
            <a:spLocks noChangeShapeType="1"/>
          </p:cNvSpPr>
          <p:nvPr/>
        </p:nvSpPr>
        <p:spPr bwMode="auto">
          <a:xfrm>
            <a:off x="7661199" y="1909763"/>
            <a:ext cx="658812"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1" name="Line 18"/>
          <p:cNvSpPr>
            <a:spLocks noChangeShapeType="1"/>
          </p:cNvSpPr>
          <p:nvPr/>
        </p:nvSpPr>
        <p:spPr bwMode="auto">
          <a:xfrm>
            <a:off x="8507336" y="2246314"/>
            <a:ext cx="196850" cy="669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2" name="Line 19"/>
          <p:cNvSpPr>
            <a:spLocks noChangeShapeType="1"/>
          </p:cNvSpPr>
          <p:nvPr/>
        </p:nvSpPr>
        <p:spPr bwMode="auto">
          <a:xfrm>
            <a:off x="7410375" y="2022476"/>
            <a:ext cx="1587" cy="582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3" name="Line 20"/>
          <p:cNvSpPr>
            <a:spLocks noChangeShapeType="1"/>
          </p:cNvSpPr>
          <p:nvPr/>
        </p:nvSpPr>
        <p:spPr bwMode="auto">
          <a:xfrm>
            <a:off x="7645324" y="2676525"/>
            <a:ext cx="971550" cy="4016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4" name="Line 21"/>
          <p:cNvSpPr>
            <a:spLocks noChangeShapeType="1"/>
          </p:cNvSpPr>
          <p:nvPr/>
        </p:nvSpPr>
        <p:spPr bwMode="auto">
          <a:xfrm flipH="1" flipV="1">
            <a:off x="8918499" y="3206750"/>
            <a:ext cx="476250" cy="6873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5" name="Line 22"/>
          <p:cNvSpPr>
            <a:spLocks noChangeShapeType="1"/>
          </p:cNvSpPr>
          <p:nvPr/>
        </p:nvSpPr>
        <p:spPr bwMode="auto">
          <a:xfrm flipH="1">
            <a:off x="7669137" y="2214564"/>
            <a:ext cx="758825" cy="5175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6" name="Line 23"/>
          <p:cNvSpPr>
            <a:spLocks noChangeShapeType="1"/>
          </p:cNvSpPr>
          <p:nvPr/>
        </p:nvSpPr>
        <p:spPr bwMode="auto">
          <a:xfrm flipH="1">
            <a:off x="7678661" y="1654175"/>
            <a:ext cx="476250" cy="342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7" name="Line 24"/>
          <p:cNvSpPr>
            <a:spLocks noChangeShapeType="1"/>
          </p:cNvSpPr>
          <p:nvPr/>
        </p:nvSpPr>
        <p:spPr bwMode="auto">
          <a:xfrm flipH="1">
            <a:off x="8396211" y="1830389"/>
            <a:ext cx="273050" cy="2365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38" name="Line 119"/>
          <p:cNvSpPr>
            <a:spLocks noChangeShapeType="1"/>
          </p:cNvSpPr>
          <p:nvPr/>
        </p:nvSpPr>
        <p:spPr bwMode="auto">
          <a:xfrm flipH="1">
            <a:off x="8875636" y="4206875"/>
            <a:ext cx="636588" cy="8778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199"/>
          <p:cNvGrpSpPr>
            <a:grpSpLocks/>
          </p:cNvGrpSpPr>
          <p:nvPr/>
        </p:nvGrpSpPr>
        <p:grpSpPr bwMode="auto">
          <a:xfrm>
            <a:off x="7418312" y="2955926"/>
            <a:ext cx="1222375" cy="403225"/>
            <a:chOff x="3152" y="1862"/>
            <a:chExt cx="770" cy="254"/>
          </a:xfrm>
        </p:grpSpPr>
        <p:grpSp>
          <p:nvGrpSpPr>
            <p:cNvPr id="77954" name="Group 120"/>
            <p:cNvGrpSpPr>
              <a:grpSpLocks/>
            </p:cNvGrpSpPr>
            <p:nvPr/>
          </p:nvGrpSpPr>
          <p:grpSpPr bwMode="auto">
            <a:xfrm rot="1433392">
              <a:off x="3152" y="1862"/>
              <a:ext cx="648" cy="108"/>
              <a:chOff x="4712" y="1742"/>
              <a:chExt cx="648" cy="108"/>
            </a:xfrm>
          </p:grpSpPr>
          <p:sp>
            <p:nvSpPr>
              <p:cNvPr id="77956" name="Rectangle 121"/>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7" name="Rectangle 122"/>
              <p:cNvSpPr>
                <a:spLocks noChangeArrowheads="1"/>
              </p:cNvSpPr>
              <p:nvPr/>
            </p:nvSpPr>
            <p:spPr bwMode="auto">
              <a:xfrm>
                <a:off x="4710" y="1742"/>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55" name="Line 132"/>
            <p:cNvSpPr>
              <a:spLocks noChangeShapeType="1"/>
            </p:cNvSpPr>
            <p:nvPr/>
          </p:nvSpPr>
          <p:spPr bwMode="auto">
            <a:xfrm>
              <a:off x="3784" y="2060"/>
              <a:ext cx="138" cy="5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76648" name="Text Box 136"/>
          <p:cNvSpPr txBox="1">
            <a:spLocks noChangeArrowheads="1"/>
          </p:cNvSpPr>
          <p:nvPr/>
        </p:nvSpPr>
        <p:spPr bwMode="auto">
          <a:xfrm>
            <a:off x="9029625" y="2241550"/>
            <a:ext cx="246697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dirty="0">
                <a:solidFill>
                  <a:srgbClr val="CC0000"/>
                </a:solidFill>
              </a:rPr>
              <a:t>fragmentation:</a:t>
            </a:r>
            <a:r>
              <a:rPr lang="en-US" altLang="zh-CN" sz="1600" dirty="0"/>
              <a:t> </a:t>
            </a:r>
          </a:p>
          <a:p>
            <a:r>
              <a:rPr lang="en-US" altLang="zh-CN" sz="1600" b="1" i="1" dirty="0">
                <a:solidFill>
                  <a:srgbClr val="000099"/>
                </a:solidFill>
              </a:rPr>
              <a:t>in:</a:t>
            </a:r>
            <a:r>
              <a:rPr lang="en-US" altLang="zh-CN" sz="1600" dirty="0"/>
              <a:t> </a:t>
            </a:r>
            <a:r>
              <a:rPr lang="en-US" altLang="zh-CN" sz="1600" dirty="0">
                <a:solidFill>
                  <a:srgbClr val="000099"/>
                </a:solidFill>
              </a:rPr>
              <a:t>one large datagram</a:t>
            </a:r>
          </a:p>
          <a:p>
            <a:r>
              <a:rPr lang="en-US" altLang="zh-CN" sz="1600" b="1" i="1" dirty="0">
                <a:solidFill>
                  <a:srgbClr val="000099"/>
                </a:solidFill>
              </a:rPr>
              <a:t>out:</a:t>
            </a:r>
            <a:r>
              <a:rPr lang="en-US" altLang="zh-CN" sz="1600" dirty="0"/>
              <a:t> </a:t>
            </a:r>
            <a:r>
              <a:rPr lang="en-US" altLang="zh-CN" sz="1600" dirty="0">
                <a:solidFill>
                  <a:srgbClr val="000099"/>
                </a:solidFill>
              </a:rPr>
              <a:t>3 smaller datagrams</a:t>
            </a:r>
            <a:endParaRPr lang="en-US" altLang="zh-CN" sz="1800" dirty="0">
              <a:solidFill>
                <a:srgbClr val="000099"/>
              </a:solidFill>
            </a:endParaRPr>
          </a:p>
        </p:txBody>
      </p:sp>
      <p:sp>
        <p:nvSpPr>
          <p:cNvPr id="77841" name="Line 118"/>
          <p:cNvSpPr>
            <a:spLocks noChangeShapeType="1"/>
          </p:cNvSpPr>
          <p:nvPr/>
        </p:nvSpPr>
        <p:spPr bwMode="auto">
          <a:xfrm>
            <a:off x="7899325" y="5178426"/>
            <a:ext cx="287337" cy="31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Group 220"/>
          <p:cNvGrpSpPr>
            <a:grpSpLocks/>
          </p:cNvGrpSpPr>
          <p:nvPr/>
        </p:nvGrpSpPr>
        <p:grpSpPr bwMode="auto">
          <a:xfrm>
            <a:off x="7821537" y="4352925"/>
            <a:ext cx="708025" cy="558800"/>
            <a:chOff x="3406" y="2742"/>
            <a:chExt cx="446" cy="352"/>
          </a:xfrm>
        </p:grpSpPr>
        <p:grpSp>
          <p:nvGrpSpPr>
            <p:cNvPr id="77942" name="Group 137"/>
            <p:cNvGrpSpPr>
              <a:grpSpLocks/>
            </p:cNvGrpSpPr>
            <p:nvPr/>
          </p:nvGrpSpPr>
          <p:grpSpPr bwMode="auto">
            <a:xfrm rot="-10773343">
              <a:off x="3566" y="2742"/>
              <a:ext cx="282" cy="108"/>
              <a:chOff x="5078" y="1860"/>
              <a:chExt cx="282" cy="108"/>
            </a:xfrm>
          </p:grpSpPr>
          <p:sp>
            <p:nvSpPr>
              <p:cNvPr id="77952" name="Rectangle 138"/>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3" name="Rectangle 139"/>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3" name="Group 140"/>
            <p:cNvGrpSpPr>
              <a:grpSpLocks/>
            </p:cNvGrpSpPr>
            <p:nvPr/>
          </p:nvGrpSpPr>
          <p:grpSpPr bwMode="auto">
            <a:xfrm rot="-10773343">
              <a:off x="3568" y="2864"/>
              <a:ext cx="282" cy="108"/>
              <a:chOff x="5078" y="1860"/>
              <a:chExt cx="282" cy="108"/>
            </a:xfrm>
          </p:grpSpPr>
          <p:sp>
            <p:nvSpPr>
              <p:cNvPr id="77950" name="Rectangle 141"/>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51" name="Rectangle 142"/>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944" name="Group 143"/>
            <p:cNvGrpSpPr>
              <a:grpSpLocks/>
            </p:cNvGrpSpPr>
            <p:nvPr/>
          </p:nvGrpSpPr>
          <p:grpSpPr bwMode="auto">
            <a:xfrm rot="-10773343">
              <a:off x="3570" y="2986"/>
              <a:ext cx="282" cy="108"/>
              <a:chOff x="5078" y="1860"/>
              <a:chExt cx="282" cy="108"/>
            </a:xfrm>
          </p:grpSpPr>
          <p:sp>
            <p:nvSpPr>
              <p:cNvPr id="77948" name="Rectangle 144"/>
              <p:cNvSpPr>
                <a:spLocks noChangeArrowheads="1"/>
              </p:cNvSpPr>
              <p:nvPr/>
            </p:nvSpPr>
            <p:spPr bwMode="auto">
              <a:xfrm>
                <a:off x="5216"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9" name="Rectangle 145"/>
              <p:cNvSpPr>
                <a:spLocks noChangeArrowheads="1"/>
              </p:cNvSpPr>
              <p:nvPr/>
            </p:nvSpPr>
            <p:spPr bwMode="auto">
              <a:xfrm>
                <a:off x="5080"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45" name="Line 146"/>
            <p:cNvSpPr>
              <a:spLocks noChangeShapeType="1"/>
            </p:cNvSpPr>
            <p:nvPr/>
          </p:nvSpPr>
          <p:spPr bwMode="auto">
            <a:xfrm rot="9691848">
              <a:off x="3412" y="277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6" name="Line 147"/>
            <p:cNvSpPr>
              <a:spLocks noChangeShapeType="1"/>
            </p:cNvSpPr>
            <p:nvPr/>
          </p:nvSpPr>
          <p:spPr bwMode="auto">
            <a:xfrm rot="9691848">
              <a:off x="3406" y="288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47" name="Line 148"/>
            <p:cNvSpPr>
              <a:spLocks noChangeShapeType="1"/>
            </p:cNvSpPr>
            <p:nvPr/>
          </p:nvSpPr>
          <p:spPr bwMode="auto">
            <a:xfrm rot="9691848">
              <a:off x="3408" y="3018"/>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233"/>
          <p:cNvGrpSpPr>
            <a:grpSpLocks/>
          </p:cNvGrpSpPr>
          <p:nvPr/>
        </p:nvGrpSpPr>
        <p:grpSpPr bwMode="auto">
          <a:xfrm>
            <a:off x="6702349" y="3871914"/>
            <a:ext cx="1395412" cy="490537"/>
            <a:chOff x="2701" y="2439"/>
            <a:chExt cx="879" cy="309"/>
          </a:xfrm>
        </p:grpSpPr>
        <p:grpSp>
          <p:nvGrpSpPr>
            <p:cNvPr id="77936" name="Group 232"/>
            <p:cNvGrpSpPr>
              <a:grpSpLocks/>
            </p:cNvGrpSpPr>
            <p:nvPr/>
          </p:nvGrpSpPr>
          <p:grpSpPr bwMode="auto">
            <a:xfrm>
              <a:off x="2701" y="2639"/>
              <a:ext cx="806" cy="109"/>
              <a:chOff x="2540" y="2639"/>
              <a:chExt cx="806" cy="109"/>
            </a:xfrm>
          </p:grpSpPr>
          <p:grpSp>
            <p:nvGrpSpPr>
              <p:cNvPr id="77938" name="Group 149"/>
              <p:cNvGrpSpPr>
                <a:grpSpLocks/>
              </p:cNvGrpSpPr>
              <p:nvPr/>
            </p:nvGrpSpPr>
            <p:grpSpPr bwMode="auto">
              <a:xfrm rot="10793026">
                <a:off x="2697" y="2639"/>
                <a:ext cx="649" cy="109"/>
                <a:chOff x="4712" y="1742"/>
                <a:chExt cx="648" cy="108"/>
              </a:xfrm>
            </p:grpSpPr>
            <p:sp>
              <p:nvSpPr>
                <p:cNvPr id="77940" name="Rectangle 150"/>
                <p:cNvSpPr>
                  <a:spLocks noChangeArrowheads="1"/>
                </p:cNvSpPr>
                <p:nvPr/>
              </p:nvSpPr>
              <p:spPr bwMode="auto">
                <a:xfrm>
                  <a:off x="4712" y="1742"/>
                  <a:ext cx="648"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941" name="Rectangle 151"/>
                <p:cNvSpPr>
                  <a:spLocks noChangeArrowheads="1"/>
                </p:cNvSpPr>
                <p:nvPr/>
              </p:nvSpPr>
              <p:spPr bwMode="auto">
                <a:xfrm>
                  <a:off x="4714" y="1744"/>
                  <a:ext cx="534"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939" name="Line 152"/>
              <p:cNvSpPr>
                <a:spLocks noChangeShapeType="1"/>
              </p:cNvSpPr>
              <p:nvPr/>
            </p:nvSpPr>
            <p:spPr bwMode="auto">
              <a:xfrm rot="9691848">
                <a:off x="2540" y="2666"/>
                <a:ext cx="138" cy="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7937" name="Text Box 153"/>
            <p:cNvSpPr txBox="1">
              <a:spLocks noChangeArrowheads="1"/>
            </p:cNvSpPr>
            <p:nvPr/>
          </p:nvSpPr>
          <p:spPr bwMode="auto">
            <a:xfrm>
              <a:off x="2810" y="2439"/>
              <a:ext cx="77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i="1">
                  <a:solidFill>
                    <a:srgbClr val="CC0000"/>
                  </a:solidFill>
                </a:rPr>
                <a:t>reassembly</a:t>
              </a:r>
              <a:endParaRPr lang="en-US" altLang="zh-CN" sz="1800" i="1">
                <a:solidFill>
                  <a:srgbClr val="CC0000"/>
                </a:solidFill>
              </a:endParaRPr>
            </a:p>
          </p:txBody>
        </p:sp>
      </p:grpSp>
      <p:grpSp>
        <p:nvGrpSpPr>
          <p:cNvPr id="77845" name="Group 162"/>
          <p:cNvGrpSpPr>
            <a:grpSpLocks/>
          </p:cNvGrpSpPr>
          <p:nvPr/>
        </p:nvGrpSpPr>
        <p:grpSpPr bwMode="auto">
          <a:xfrm>
            <a:off x="6264199" y="1708150"/>
            <a:ext cx="838200" cy="1720850"/>
            <a:chOff x="2345" y="1140"/>
            <a:chExt cx="528" cy="1084"/>
          </a:xfrm>
        </p:grpSpPr>
        <p:sp>
          <p:nvSpPr>
            <p:cNvPr id="77926" name="Line 8"/>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7" name="Line 10"/>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28" name="Line 15"/>
            <p:cNvSpPr>
              <a:spLocks noChangeShapeType="1"/>
            </p:cNvSpPr>
            <p:nvPr/>
          </p:nvSpPr>
          <p:spPr bwMode="auto">
            <a:xfrm>
              <a:off x="2868" y="1456"/>
              <a:ext cx="0" cy="51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929" name="Group 155"/>
            <p:cNvGrpSpPr>
              <a:grpSpLocks/>
            </p:cNvGrpSpPr>
            <p:nvPr/>
          </p:nvGrpSpPr>
          <p:grpSpPr bwMode="auto">
            <a:xfrm>
              <a:off x="2345" y="1140"/>
              <a:ext cx="503" cy="444"/>
              <a:chOff x="-44" y="1473"/>
              <a:chExt cx="981" cy="1105"/>
            </a:xfrm>
          </p:grpSpPr>
          <p:pic>
            <p:nvPicPr>
              <p:cNvPr id="77934" name="Picture 15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5" name="Freeform 15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930" name="Text Box 158"/>
            <p:cNvSpPr txBox="1">
              <a:spLocks noChangeArrowheads="1"/>
            </p:cNvSpPr>
            <p:nvPr/>
          </p:nvSpPr>
          <p:spPr bwMode="auto">
            <a:xfrm rot="5400000">
              <a:off x="2526" y="150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931" name="Group 159"/>
            <p:cNvGrpSpPr>
              <a:grpSpLocks/>
            </p:cNvGrpSpPr>
            <p:nvPr/>
          </p:nvGrpSpPr>
          <p:grpSpPr bwMode="auto">
            <a:xfrm>
              <a:off x="2357" y="1780"/>
              <a:ext cx="503" cy="444"/>
              <a:chOff x="-44" y="1473"/>
              <a:chExt cx="981" cy="1105"/>
            </a:xfrm>
          </p:grpSpPr>
          <p:pic>
            <p:nvPicPr>
              <p:cNvPr id="77932" name="Picture 16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933"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grpSp>
        <p:nvGrpSpPr>
          <p:cNvPr id="77846" name="Group 163"/>
          <p:cNvGrpSpPr>
            <a:grpSpLocks/>
          </p:cNvGrpSpPr>
          <p:nvPr/>
        </p:nvGrpSpPr>
        <p:grpSpPr bwMode="auto">
          <a:xfrm>
            <a:off x="8385099" y="2895600"/>
            <a:ext cx="698500" cy="355600"/>
            <a:chOff x="4396" y="1245"/>
            <a:chExt cx="672" cy="248"/>
          </a:xfrm>
        </p:grpSpPr>
        <p:sp>
          <p:nvSpPr>
            <p:cNvPr id="779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21" name="Group 167"/>
            <p:cNvGrpSpPr>
              <a:grpSpLocks/>
            </p:cNvGrpSpPr>
            <p:nvPr/>
          </p:nvGrpSpPr>
          <p:grpSpPr bwMode="auto">
            <a:xfrm>
              <a:off x="4530" y="1287"/>
              <a:ext cx="377" cy="75"/>
              <a:chOff x="2468" y="1332"/>
              <a:chExt cx="310" cy="60"/>
            </a:xfrm>
          </p:grpSpPr>
          <p:sp>
            <p:nvSpPr>
              <p:cNvPr id="77924"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25"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22" name="Line 17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23" name="Line 17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7" name="Group 172"/>
          <p:cNvGrpSpPr>
            <a:grpSpLocks/>
          </p:cNvGrpSpPr>
          <p:nvPr/>
        </p:nvGrpSpPr>
        <p:grpSpPr bwMode="auto">
          <a:xfrm>
            <a:off x="7172249" y="1790700"/>
            <a:ext cx="698500" cy="355600"/>
            <a:chOff x="4396" y="1245"/>
            <a:chExt cx="672" cy="248"/>
          </a:xfrm>
        </p:grpSpPr>
        <p:sp>
          <p:nvSpPr>
            <p:cNvPr id="7791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1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1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13" name="Group 176"/>
            <p:cNvGrpSpPr>
              <a:grpSpLocks/>
            </p:cNvGrpSpPr>
            <p:nvPr/>
          </p:nvGrpSpPr>
          <p:grpSpPr bwMode="auto">
            <a:xfrm>
              <a:off x="4530" y="1287"/>
              <a:ext cx="377" cy="75"/>
              <a:chOff x="2468" y="1332"/>
              <a:chExt cx="310" cy="60"/>
            </a:xfrm>
          </p:grpSpPr>
          <p:sp>
            <p:nvSpPr>
              <p:cNvPr id="77916" name="Freeform 17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17" name="Freeform 17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14" name="Line 17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15" name="Line 18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8" name="Group 181"/>
          <p:cNvGrpSpPr>
            <a:grpSpLocks/>
          </p:cNvGrpSpPr>
          <p:nvPr/>
        </p:nvGrpSpPr>
        <p:grpSpPr bwMode="auto">
          <a:xfrm>
            <a:off x="7178599" y="2425700"/>
            <a:ext cx="698500" cy="355600"/>
            <a:chOff x="4396" y="1245"/>
            <a:chExt cx="672" cy="248"/>
          </a:xfrm>
        </p:grpSpPr>
        <p:sp>
          <p:nvSpPr>
            <p:cNvPr id="7790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90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90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905" name="Group 185"/>
            <p:cNvGrpSpPr>
              <a:grpSpLocks/>
            </p:cNvGrpSpPr>
            <p:nvPr/>
          </p:nvGrpSpPr>
          <p:grpSpPr bwMode="auto">
            <a:xfrm>
              <a:off x="4530" y="1287"/>
              <a:ext cx="377" cy="75"/>
              <a:chOff x="2468" y="1332"/>
              <a:chExt cx="310" cy="60"/>
            </a:xfrm>
          </p:grpSpPr>
          <p:sp>
            <p:nvSpPr>
              <p:cNvPr id="77908" name="Freeform 18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9" name="Freeform 18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906" name="Line 18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907" name="Line 18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49" name="Group 190"/>
          <p:cNvGrpSpPr>
            <a:grpSpLocks/>
          </p:cNvGrpSpPr>
          <p:nvPr/>
        </p:nvGrpSpPr>
        <p:grpSpPr bwMode="auto">
          <a:xfrm>
            <a:off x="8010449" y="2000250"/>
            <a:ext cx="698500" cy="355600"/>
            <a:chOff x="4396" y="1245"/>
            <a:chExt cx="672" cy="248"/>
          </a:xfrm>
        </p:grpSpPr>
        <p:sp>
          <p:nvSpPr>
            <p:cNvPr id="7789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9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9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97" name="Group 194"/>
            <p:cNvGrpSpPr>
              <a:grpSpLocks/>
            </p:cNvGrpSpPr>
            <p:nvPr/>
          </p:nvGrpSpPr>
          <p:grpSpPr bwMode="auto">
            <a:xfrm>
              <a:off x="4530" y="1287"/>
              <a:ext cx="377" cy="75"/>
              <a:chOff x="2468" y="1332"/>
              <a:chExt cx="310" cy="60"/>
            </a:xfrm>
          </p:grpSpPr>
          <p:sp>
            <p:nvSpPr>
              <p:cNvPr id="77900" name="Freeform 19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901" name="Freeform 19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98" name="Line 19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99" name="Line 19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2" name="Group 200"/>
          <p:cNvGrpSpPr>
            <a:grpSpLocks/>
          </p:cNvGrpSpPr>
          <p:nvPr/>
        </p:nvGrpSpPr>
        <p:grpSpPr bwMode="auto">
          <a:xfrm>
            <a:off x="8835949" y="3103564"/>
            <a:ext cx="1033462" cy="801687"/>
            <a:chOff x="4045" y="1955"/>
            <a:chExt cx="651" cy="505"/>
          </a:xfrm>
        </p:grpSpPr>
        <p:grpSp>
          <p:nvGrpSpPr>
            <p:cNvPr id="77882" name="Group 123"/>
            <p:cNvGrpSpPr>
              <a:grpSpLocks/>
            </p:cNvGrpSpPr>
            <p:nvPr/>
          </p:nvGrpSpPr>
          <p:grpSpPr bwMode="auto">
            <a:xfrm rot="3346875">
              <a:off x="3958" y="2042"/>
              <a:ext cx="282" cy="108"/>
              <a:chOff x="5078" y="1860"/>
              <a:chExt cx="282" cy="108"/>
            </a:xfrm>
          </p:grpSpPr>
          <p:sp>
            <p:nvSpPr>
              <p:cNvPr id="77892" name="Rectangle 124"/>
              <p:cNvSpPr>
                <a:spLocks noChangeArrowheads="1"/>
              </p:cNvSpPr>
              <p:nvPr/>
            </p:nvSpPr>
            <p:spPr bwMode="auto">
              <a:xfrm>
                <a:off x="5215" y="1861"/>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3" name="Rectangle 125"/>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3" name="Group 126"/>
            <p:cNvGrpSpPr>
              <a:grpSpLocks/>
            </p:cNvGrpSpPr>
            <p:nvPr/>
          </p:nvGrpSpPr>
          <p:grpSpPr bwMode="auto">
            <a:xfrm rot="3215306">
              <a:off x="4158" y="2108"/>
              <a:ext cx="282" cy="108"/>
              <a:chOff x="5078" y="1860"/>
              <a:chExt cx="282" cy="108"/>
            </a:xfrm>
          </p:grpSpPr>
          <p:sp>
            <p:nvSpPr>
              <p:cNvPr id="77890" name="Rectangle 127"/>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91" name="Rectangle 128"/>
              <p:cNvSpPr>
                <a:spLocks noChangeArrowheads="1"/>
              </p:cNvSpPr>
              <p:nvPr/>
            </p:nvSpPr>
            <p:spPr bwMode="auto">
              <a:xfrm>
                <a:off x="5076"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77884" name="Group 129"/>
            <p:cNvGrpSpPr>
              <a:grpSpLocks/>
            </p:cNvGrpSpPr>
            <p:nvPr/>
          </p:nvGrpSpPr>
          <p:grpSpPr bwMode="auto">
            <a:xfrm rot="3051000">
              <a:off x="4380" y="2184"/>
              <a:ext cx="282" cy="108"/>
              <a:chOff x="5078" y="1860"/>
              <a:chExt cx="282" cy="108"/>
            </a:xfrm>
          </p:grpSpPr>
          <p:sp>
            <p:nvSpPr>
              <p:cNvPr id="77888" name="Rectangle 130"/>
              <p:cNvSpPr>
                <a:spLocks noChangeArrowheads="1"/>
              </p:cNvSpPr>
              <p:nvPr/>
            </p:nvSpPr>
            <p:spPr bwMode="auto">
              <a:xfrm>
                <a:off x="5214" y="1860"/>
                <a:ext cx="144" cy="10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77889" name="Rectangle 131"/>
              <p:cNvSpPr>
                <a:spLocks noChangeArrowheads="1"/>
              </p:cNvSpPr>
              <p:nvPr/>
            </p:nvSpPr>
            <p:spPr bwMode="auto">
              <a:xfrm>
                <a:off x="5078" y="1860"/>
                <a:ext cx="166" cy="10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77885" name="Line 133"/>
            <p:cNvSpPr>
              <a:spLocks noChangeShapeType="1"/>
            </p:cNvSpPr>
            <p:nvPr/>
          </p:nvSpPr>
          <p:spPr bwMode="auto">
            <a:xfrm>
              <a:off x="4184" y="2216"/>
              <a:ext cx="84"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6" name="Line 134"/>
            <p:cNvSpPr>
              <a:spLocks noChangeShapeType="1"/>
            </p:cNvSpPr>
            <p:nvPr/>
          </p:nvSpPr>
          <p:spPr bwMode="auto">
            <a:xfrm>
              <a:off x="4388" y="2278"/>
              <a:ext cx="82" cy="11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87" name="Line 135"/>
            <p:cNvSpPr>
              <a:spLocks noChangeShapeType="1"/>
            </p:cNvSpPr>
            <p:nvPr/>
          </p:nvSpPr>
          <p:spPr bwMode="auto">
            <a:xfrm>
              <a:off x="4620" y="2350"/>
              <a:ext cx="76" cy="11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851" name="Group 201"/>
          <p:cNvGrpSpPr>
            <a:grpSpLocks/>
          </p:cNvGrpSpPr>
          <p:nvPr/>
        </p:nvGrpSpPr>
        <p:grpSpPr bwMode="auto">
          <a:xfrm>
            <a:off x="9108999" y="3886200"/>
            <a:ext cx="698500" cy="355600"/>
            <a:chOff x="4396" y="1245"/>
            <a:chExt cx="672" cy="248"/>
          </a:xfrm>
        </p:grpSpPr>
        <p:sp>
          <p:nvSpPr>
            <p:cNvPr id="7787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7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7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77" name="Group 205"/>
            <p:cNvGrpSpPr>
              <a:grpSpLocks/>
            </p:cNvGrpSpPr>
            <p:nvPr/>
          </p:nvGrpSpPr>
          <p:grpSpPr bwMode="auto">
            <a:xfrm>
              <a:off x="4530" y="1287"/>
              <a:ext cx="377" cy="75"/>
              <a:chOff x="2468" y="1332"/>
              <a:chExt cx="310" cy="60"/>
            </a:xfrm>
          </p:grpSpPr>
          <p:sp>
            <p:nvSpPr>
              <p:cNvPr id="77880" name="Freeform 2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81" name="Freeform 2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8" name="Line 208"/>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9" name="Line 209"/>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2" name="Group 210"/>
          <p:cNvGrpSpPr>
            <a:grpSpLocks/>
          </p:cNvGrpSpPr>
          <p:nvPr/>
        </p:nvGrpSpPr>
        <p:grpSpPr bwMode="auto">
          <a:xfrm>
            <a:off x="8205711" y="4954588"/>
            <a:ext cx="698500" cy="355600"/>
            <a:chOff x="4396" y="1245"/>
            <a:chExt cx="672" cy="248"/>
          </a:xfrm>
        </p:grpSpPr>
        <p:sp>
          <p:nvSpPr>
            <p:cNvPr id="7786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7786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7786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77869" name="Group 214"/>
            <p:cNvGrpSpPr>
              <a:grpSpLocks/>
            </p:cNvGrpSpPr>
            <p:nvPr/>
          </p:nvGrpSpPr>
          <p:grpSpPr bwMode="auto">
            <a:xfrm>
              <a:off x="4530" y="1287"/>
              <a:ext cx="377" cy="75"/>
              <a:chOff x="2468" y="1332"/>
              <a:chExt cx="310" cy="60"/>
            </a:xfrm>
          </p:grpSpPr>
          <p:sp>
            <p:nvSpPr>
              <p:cNvPr id="77872" name="Freeform 2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873" name="Freeform 2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7870" name="Line 21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1" name="Line 21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77853" name="Group 221"/>
          <p:cNvGrpSpPr>
            <a:grpSpLocks/>
          </p:cNvGrpSpPr>
          <p:nvPr/>
        </p:nvGrpSpPr>
        <p:grpSpPr bwMode="auto">
          <a:xfrm>
            <a:off x="7167486" y="4400550"/>
            <a:ext cx="738188" cy="1385888"/>
            <a:chOff x="2345" y="1140"/>
            <a:chExt cx="528" cy="1084"/>
          </a:xfrm>
        </p:grpSpPr>
        <p:sp>
          <p:nvSpPr>
            <p:cNvPr id="77856" name="Line 222"/>
            <p:cNvSpPr>
              <a:spLocks noChangeShapeType="1"/>
            </p:cNvSpPr>
            <p:nvPr/>
          </p:nvSpPr>
          <p:spPr bwMode="auto">
            <a:xfrm flipV="1">
              <a:off x="2811" y="1459"/>
              <a:ext cx="62"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7" name="Line 223"/>
            <p:cNvSpPr>
              <a:spLocks noChangeShapeType="1"/>
            </p:cNvSpPr>
            <p:nvPr/>
          </p:nvSpPr>
          <p:spPr bwMode="auto">
            <a:xfrm flipV="1">
              <a:off x="2811" y="1967"/>
              <a:ext cx="62"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858" name="Line 224"/>
            <p:cNvSpPr>
              <a:spLocks noChangeShapeType="1"/>
            </p:cNvSpPr>
            <p:nvPr/>
          </p:nvSpPr>
          <p:spPr bwMode="auto">
            <a:xfrm>
              <a:off x="2868" y="1455"/>
              <a:ext cx="0" cy="50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59" name="Group 225"/>
            <p:cNvGrpSpPr>
              <a:grpSpLocks/>
            </p:cNvGrpSpPr>
            <p:nvPr/>
          </p:nvGrpSpPr>
          <p:grpSpPr bwMode="auto">
            <a:xfrm>
              <a:off x="2345" y="1140"/>
              <a:ext cx="503" cy="444"/>
              <a:chOff x="-44" y="1473"/>
              <a:chExt cx="981" cy="1105"/>
            </a:xfrm>
          </p:grpSpPr>
          <p:pic>
            <p:nvPicPr>
              <p:cNvPr id="77864" name="Picture 22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5" name="Freeform 2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77860" name="Text Box 228"/>
            <p:cNvSpPr txBox="1">
              <a:spLocks noChangeArrowheads="1"/>
            </p:cNvSpPr>
            <p:nvPr/>
          </p:nvSpPr>
          <p:spPr bwMode="auto">
            <a:xfrm rot="5400000">
              <a:off x="2463" y="1529"/>
              <a:ext cx="42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800"/>
                <a:t>…</a:t>
              </a:r>
            </a:p>
          </p:txBody>
        </p:sp>
        <p:grpSp>
          <p:nvGrpSpPr>
            <p:cNvPr id="77861" name="Group 229"/>
            <p:cNvGrpSpPr>
              <a:grpSpLocks/>
            </p:cNvGrpSpPr>
            <p:nvPr/>
          </p:nvGrpSpPr>
          <p:grpSpPr bwMode="auto">
            <a:xfrm>
              <a:off x="2357" y="1780"/>
              <a:ext cx="503" cy="444"/>
              <a:chOff x="-44" y="1473"/>
              <a:chExt cx="981" cy="1105"/>
            </a:xfrm>
          </p:grpSpPr>
          <p:pic>
            <p:nvPicPr>
              <p:cNvPr id="77862" name="Picture 2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3"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sp>
        <p:nvSpPr>
          <p:cNvPr id="13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3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136" name="矩形 135">
            <a:extLst>
              <a:ext uri="{FF2B5EF4-FFF2-40B4-BE49-F238E27FC236}">
                <a16:creationId xmlns:a16="http://schemas.microsoft.com/office/drawing/2014/main" id="{4BD09152-AE22-4D73-B5D5-A62FB23C65B7}"/>
              </a:ext>
            </a:extLst>
          </p:cNvPr>
          <p:cNvSpPr/>
          <p:nvPr/>
        </p:nvSpPr>
        <p:spPr>
          <a:xfrm>
            <a:off x="376518" y="2780246"/>
            <a:ext cx="1460656" cy="646331"/>
          </a:xfrm>
          <a:prstGeom prst="rect">
            <a:avLst/>
          </a:prstGeom>
        </p:spPr>
        <p:txBody>
          <a:bodyPr wrap="none">
            <a:spAutoFit/>
          </a:bodyPr>
          <a:lstStyle/>
          <a:p>
            <a:r>
              <a:rPr lang="en-US" altLang="zh-CN" dirty="0">
                <a:solidFill>
                  <a:srgbClr val="0000FF"/>
                </a:solidFill>
              </a:rPr>
              <a:t>ethernet</a:t>
            </a:r>
            <a:r>
              <a:rPr lang="zh-CN" altLang="en-US" dirty="0">
                <a:solidFill>
                  <a:srgbClr val="0000FF"/>
                </a:solidFill>
              </a:rPr>
              <a:t> </a:t>
            </a:r>
            <a:endParaRPr lang="en-US" altLang="zh-CN" dirty="0">
              <a:solidFill>
                <a:srgbClr val="0000FF"/>
              </a:solidFill>
            </a:endParaRPr>
          </a:p>
          <a:p>
            <a:r>
              <a:rPr lang="en-US" altLang="zh-CN" dirty="0">
                <a:solidFill>
                  <a:srgbClr val="0000FF"/>
                </a:solidFill>
              </a:rPr>
              <a:t>MTU = 1500</a:t>
            </a:r>
            <a:endParaRPr lang="zh-CN" altLang="en-US" dirty="0">
              <a:solidFill>
                <a:srgbClr val="0000FF"/>
              </a:solidFill>
            </a:endParaRPr>
          </a:p>
        </p:txBody>
      </p:sp>
    </p:spTree>
    <p:extLst>
      <p:ext uri="{BB962C8B-B14F-4D97-AF65-F5344CB8AC3E}">
        <p14:creationId xmlns:p14="http://schemas.microsoft.com/office/powerpoint/2010/main" val="1844753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576648">
                                            <p:txEl>
                                              <p:pRg st="0" end="0"/>
                                            </p:txEl>
                                          </p:spTgt>
                                        </p:tgtEl>
                                        <p:attrNameLst>
                                          <p:attrName>style.visibility</p:attrName>
                                        </p:attrNameLst>
                                      </p:cBhvr>
                                      <p:to>
                                        <p:strVal val="visible"/>
                                      </p:to>
                                    </p:set>
                                    <p:animEffect transition="in" filter="dissolve">
                                      <p:cBhvr>
                                        <p:cTn id="15" dur="500"/>
                                        <p:tgtEl>
                                          <p:spTgt spid="576648">
                                            <p:txEl>
                                              <p:pRg st="0" end="0"/>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76648">
                                            <p:txEl>
                                              <p:pRg st="1" end="1"/>
                                            </p:txEl>
                                          </p:spTgt>
                                        </p:tgtEl>
                                        <p:attrNameLst>
                                          <p:attrName>style.visibility</p:attrName>
                                        </p:attrNameLst>
                                      </p:cBhvr>
                                      <p:to>
                                        <p:strVal val="visible"/>
                                      </p:to>
                                    </p:set>
                                    <p:animEffect transition="in" filter="dissolve">
                                      <p:cBhvr>
                                        <p:cTn id="18" dur="500"/>
                                        <p:tgtEl>
                                          <p:spTgt spid="576648">
                                            <p:txEl>
                                              <p:pRg st="1" end="1"/>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76648">
                                            <p:txEl>
                                              <p:pRg st="2" end="2"/>
                                            </p:txEl>
                                          </p:spTgt>
                                        </p:tgtEl>
                                        <p:attrNameLst>
                                          <p:attrName>style.visibility</p:attrName>
                                        </p:attrNameLst>
                                      </p:cBhvr>
                                      <p:to>
                                        <p:strVal val="visible"/>
                                      </p:to>
                                    </p:set>
                                    <p:animEffect transition="in" filter="dissolve">
                                      <p:cBhvr>
                                        <p:cTn id="21" dur="500"/>
                                        <p:tgtEl>
                                          <p:spTgt spid="576648">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2"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1000"/>
                                        <p:tgtEl>
                                          <p:spTgt spid="4"/>
                                        </p:tgtEl>
                                      </p:cBhvr>
                                    </p:animEffect>
                                  </p:childTnLst>
                                </p:cTn>
                              </p:par>
                            </p:childTnLst>
                          </p:cTn>
                        </p:par>
                        <p:par>
                          <p:cTn id="27" fill="hold" nodeType="with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849" name="Group 4"/>
          <p:cNvGrpSpPr>
            <a:grpSpLocks/>
          </p:cNvGrpSpPr>
          <p:nvPr/>
        </p:nvGrpSpPr>
        <p:grpSpPr bwMode="auto">
          <a:xfrm>
            <a:off x="5119688" y="2552576"/>
            <a:ext cx="4248150" cy="660400"/>
            <a:chOff x="3006" y="1205"/>
            <a:chExt cx="2676" cy="416"/>
          </a:xfrm>
        </p:grpSpPr>
        <p:sp>
          <p:nvSpPr>
            <p:cNvPr id="78903" name="Rectangle 5"/>
            <p:cNvSpPr>
              <a:spLocks noChangeArrowheads="1"/>
            </p:cNvSpPr>
            <p:nvPr/>
          </p:nvSpPr>
          <p:spPr bwMode="auto">
            <a:xfrm>
              <a:off x="3048" y="1212"/>
              <a:ext cx="2634" cy="34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904" name="Rectangle 6"/>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905" name="Text Box 7"/>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906" name="Text Box 8"/>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907" name="Text Box 9"/>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908" name="Text Box 10"/>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=4000</a:t>
              </a:r>
            </a:p>
          </p:txBody>
        </p:sp>
        <p:sp>
          <p:nvSpPr>
            <p:cNvPr id="78909" name="Line 11"/>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0" name="Line 12"/>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1" name="Line 13"/>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2" name="Line 14"/>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3" name="Line 15"/>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14" name="Rectangle 16"/>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3" name="Group 70"/>
          <p:cNvGrpSpPr>
            <a:grpSpLocks/>
          </p:cNvGrpSpPr>
          <p:nvPr/>
        </p:nvGrpSpPr>
        <p:grpSpPr bwMode="auto">
          <a:xfrm>
            <a:off x="5208588" y="3146897"/>
            <a:ext cx="4711700" cy="2946400"/>
            <a:chOff x="2321" y="1652"/>
            <a:chExt cx="2968" cy="1856"/>
          </a:xfrm>
        </p:grpSpPr>
        <p:grpSp>
          <p:nvGrpSpPr>
            <p:cNvPr id="78860" name="Group 17"/>
            <p:cNvGrpSpPr>
              <a:grpSpLocks/>
            </p:cNvGrpSpPr>
            <p:nvPr/>
          </p:nvGrpSpPr>
          <p:grpSpPr bwMode="auto">
            <a:xfrm>
              <a:off x="2613" y="2066"/>
              <a:ext cx="2676" cy="416"/>
              <a:chOff x="3006" y="1205"/>
              <a:chExt cx="2676" cy="416"/>
            </a:xfrm>
          </p:grpSpPr>
          <p:sp>
            <p:nvSpPr>
              <p:cNvPr id="78891" name="Rectangle 18"/>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92" name="Rectangle 19"/>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93" name="Text Box 20"/>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94" name="Text Box 21"/>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=0</a:t>
                </a:r>
              </a:p>
            </p:txBody>
          </p:sp>
          <p:sp>
            <p:nvSpPr>
              <p:cNvPr id="78895" name="Text Box 22"/>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96" name="Text Box 23"/>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97" name="Line 24"/>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8" name="Line 25"/>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9" name="Line 26"/>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0" name="Line 27"/>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1" name="Line 28"/>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902" name="Rectangle 29"/>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1" name="Group 30"/>
            <p:cNvGrpSpPr>
              <a:grpSpLocks/>
            </p:cNvGrpSpPr>
            <p:nvPr/>
          </p:nvGrpSpPr>
          <p:grpSpPr bwMode="auto">
            <a:xfrm>
              <a:off x="2613" y="2570"/>
              <a:ext cx="2676" cy="416"/>
              <a:chOff x="3006" y="1205"/>
              <a:chExt cx="2676" cy="416"/>
            </a:xfrm>
          </p:grpSpPr>
          <p:sp>
            <p:nvSpPr>
              <p:cNvPr id="78879" name="Rectangle 31"/>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80" name="Rectangle 32"/>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81" name="Text Box 33"/>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82" name="Text Box 34"/>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=185</a:t>
                </a:r>
              </a:p>
            </p:txBody>
          </p:sp>
          <p:sp>
            <p:nvSpPr>
              <p:cNvPr id="78883" name="Text Box 35"/>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=1</a:t>
                </a:r>
              </a:p>
            </p:txBody>
          </p:sp>
          <p:sp>
            <p:nvSpPr>
              <p:cNvPr id="78884" name="Text Box 36"/>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=1500</a:t>
                </a:r>
              </a:p>
            </p:txBody>
          </p:sp>
          <p:sp>
            <p:nvSpPr>
              <p:cNvPr id="78885" name="Line 37"/>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6" name="Line 38"/>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7" name="Line 39"/>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8" name="Line 40"/>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89" name="Line 41"/>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90" name="Rectangle 42"/>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grpSp>
          <p:nvGrpSpPr>
            <p:cNvPr id="78862" name="Group 43"/>
            <p:cNvGrpSpPr>
              <a:grpSpLocks/>
            </p:cNvGrpSpPr>
            <p:nvPr/>
          </p:nvGrpSpPr>
          <p:grpSpPr bwMode="auto">
            <a:xfrm>
              <a:off x="2607" y="3092"/>
              <a:ext cx="2676" cy="416"/>
              <a:chOff x="3006" y="1205"/>
              <a:chExt cx="2676" cy="416"/>
            </a:xfrm>
          </p:grpSpPr>
          <p:sp>
            <p:nvSpPr>
              <p:cNvPr id="78867" name="Rectangle 44"/>
              <p:cNvSpPr>
                <a:spLocks noChangeArrowheads="1"/>
              </p:cNvSpPr>
              <p:nvPr/>
            </p:nvSpPr>
            <p:spPr bwMode="auto">
              <a:xfrm>
                <a:off x="3048" y="1212"/>
                <a:ext cx="2634" cy="342"/>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endParaRPr>
              </a:p>
            </p:txBody>
          </p:sp>
          <p:sp>
            <p:nvSpPr>
              <p:cNvPr id="78868" name="Rectangle 45"/>
              <p:cNvSpPr>
                <a:spLocks noChangeArrowheads="1"/>
              </p:cNvSpPr>
              <p:nvPr/>
            </p:nvSpPr>
            <p:spPr bwMode="auto">
              <a:xfrm>
                <a:off x="3006" y="1242"/>
                <a:ext cx="2634" cy="34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78869" name="Text Box 46"/>
              <p:cNvSpPr txBox="1">
                <a:spLocks noChangeArrowheads="1"/>
              </p:cNvSpPr>
              <p:nvPr/>
            </p:nvSpPr>
            <p:spPr bwMode="auto">
              <a:xfrm>
                <a:off x="3734" y="1205"/>
                <a:ext cx="2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ID</a:t>
                </a:r>
              </a:p>
              <a:p>
                <a:r>
                  <a:rPr lang="en-US" altLang="zh-CN" sz="1800">
                    <a:solidFill>
                      <a:srgbClr val="000099"/>
                    </a:solidFill>
                  </a:rPr>
                  <a:t>=x</a:t>
                </a:r>
              </a:p>
            </p:txBody>
          </p:sp>
          <p:sp>
            <p:nvSpPr>
              <p:cNvPr id="78870" name="Text Box 47"/>
              <p:cNvSpPr txBox="1">
                <a:spLocks noChangeArrowheads="1"/>
              </p:cNvSpPr>
              <p:nvPr/>
            </p:nvSpPr>
            <p:spPr bwMode="auto">
              <a:xfrm>
                <a:off x="4648" y="1217"/>
                <a:ext cx="46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offset</a:t>
                </a:r>
              </a:p>
              <a:p>
                <a:pPr algn="ctr"/>
                <a:r>
                  <a:rPr lang="en-US" altLang="zh-CN" sz="1800">
                    <a:solidFill>
                      <a:srgbClr val="000099"/>
                    </a:solidFill>
                  </a:rPr>
                  <a:t>=370</a:t>
                </a:r>
              </a:p>
            </p:txBody>
          </p:sp>
          <p:sp>
            <p:nvSpPr>
              <p:cNvPr id="78871" name="Text Box 48"/>
              <p:cNvSpPr txBox="1">
                <a:spLocks noChangeArrowheads="1"/>
              </p:cNvSpPr>
              <p:nvPr/>
            </p:nvSpPr>
            <p:spPr bwMode="auto">
              <a:xfrm>
                <a:off x="4017" y="1217"/>
                <a:ext cx="5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fragflag</a:t>
                </a:r>
              </a:p>
              <a:p>
                <a:pPr algn="ctr"/>
                <a:r>
                  <a:rPr lang="en-US" altLang="zh-CN" sz="1800">
                    <a:solidFill>
                      <a:srgbClr val="000099"/>
                    </a:solidFill>
                  </a:rPr>
                  <a:t>=0</a:t>
                </a:r>
              </a:p>
            </p:txBody>
          </p:sp>
          <p:sp>
            <p:nvSpPr>
              <p:cNvPr id="78872" name="Text Box 49"/>
              <p:cNvSpPr txBox="1">
                <a:spLocks noChangeArrowheads="1"/>
              </p:cNvSpPr>
              <p:nvPr/>
            </p:nvSpPr>
            <p:spPr bwMode="auto">
              <a:xfrm>
                <a:off x="3230" y="1205"/>
                <a:ext cx="5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length</a:t>
                </a:r>
              </a:p>
              <a:p>
                <a:r>
                  <a:rPr lang="en-US" altLang="zh-CN" sz="1800">
                    <a:solidFill>
                      <a:srgbClr val="000099"/>
                    </a:solidFill>
                  </a:rPr>
                  <a:t>=1040</a:t>
                </a:r>
              </a:p>
            </p:txBody>
          </p:sp>
          <p:sp>
            <p:nvSpPr>
              <p:cNvPr id="78873" name="Line 50"/>
              <p:cNvSpPr>
                <a:spLocks noChangeShapeType="1"/>
              </p:cNvSpPr>
              <p:nvPr/>
            </p:nvSpPr>
            <p:spPr bwMode="auto">
              <a:xfrm>
                <a:off x="3246"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4" name="Line 51"/>
              <p:cNvSpPr>
                <a:spLocks noChangeShapeType="1"/>
              </p:cNvSpPr>
              <p:nvPr/>
            </p:nvSpPr>
            <p:spPr bwMode="auto">
              <a:xfrm>
                <a:off x="3750"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5" name="Line 52"/>
              <p:cNvSpPr>
                <a:spLocks noChangeShapeType="1"/>
              </p:cNvSpPr>
              <p:nvPr/>
            </p:nvSpPr>
            <p:spPr bwMode="auto">
              <a:xfrm>
                <a:off x="4020" y="1254"/>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6" name="Line 53"/>
              <p:cNvSpPr>
                <a:spLocks noChangeShapeType="1"/>
              </p:cNvSpPr>
              <p:nvPr/>
            </p:nvSpPr>
            <p:spPr bwMode="auto">
              <a:xfrm>
                <a:off x="4638"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7" name="Line 54"/>
              <p:cNvSpPr>
                <a:spLocks noChangeShapeType="1"/>
              </p:cNvSpPr>
              <p:nvPr/>
            </p:nvSpPr>
            <p:spPr bwMode="auto">
              <a:xfrm>
                <a:off x="5112" y="1242"/>
                <a:ext cx="0" cy="34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78" name="Rectangle 55"/>
              <p:cNvSpPr>
                <a:spLocks noChangeArrowheads="1"/>
              </p:cNvSpPr>
              <p:nvPr/>
            </p:nvSpPr>
            <p:spPr bwMode="auto">
              <a:xfrm>
                <a:off x="5232" y="1212"/>
                <a:ext cx="138" cy="3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sp>
          <p:nvSpPr>
            <p:cNvPr id="78863" name="Freeform 56"/>
            <p:cNvSpPr>
              <a:spLocks/>
            </p:cNvSpPr>
            <p:nvPr/>
          </p:nvSpPr>
          <p:spPr bwMode="auto">
            <a:xfrm>
              <a:off x="2337" y="1670"/>
              <a:ext cx="210" cy="1135"/>
            </a:xfrm>
            <a:custGeom>
              <a:avLst/>
              <a:gdLst>
                <a:gd name="T0" fmla="*/ 0 w 210"/>
                <a:gd name="T1" fmla="*/ 0 h 1362"/>
                <a:gd name="T2" fmla="*/ 0 w 210"/>
                <a:gd name="T3" fmla="*/ 1362 h 1362"/>
                <a:gd name="T4" fmla="*/ 210 w 210"/>
                <a:gd name="T5" fmla="*/ 858 h 1362"/>
                <a:gd name="T6" fmla="*/ 0 60000 65536"/>
                <a:gd name="T7" fmla="*/ 0 60000 65536"/>
                <a:gd name="T8" fmla="*/ 0 60000 65536"/>
                <a:gd name="T9" fmla="*/ 0 w 210"/>
                <a:gd name="T10" fmla="*/ 0 h 1362"/>
                <a:gd name="T11" fmla="*/ 210 w 210"/>
                <a:gd name="T12" fmla="*/ 1362 h 1362"/>
              </a:gdLst>
              <a:ahLst/>
              <a:cxnLst>
                <a:cxn ang="T6">
                  <a:pos x="T0" y="T1"/>
                </a:cxn>
                <a:cxn ang="T7">
                  <a:pos x="T2" y="T3"/>
                </a:cxn>
                <a:cxn ang="T8">
                  <a:pos x="T4" y="T5"/>
                </a:cxn>
              </a:cxnLst>
              <a:rect l="T9" t="T10" r="T11" b="T12"/>
              <a:pathLst>
                <a:path w="210" h="1362">
                  <a:moveTo>
                    <a:pt x="0" y="0"/>
                  </a:moveTo>
                  <a:lnTo>
                    <a:pt x="0" y="1362"/>
                  </a:lnTo>
                  <a:lnTo>
                    <a:pt x="210" y="858"/>
                  </a:lnTo>
                </a:path>
              </a:pathLst>
            </a:custGeom>
            <a:noFill/>
            <a:ln w="19050" cap="flat" cmpd="sng">
              <a:solidFill>
                <a:srgbClr val="CC0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78864" name="Line 57"/>
            <p:cNvSpPr>
              <a:spLocks noChangeShapeType="1"/>
            </p:cNvSpPr>
            <p:nvPr/>
          </p:nvSpPr>
          <p:spPr bwMode="auto">
            <a:xfrm>
              <a:off x="2337" y="2787"/>
              <a:ext cx="228" cy="0"/>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5" name="Line 58"/>
            <p:cNvSpPr>
              <a:spLocks noChangeShapeType="1"/>
            </p:cNvSpPr>
            <p:nvPr/>
          </p:nvSpPr>
          <p:spPr bwMode="auto">
            <a:xfrm>
              <a:off x="2343" y="2793"/>
              <a:ext cx="210" cy="498"/>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78866" name="Text Box 59"/>
            <p:cNvSpPr txBox="1">
              <a:spLocks noChangeArrowheads="1"/>
            </p:cNvSpPr>
            <p:nvPr/>
          </p:nvSpPr>
          <p:spPr bwMode="auto">
            <a:xfrm>
              <a:off x="2321" y="1652"/>
              <a:ext cx="198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C00000"/>
                  </a:solidFill>
                </a:rPr>
                <a:t>one large datagram becomes</a:t>
              </a:r>
            </a:p>
            <a:p>
              <a:r>
                <a:rPr lang="en-US" altLang="zh-CN" sz="1800" i="1" dirty="0">
                  <a:solidFill>
                    <a:srgbClr val="C00000"/>
                  </a:solidFill>
                </a:rPr>
                <a:t>several smaller datagrams</a:t>
              </a:r>
            </a:p>
          </p:txBody>
        </p:sp>
      </p:grpSp>
      <p:sp>
        <p:nvSpPr>
          <p:cNvPr id="78851" name="Rectangle 60"/>
          <p:cNvSpPr>
            <a:spLocks noChangeArrowheads="1"/>
          </p:cNvSpPr>
          <p:nvPr/>
        </p:nvSpPr>
        <p:spPr bwMode="auto">
          <a:xfrm>
            <a:off x="1855788" y="1801814"/>
            <a:ext cx="2830512"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sz="2800" i="1" dirty="0">
                <a:solidFill>
                  <a:srgbClr val="CC0000"/>
                </a:solidFill>
                <a:latin typeface="+mn-lt"/>
              </a:rPr>
              <a:t>example:</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4000 byte datagram</a:t>
            </a:r>
          </a:p>
          <a:p>
            <a:pPr>
              <a:lnSpc>
                <a:spcPct val="85000"/>
              </a:lnSpc>
              <a:spcBef>
                <a:spcPct val="20000"/>
              </a:spcBef>
              <a:buClr>
                <a:srgbClr val="000099"/>
              </a:buClr>
              <a:buSzPct val="65000"/>
              <a:buFont typeface="Wingdings" panose="05000000000000000000" pitchFamily="2" charset="2"/>
              <a:buChar char="v"/>
            </a:pPr>
            <a:r>
              <a:rPr lang="en-US" altLang="zh-CN" sz="2000" dirty="0">
                <a:solidFill>
                  <a:srgbClr val="000099"/>
                </a:solidFill>
                <a:latin typeface="+mn-lt"/>
              </a:rPr>
              <a:t>MTU = 1500 bytes</a:t>
            </a:r>
          </a:p>
          <a:p>
            <a:pPr>
              <a:lnSpc>
                <a:spcPct val="85000"/>
              </a:lnSpc>
              <a:spcBef>
                <a:spcPct val="20000"/>
              </a:spcBef>
              <a:buClr>
                <a:srgbClr val="000099"/>
              </a:buClr>
              <a:buSzPct val="65000"/>
              <a:buFont typeface="Wingdings" panose="05000000000000000000" pitchFamily="2" charset="2"/>
              <a:buChar char="v"/>
            </a:pPr>
            <a:endParaRPr lang="en-US" altLang="zh-CN" sz="2000" dirty="0">
              <a:latin typeface="+mn-lt"/>
            </a:endParaRPr>
          </a:p>
        </p:txBody>
      </p:sp>
      <p:sp>
        <p:nvSpPr>
          <p:cNvPr id="577597" name="Text Box 61"/>
          <p:cNvSpPr txBox="1">
            <a:spLocks noChangeArrowheads="1"/>
          </p:cNvSpPr>
          <p:nvPr/>
        </p:nvSpPr>
        <p:spPr bwMode="auto">
          <a:xfrm>
            <a:off x="2173986" y="4832887"/>
            <a:ext cx="160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1480 bytes in </a:t>
            </a:r>
            <a:br>
              <a:rPr lang="en-US" altLang="zh-CN" sz="1800" dirty="0">
                <a:solidFill>
                  <a:srgbClr val="000099"/>
                </a:solidFill>
              </a:rPr>
            </a:br>
            <a:r>
              <a:rPr lang="en-US" altLang="zh-CN" sz="1800" dirty="0">
                <a:solidFill>
                  <a:srgbClr val="000099"/>
                </a:solidFill>
              </a:rPr>
              <a:t>data field</a:t>
            </a:r>
          </a:p>
        </p:txBody>
      </p:sp>
      <p:sp>
        <p:nvSpPr>
          <p:cNvPr id="577599" name="Text Box 63"/>
          <p:cNvSpPr txBox="1">
            <a:spLocks noChangeArrowheads="1"/>
          </p:cNvSpPr>
          <p:nvPr/>
        </p:nvSpPr>
        <p:spPr bwMode="auto">
          <a:xfrm>
            <a:off x="2192290" y="5818208"/>
            <a:ext cx="18874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offset = 1480/8 </a:t>
            </a:r>
          </a:p>
        </p:txBody>
      </p:sp>
      <p:sp>
        <p:nvSpPr>
          <p:cNvPr id="36873" name="Rectangle 66"/>
          <p:cNvSpPr>
            <a:spLocks noGrp="1" noChangeArrowheads="1"/>
          </p:cNvSpPr>
          <p:nvPr>
            <p:ph type="title"/>
          </p:nvPr>
        </p:nvSpPr>
        <p:spPr>
          <a:xfrm>
            <a:off x="2209800" y="204287"/>
            <a:ext cx="7772400" cy="930275"/>
          </a:xfrm>
        </p:spPr>
        <p:txBody>
          <a:bodyPr>
            <a:normAutofit/>
          </a:bodyPr>
          <a:lstStyle/>
          <a:p>
            <a:pPr algn="ctr">
              <a:defRPr/>
            </a:pPr>
            <a:r>
              <a:rPr lang="en-US" sz="4000" dirty="0">
                <a:latin typeface="+mn-lt"/>
                <a:cs typeface="+mj-cs"/>
              </a:rPr>
              <a:t>IP fragmentation, reassembly</a:t>
            </a:r>
          </a:p>
        </p:txBody>
      </p:sp>
      <p:sp>
        <p:nvSpPr>
          <p:cNvPr id="577604" name="Line 68"/>
          <p:cNvSpPr>
            <a:spLocks noChangeShapeType="1"/>
          </p:cNvSpPr>
          <p:nvPr/>
        </p:nvSpPr>
        <p:spPr bwMode="auto">
          <a:xfrm flipV="1">
            <a:off x="3951986" y="4403149"/>
            <a:ext cx="2177353" cy="793749"/>
          </a:xfrm>
          <a:prstGeom prst="line">
            <a:avLst/>
          </a:prstGeom>
          <a:noFill/>
          <a:ln w="76200">
            <a:solidFill>
              <a:srgbClr val="FF0000">
                <a:alpha val="30000"/>
              </a:srgbClr>
            </a:solidFill>
            <a:round/>
            <a:headEnd/>
            <a:tailEnd type="triangle"/>
          </a:ln>
          <a:extLst>
            <a:ext uri="{909E8E84-426E-40DD-AFC4-6F175D3DCCD1}">
              <a14:hiddenFill xmlns:a14="http://schemas.microsoft.com/office/drawing/2010/main">
                <a:noFill/>
              </a14:hiddenFill>
            </a:ext>
          </a:extLst>
        </p:spPr>
        <p:txBody>
          <a:bodyPr wrap="none"/>
          <a:lstStyle/>
          <a:p>
            <a:endParaRPr lang="zh-CN" altLang="en-US"/>
          </a:p>
        </p:txBody>
      </p:sp>
      <p:sp>
        <p:nvSpPr>
          <p:cNvPr id="577605" name="Line 69"/>
          <p:cNvSpPr>
            <a:spLocks noChangeShapeType="1"/>
          </p:cNvSpPr>
          <p:nvPr/>
        </p:nvSpPr>
        <p:spPr bwMode="auto">
          <a:xfrm flipH="1">
            <a:off x="3964685" y="5206424"/>
            <a:ext cx="4550663" cy="774701"/>
          </a:xfrm>
          <a:prstGeom prst="line">
            <a:avLst/>
          </a:prstGeom>
          <a:noFill/>
          <a:ln w="76200">
            <a:solidFill>
              <a:srgbClr val="FF0000">
                <a:alpha val="30000"/>
              </a:srgbClr>
            </a:solidFill>
            <a:round/>
            <a:headEnd type="triangle"/>
            <a:tailEnd/>
          </a:ln>
          <a:extLst>
            <a:ext uri="{909E8E84-426E-40DD-AFC4-6F175D3DCCD1}">
              <a14:hiddenFill xmlns:a14="http://schemas.microsoft.com/office/drawing/2010/main">
                <a:noFill/>
              </a14:hiddenFill>
            </a:ext>
          </a:extLst>
        </p:spPr>
        <p:txBody>
          <a:bodyPr wrap="none"/>
          <a:lstStyle/>
          <a:p>
            <a:endParaRPr lang="zh-CN" altLang="en-US"/>
          </a:p>
        </p:txBody>
      </p:sp>
      <p:sp>
        <p:nvSpPr>
          <p:cNvPr id="6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4.3.2 IPv4 Datagram Fragmentation </a:t>
            </a:r>
            <a:endParaRPr lang="en-US" altLang="zh-CN" sz="1200" dirty="0">
              <a:solidFill>
                <a:srgbClr val="FF0000"/>
              </a:solidFill>
              <a:cs typeface="Arial" panose="020B0604020202020204" pitchFamily="34" charset="0"/>
            </a:endParaRPr>
          </a:p>
        </p:txBody>
      </p:sp>
      <p:sp>
        <p:nvSpPr>
          <p:cNvPr id="69" name="矩形 68">
            <a:extLst>
              <a:ext uri="{FF2B5EF4-FFF2-40B4-BE49-F238E27FC236}">
                <a16:creationId xmlns:a16="http://schemas.microsoft.com/office/drawing/2014/main" id="{2F15F768-D950-4252-86C4-22679F95577A}"/>
              </a:ext>
            </a:extLst>
          </p:cNvPr>
          <p:cNvSpPr/>
          <p:nvPr/>
        </p:nvSpPr>
        <p:spPr>
          <a:xfrm>
            <a:off x="2192290" y="6076749"/>
            <a:ext cx="2795523" cy="646331"/>
          </a:xfrm>
          <a:prstGeom prst="rect">
            <a:avLst/>
          </a:prstGeom>
        </p:spPr>
        <p:txBody>
          <a:bodyPr wrap="square">
            <a:spAutoFit/>
          </a:bodyPr>
          <a:lstStyle/>
          <a:p>
            <a:r>
              <a:rPr lang="en-US" altLang="zh-CN" dirty="0">
                <a:solidFill>
                  <a:srgbClr val="FF0000"/>
                </a:solidFill>
              </a:rPr>
              <a:t>measured in units of eight-byte blocks</a:t>
            </a:r>
            <a:endParaRPr lang="zh-CN" altLang="en-US" dirty="0">
              <a:solidFill>
                <a:srgbClr val="FF0000"/>
              </a:solidFill>
            </a:endParaRPr>
          </a:p>
        </p:txBody>
      </p:sp>
      <p:graphicFrame>
        <p:nvGraphicFramePr>
          <p:cNvPr id="70" name="表格 69">
            <a:extLst>
              <a:ext uri="{FF2B5EF4-FFF2-40B4-BE49-F238E27FC236}">
                <a16:creationId xmlns:a16="http://schemas.microsoft.com/office/drawing/2014/main" id="{ACA5ED90-A20F-4314-9AFC-94599B2F0412}"/>
              </a:ext>
            </a:extLst>
          </p:cNvPr>
          <p:cNvGraphicFramePr>
            <a:graphicFrameLocks noGrp="1"/>
          </p:cNvGraphicFramePr>
          <p:nvPr>
            <p:extLst>
              <p:ext uri="{D42A27DB-BD31-4B8C-83A1-F6EECF244321}">
                <p14:modId xmlns:p14="http://schemas.microsoft.com/office/powerpoint/2010/main" val="1253281481"/>
              </p:ext>
            </p:extLst>
          </p:nvPr>
        </p:nvGraphicFramePr>
        <p:xfrm>
          <a:off x="5357632" y="367680"/>
          <a:ext cx="6310755" cy="1981200"/>
        </p:xfrm>
        <a:graphic>
          <a:graphicData uri="http://schemas.openxmlformats.org/drawingml/2006/table">
            <a:tbl>
              <a:tblPr/>
              <a:tblGrid>
                <a:gridCol w="1403396">
                  <a:extLst>
                    <a:ext uri="{9D8B030D-6E8A-4147-A177-3AD203B41FA5}">
                      <a16:colId xmlns:a16="http://schemas.microsoft.com/office/drawing/2014/main" val="2646507088"/>
                    </a:ext>
                  </a:extLst>
                </a:gridCol>
                <a:gridCol w="1457806">
                  <a:extLst>
                    <a:ext uri="{9D8B030D-6E8A-4147-A177-3AD203B41FA5}">
                      <a16:colId xmlns:a16="http://schemas.microsoft.com/office/drawing/2014/main" val="1321411218"/>
                    </a:ext>
                  </a:extLst>
                </a:gridCol>
                <a:gridCol w="1841439">
                  <a:extLst>
                    <a:ext uri="{9D8B030D-6E8A-4147-A177-3AD203B41FA5}">
                      <a16:colId xmlns:a16="http://schemas.microsoft.com/office/drawing/2014/main" val="3936982972"/>
                    </a:ext>
                  </a:extLst>
                </a:gridCol>
                <a:gridCol w="511115">
                  <a:extLst>
                    <a:ext uri="{9D8B030D-6E8A-4147-A177-3AD203B41FA5}">
                      <a16:colId xmlns:a16="http://schemas.microsoft.com/office/drawing/2014/main" val="544585364"/>
                    </a:ext>
                  </a:extLst>
                </a:gridCol>
                <a:gridCol w="1096999">
                  <a:extLst>
                    <a:ext uri="{9D8B030D-6E8A-4147-A177-3AD203B41FA5}">
                      <a16:colId xmlns:a16="http://schemas.microsoft.com/office/drawing/2014/main" val="3049353062"/>
                    </a:ext>
                  </a:extLst>
                </a:gridCol>
              </a:tblGrid>
              <a:tr h="304815">
                <a:tc>
                  <a:txBody>
                    <a:bodyPr/>
                    <a:lstStyle/>
                    <a:p>
                      <a:pPr algn="l"/>
                      <a:r>
                        <a:rPr lang="zh-CN" altLang="en-US" b="0">
                          <a:solidFill>
                            <a:srgbClr val="0000FF"/>
                          </a:solidFill>
                          <a:effectLst/>
                          <a:latin typeface="&amp;quot"/>
                        </a:rPr>
                        <a:t> </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Data length(byte)</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b="0" dirty="0">
                          <a:solidFill>
                            <a:srgbClr val="0000FF"/>
                          </a:solidFill>
                          <a:effectLst/>
                          <a:latin typeface="&amp;quot"/>
                        </a:rPr>
                        <a:t>FF</a:t>
                      </a: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offset</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93544239"/>
                  </a:ext>
                </a:extLst>
              </a:tr>
              <a:tr h="304815">
                <a:tc>
                  <a:txBody>
                    <a:bodyPr/>
                    <a:lstStyle/>
                    <a:p>
                      <a:pPr algn="l"/>
                      <a:r>
                        <a:rPr lang="en-US" altLang="zh-CN" b="0" dirty="0" err="1">
                          <a:solidFill>
                            <a:srgbClr val="0000FF"/>
                          </a:solidFill>
                          <a:effectLst/>
                          <a:latin typeface="&amp;quot"/>
                        </a:rPr>
                        <a:t>ori</a:t>
                      </a:r>
                      <a:r>
                        <a:rPr lang="en-US" altLang="zh-CN" b="0" dirty="0">
                          <a:solidFill>
                            <a:srgbClr val="0000FF"/>
                          </a:solidFill>
                          <a:effectLst/>
                          <a:latin typeface="&amp;quot"/>
                        </a:rPr>
                        <a:t>. datagram</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4000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3980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151474677"/>
                  </a:ext>
                </a:extLst>
              </a:tr>
              <a:tr h="304815">
                <a:tc>
                  <a:txBody>
                    <a:bodyPr/>
                    <a:lstStyle/>
                    <a:p>
                      <a:pPr algn="l"/>
                      <a:r>
                        <a:rPr lang="en-US" altLang="zh-CN" b="0" dirty="0">
                          <a:solidFill>
                            <a:srgbClr val="0000FF"/>
                          </a:solidFill>
                          <a:effectLst/>
                          <a:latin typeface="&amp;quot"/>
                        </a:rPr>
                        <a:t>segment 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5743334"/>
                  </a:ext>
                </a:extLst>
              </a:tr>
              <a:tr h="304815">
                <a:tc>
                  <a:txBody>
                    <a:bodyPr/>
                    <a:lstStyle/>
                    <a:p>
                      <a:pPr algn="l"/>
                      <a:r>
                        <a:rPr lang="en-US" altLang="zh-CN" b="0" dirty="0">
                          <a:solidFill>
                            <a:srgbClr val="0000FF"/>
                          </a:solidFill>
                          <a:effectLst/>
                          <a:latin typeface="&amp;quot"/>
                        </a:rPr>
                        <a:t>segment 2</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1500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1480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dirty="0">
                          <a:solidFill>
                            <a:srgbClr val="0000FF"/>
                          </a:solidFill>
                          <a:effectLst/>
                          <a:latin typeface="&amp;quot"/>
                        </a:rPr>
                        <a:t>1</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tc>
                  <a:txBody>
                    <a:bodyPr/>
                    <a:lstStyle/>
                    <a:p>
                      <a:pPr algn="l"/>
                      <a:r>
                        <a:rPr lang="en-US" altLang="zh-CN" b="0">
                          <a:solidFill>
                            <a:srgbClr val="0000FF"/>
                          </a:solidFill>
                          <a:effectLst/>
                          <a:latin typeface="&amp;quot"/>
                        </a:rPr>
                        <a:t>185</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253684223"/>
                  </a:ext>
                </a:extLst>
              </a:tr>
              <a:tr h="304815">
                <a:tc>
                  <a:txBody>
                    <a:bodyPr/>
                    <a:lstStyle/>
                    <a:p>
                      <a:pPr algn="l"/>
                      <a:r>
                        <a:rPr lang="en-US" altLang="zh-CN" b="0" dirty="0">
                          <a:solidFill>
                            <a:srgbClr val="0000FF"/>
                          </a:solidFill>
                          <a:effectLst/>
                          <a:latin typeface="&amp;quot"/>
                        </a:rPr>
                        <a:t>segment 3</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a:solidFill>
                            <a:srgbClr val="0000FF"/>
                          </a:solidFill>
                          <a:effectLst/>
                          <a:latin typeface="&amp;quot"/>
                        </a:rPr>
                        <a:t>1040</a:t>
                      </a:r>
                      <a:endParaRPr lang="zh-CN" altLang="en-US" b="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1020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a:r>
                        <a:rPr lang="en-US" altLang="zh-CN" b="0" dirty="0">
                          <a:solidFill>
                            <a:srgbClr val="0000FF"/>
                          </a:solidFill>
                          <a:effectLst/>
                          <a:latin typeface="&amp;quot"/>
                        </a:rPr>
                        <a:t>370</a:t>
                      </a:r>
                      <a:endParaRPr lang="zh-CN" altLang="en-US" b="0" dirty="0">
                        <a:solidFill>
                          <a:srgbClr val="0000FF"/>
                        </a:solidFill>
                        <a:effectLst/>
                        <a:latin typeface="&amp;quot"/>
                      </a:endParaRPr>
                    </a:p>
                  </a:txBody>
                  <a:tcPr marL="60960" marR="60960" marT="60960" marB="60960">
                    <a:lnL w="7620" cap="flat" cmpd="sng" algn="ctr">
                      <a:solidFill>
                        <a:srgbClr val="DDDDDD"/>
                      </a:solidFill>
                      <a:prstDash val="solid"/>
                      <a:round/>
                      <a:headEnd type="none" w="med" len="med"/>
                      <a:tailEnd type="none" w="med" len="med"/>
                    </a:lnL>
                    <a:lnR w="7620" cap="flat" cmpd="sng" algn="ctr">
                      <a:solidFill>
                        <a:srgbClr val="DDDDDD"/>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24714717"/>
                  </a:ext>
                </a:extLst>
              </a:tr>
            </a:tbl>
          </a:graphicData>
        </a:graphic>
      </p:graphicFrame>
    </p:spTree>
    <p:extLst>
      <p:ext uri="{BB962C8B-B14F-4D97-AF65-F5344CB8AC3E}">
        <p14:creationId xmlns:p14="http://schemas.microsoft.com/office/powerpoint/2010/main" val="41482967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7597"/>
                                        </p:tgtEl>
                                        <p:attrNameLst>
                                          <p:attrName>style.visibility</p:attrName>
                                        </p:attrNameLst>
                                      </p:cBhvr>
                                      <p:to>
                                        <p:strVal val="visible"/>
                                      </p:to>
                                    </p:set>
                                    <p:animEffect transition="in" filter="dissolve">
                                      <p:cBhvr>
                                        <p:cTn id="12" dur="500"/>
                                        <p:tgtEl>
                                          <p:spTgt spid="577597"/>
                                        </p:tgtEl>
                                      </p:cBhvr>
                                    </p:animEffect>
                                  </p:childTnLst>
                                </p:cTn>
                              </p:par>
                              <p:par>
                                <p:cTn id="13" presetID="9" presetClass="entr" presetSubtype="0" fill="hold" nodeType="withEffect">
                                  <p:stCondLst>
                                    <p:cond delay="0"/>
                                  </p:stCondLst>
                                  <p:childTnLst>
                                    <p:set>
                                      <p:cBhvr>
                                        <p:cTn id="14" dur="1" fill="hold">
                                          <p:stCondLst>
                                            <p:cond delay="0"/>
                                          </p:stCondLst>
                                        </p:cTn>
                                        <p:tgtEl>
                                          <p:spTgt spid="577604"/>
                                        </p:tgtEl>
                                        <p:attrNameLst>
                                          <p:attrName>style.visibility</p:attrName>
                                        </p:attrNameLst>
                                      </p:cBhvr>
                                      <p:to>
                                        <p:strVal val="visible"/>
                                      </p:to>
                                    </p:set>
                                    <p:animEffect transition="in" filter="dissolve">
                                      <p:cBhvr>
                                        <p:cTn id="15" dur="500"/>
                                        <p:tgtEl>
                                          <p:spTgt spid="57760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99"/>
                                        </p:tgtEl>
                                        <p:attrNameLst>
                                          <p:attrName>style.visibility</p:attrName>
                                        </p:attrNameLst>
                                      </p:cBhvr>
                                      <p:to>
                                        <p:strVal val="visible"/>
                                      </p:to>
                                    </p:set>
                                    <p:animEffect transition="in" filter="dissolve">
                                      <p:cBhvr>
                                        <p:cTn id="20" dur="500"/>
                                        <p:tgtEl>
                                          <p:spTgt spid="577599"/>
                                        </p:tgtEl>
                                      </p:cBhvr>
                                    </p:animEffect>
                                  </p:childTnLst>
                                </p:cTn>
                              </p:par>
                              <p:par>
                                <p:cTn id="21" presetID="9" presetClass="entr" presetSubtype="0" fill="hold" nodeType="withEffect">
                                  <p:stCondLst>
                                    <p:cond delay="0"/>
                                  </p:stCondLst>
                                  <p:childTnLst>
                                    <p:set>
                                      <p:cBhvr>
                                        <p:cTn id="22" dur="1" fill="hold">
                                          <p:stCondLst>
                                            <p:cond delay="0"/>
                                          </p:stCondLst>
                                        </p:cTn>
                                        <p:tgtEl>
                                          <p:spTgt spid="577605"/>
                                        </p:tgtEl>
                                        <p:attrNameLst>
                                          <p:attrName>style.visibility</p:attrName>
                                        </p:attrNameLst>
                                      </p:cBhvr>
                                      <p:to>
                                        <p:strVal val="visible"/>
                                      </p:to>
                                    </p:set>
                                    <p:animEffect transition="in" filter="dissolve">
                                      <p:cBhvr>
                                        <p:cTn id="23" dur="500"/>
                                        <p:tgtEl>
                                          <p:spTgt spid="57760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wipe(left)">
                                      <p:cBhvr>
                                        <p:cTn id="26" dur="500"/>
                                        <p:tgtEl>
                                          <p:spTgt spid="69"/>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left)">
                                      <p:cBhvr>
                                        <p:cTn id="3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97" grpId="0"/>
      <p:bldP spid="577599" grpId="0"/>
      <p:bldP spid="6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99671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79647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w="9525">
            <a:noFill/>
            <a:round/>
            <a:headEnd/>
            <a:tailEnd/>
          </a:ln>
        </p:spPr>
        <p:txBody>
          <a:bodyPr wrap="none" anchor="ctr"/>
          <a:lstStyle/>
          <a:p>
            <a:endParaRPr lang="zh-CN" altLang="en-US">
              <a:solidFill>
                <a:srgbClr val="0000FF"/>
              </a:solidFill>
            </a:endParaRPr>
          </a:p>
        </p:txBody>
      </p:sp>
      <p:sp>
        <p:nvSpPr>
          <p:cNvPr id="80898"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20000"/>
              <a:lumOff val="80000"/>
            </a:schemeClr>
          </a:solidFill>
          <a:ln>
            <a:noFill/>
          </a:ln>
        </p:spPr>
        <p:txBody>
          <a:bodyPr wrap="none" anchor="ctr"/>
          <a:lstStyle/>
          <a:p>
            <a:endParaRPr lang="zh-CN" altLang="en-US">
              <a:solidFill>
                <a:srgbClr val="0000FF"/>
              </a:solidFill>
            </a:endParaRPr>
          </a:p>
        </p:txBody>
      </p:sp>
      <p:sp>
        <p:nvSpPr>
          <p:cNvPr id="80899"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0900"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0901" name="Rectangle 3"/>
          <p:cNvSpPr>
            <a:spLocks noGrp="1" noChangeArrowheads="1"/>
          </p:cNvSpPr>
          <p:nvPr>
            <p:ph type="body" sz="half" idx="1"/>
          </p:nvPr>
        </p:nvSpPr>
        <p:spPr>
          <a:xfrm>
            <a:off x="1199456" y="1444625"/>
            <a:ext cx="3695700" cy="4648200"/>
          </a:xfrm>
        </p:spPr>
        <p:txBody>
          <a:bodyPr>
            <a:normAutofit fontScale="92500" lnSpcReduction="10000"/>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32-bit identifier for host or router </a:t>
            </a:r>
            <a:r>
              <a:rPr lang="en-US" altLang="zh-CN" sz="2400" i="1" dirty="0">
                <a:solidFill>
                  <a:schemeClr val="accent6">
                    <a:lumMod val="75000"/>
                  </a:schemeClr>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a:t>
            </a:r>
          </a:p>
          <a:p>
            <a:r>
              <a:rPr lang="en-US" altLang="zh-CN" i="1" dirty="0">
                <a:solidFill>
                  <a:srgbClr val="CC0000"/>
                </a:solidFill>
                <a:ea typeface="ＭＳ Ｐゴシック" panose="020B0600070205080204" pitchFamily="34" charset="-128"/>
                <a:cs typeface="ＭＳ Ｐゴシック" panose="020B0600070205080204" pitchFamily="34" charset="-128"/>
              </a:rPr>
              <a:t>interface:</a:t>
            </a:r>
            <a:r>
              <a:rPr lang="en-US" altLang="zh-CN" sz="2400" dirty="0">
                <a:ea typeface="ＭＳ Ｐゴシック" panose="020B0600070205080204" pitchFamily="34" charset="-128"/>
                <a:cs typeface="ＭＳ Ｐゴシック" panose="020B0600070205080204" pitchFamily="34" charset="-128"/>
              </a:rPr>
              <a:t> connection between host/router and physical link</a:t>
            </a:r>
          </a:p>
          <a:p>
            <a:pPr lvl="1"/>
            <a:r>
              <a:rPr lang="en-US" altLang="zh-CN" sz="2000" dirty="0">
                <a:ea typeface="ＭＳ Ｐゴシック" panose="020B0600070205080204" pitchFamily="34" charset="-128"/>
              </a:rPr>
              <a:t>router</a:t>
            </a:r>
            <a:r>
              <a:rPr lang="en-US" altLang="ja-JP" sz="2000" dirty="0">
                <a:ea typeface="ＭＳ Ｐゴシック" panose="020B0600070205080204" pitchFamily="34" charset="-128"/>
              </a:rPr>
              <a:t> typically ha</a:t>
            </a:r>
            <a:r>
              <a:rPr lang="en-US" altLang="zh-CN" sz="2000" dirty="0">
                <a:ea typeface="ＭＳ Ｐゴシック" panose="020B0600070205080204" pitchFamily="34" charset="-128"/>
              </a:rPr>
              <a:t>s</a:t>
            </a:r>
            <a:r>
              <a:rPr lang="en-US" altLang="ja-JP" sz="2000" dirty="0">
                <a:ea typeface="ＭＳ Ｐゴシック" panose="020B0600070205080204" pitchFamily="34" charset="-128"/>
              </a:rPr>
              <a:t> multiple interfaces</a:t>
            </a:r>
          </a:p>
          <a:p>
            <a:pPr lvl="1"/>
            <a:r>
              <a:rPr lang="en-US" altLang="zh-CN" sz="2000" dirty="0">
                <a:ea typeface="ＭＳ Ｐゴシック" panose="020B0600070205080204" pitchFamily="34" charset="-128"/>
              </a:rPr>
              <a:t>host typically has one or two interfaces (e.g., wired Ethernet, wireless 802.11)</a:t>
            </a:r>
          </a:p>
          <a:p>
            <a:r>
              <a:rPr lang="en-US" altLang="zh-CN" sz="2400" i="1" dirty="0">
                <a:solidFill>
                  <a:srgbClr val="CC0000"/>
                </a:solidFill>
                <a:ea typeface="ＭＳ Ｐゴシック" panose="020B0600070205080204" pitchFamily="34" charset="-128"/>
                <a:cs typeface="ＭＳ Ｐゴシック" panose="020B0600070205080204" pitchFamily="34" charset="-128"/>
              </a:rPr>
              <a:t>IP addresses associated with each interface</a:t>
            </a:r>
          </a:p>
        </p:txBody>
      </p:sp>
      <p:sp>
        <p:nvSpPr>
          <p:cNvPr id="80902"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0903" name="Group 27"/>
          <p:cNvGrpSpPr>
            <a:grpSpLocks/>
          </p:cNvGrpSpPr>
          <p:nvPr/>
        </p:nvGrpSpPr>
        <p:grpSpPr bwMode="auto">
          <a:xfrm>
            <a:off x="5338763" y="2243139"/>
            <a:ext cx="920750" cy="276225"/>
            <a:chOff x="3251" y="608"/>
            <a:chExt cx="580" cy="174"/>
          </a:xfrm>
        </p:grpSpPr>
        <p:sp>
          <p:nvSpPr>
            <p:cNvPr id="80966"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0967"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0904"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0905"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0906" name="Line 32"/>
          <p:cNvSpPr>
            <a:spLocks noChangeShapeType="1"/>
          </p:cNvSpPr>
          <p:nvPr/>
        </p:nvSpPr>
        <p:spPr bwMode="auto">
          <a:xfrm>
            <a:off x="8378826" y="2668588"/>
            <a:ext cx="1023937"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7"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E45327"/>
                </a:solidFill>
              </a:rPr>
              <a:t>223.1.2.9</a:t>
            </a:r>
            <a:endParaRPr lang="en-US" altLang="zh-CN" sz="1200" dirty="0">
              <a:solidFill>
                <a:srgbClr val="E45327"/>
              </a:solidFill>
              <a:latin typeface="Comic Sans MS" panose="030F0702030302020204" pitchFamily="66" charset="0"/>
            </a:endParaRPr>
          </a:p>
        </p:txBody>
      </p:sp>
      <p:sp>
        <p:nvSpPr>
          <p:cNvPr id="80908" name="Line 36"/>
          <p:cNvSpPr>
            <a:spLocks noChangeShapeType="1"/>
          </p:cNvSpPr>
          <p:nvPr/>
        </p:nvSpPr>
        <p:spPr bwMode="auto">
          <a:xfrm>
            <a:off x="9414464" y="1984121"/>
            <a:ext cx="248311" cy="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09" name="Line 38"/>
          <p:cNvSpPr>
            <a:spLocks noChangeShapeType="1"/>
          </p:cNvSpPr>
          <p:nvPr/>
        </p:nvSpPr>
        <p:spPr bwMode="auto">
          <a:xfrm>
            <a:off x="9402763" y="3249613"/>
            <a:ext cx="234950" cy="635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0"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223.1.2.2</a:t>
            </a:r>
            <a:endParaRPr lang="en-US" altLang="zh-CN" sz="1200">
              <a:solidFill>
                <a:srgbClr val="E45327"/>
              </a:solidFill>
              <a:latin typeface="Comic Sans MS" panose="030F0702030302020204" pitchFamily="66" charset="0"/>
            </a:endParaRPr>
          </a:p>
        </p:txBody>
      </p:sp>
      <p:sp>
        <p:nvSpPr>
          <p:cNvPr id="80911"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E45327"/>
                </a:solidFill>
              </a:rPr>
              <a:t>223.1.2.1</a:t>
            </a:r>
            <a:endParaRPr lang="en-US" altLang="zh-CN" sz="1200">
              <a:solidFill>
                <a:srgbClr val="E45327"/>
              </a:solidFill>
              <a:latin typeface="Comic Sans MS" panose="030F0702030302020204" pitchFamily="66" charset="0"/>
            </a:endParaRPr>
          </a:p>
        </p:txBody>
      </p:sp>
      <p:sp>
        <p:nvSpPr>
          <p:cNvPr id="80912" name="Line 45"/>
          <p:cNvSpPr>
            <a:spLocks noChangeShapeType="1"/>
          </p:cNvSpPr>
          <p:nvPr/>
        </p:nvSpPr>
        <p:spPr bwMode="auto">
          <a:xfrm>
            <a:off x="8140700" y="3006725"/>
            <a:ext cx="0" cy="128701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3" name="Line 47"/>
          <p:cNvSpPr>
            <a:spLocks noChangeShapeType="1"/>
          </p:cNvSpPr>
          <p:nvPr/>
        </p:nvSpPr>
        <p:spPr bwMode="auto">
          <a:xfrm flipH="1" flipV="1">
            <a:off x="7527926" y="4279900"/>
            <a:ext cx="0" cy="243332"/>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4" name="Line 48"/>
          <p:cNvSpPr>
            <a:spLocks noChangeShapeType="1"/>
          </p:cNvSpPr>
          <p:nvPr/>
        </p:nvSpPr>
        <p:spPr bwMode="auto">
          <a:xfrm flipH="1" flipV="1">
            <a:off x="8704264" y="4284663"/>
            <a:ext cx="0" cy="2111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15"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a:t>
            </a:r>
            <a:endParaRPr lang="en-US" altLang="zh-CN" sz="1200">
              <a:solidFill>
                <a:srgbClr val="00B050"/>
              </a:solidFill>
              <a:latin typeface="Comic Sans MS" panose="030F0702030302020204" pitchFamily="66" charset="0"/>
            </a:endParaRPr>
          </a:p>
        </p:txBody>
      </p:sp>
      <p:sp>
        <p:nvSpPr>
          <p:cNvPr id="80916"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B050"/>
                </a:solidFill>
              </a:rPr>
              <a:t>223.1.3.1</a:t>
            </a:r>
            <a:endParaRPr lang="en-US" altLang="zh-CN" sz="1200" dirty="0">
              <a:solidFill>
                <a:srgbClr val="00B050"/>
              </a:solidFill>
              <a:latin typeface="Comic Sans MS" panose="030F0702030302020204" pitchFamily="66" charset="0"/>
            </a:endParaRPr>
          </a:p>
        </p:txBody>
      </p:sp>
      <p:grpSp>
        <p:nvGrpSpPr>
          <p:cNvPr id="80917" name="Group 57"/>
          <p:cNvGrpSpPr>
            <a:grpSpLocks/>
          </p:cNvGrpSpPr>
          <p:nvPr/>
        </p:nvGrpSpPr>
        <p:grpSpPr bwMode="auto">
          <a:xfrm>
            <a:off x="7637464" y="3101976"/>
            <a:ext cx="935037" cy="276225"/>
            <a:chOff x="4532" y="1229"/>
            <a:chExt cx="589" cy="174"/>
          </a:xfrm>
        </p:grpSpPr>
        <p:sp>
          <p:nvSpPr>
            <p:cNvPr id="80964"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B050"/>
                </a:solidFill>
              </a:endParaRPr>
            </a:p>
          </p:txBody>
        </p:sp>
        <p:sp>
          <p:nvSpPr>
            <p:cNvPr id="80965"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B050"/>
                  </a:solidFill>
                </a:rPr>
                <a:t>223.1.3.27</a:t>
              </a:r>
              <a:endParaRPr lang="en-US" altLang="zh-CN" sz="1200">
                <a:solidFill>
                  <a:srgbClr val="00B050"/>
                </a:solidFill>
                <a:latin typeface="Comic Sans MS" panose="030F0702030302020204" pitchFamily="66" charset="0"/>
              </a:endParaRPr>
            </a:p>
          </p:txBody>
        </p:sp>
      </p:grpSp>
      <p:sp>
        <p:nvSpPr>
          <p:cNvPr id="80918" name="Text Box 60"/>
          <p:cNvSpPr txBox="1">
            <a:spLocks noChangeArrowheads="1"/>
          </p:cNvSpPr>
          <p:nvPr/>
        </p:nvSpPr>
        <p:spPr bwMode="auto">
          <a:xfrm>
            <a:off x="5508625" y="5341938"/>
            <a:ext cx="52767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223.1.1.1 = </a:t>
            </a:r>
            <a:r>
              <a:rPr lang="en-US" altLang="zh-CN" sz="1700" dirty="0">
                <a:solidFill>
                  <a:srgbClr val="0000FF"/>
                </a:solidFill>
              </a:rPr>
              <a:t>11011111 00000001 00000001 00000001</a:t>
            </a:r>
            <a:endParaRPr lang="en-US" altLang="zh-CN" sz="1700" dirty="0">
              <a:solidFill>
                <a:srgbClr val="0000FF"/>
              </a:solidFill>
              <a:latin typeface="Comic Sans MS" panose="030F0702030302020204" pitchFamily="66" charset="0"/>
            </a:endParaRPr>
          </a:p>
        </p:txBody>
      </p:sp>
      <p:sp>
        <p:nvSpPr>
          <p:cNvPr id="80919" name="Freeform 61"/>
          <p:cNvSpPr>
            <a:spLocks/>
          </p:cNvSpPr>
          <p:nvPr/>
        </p:nvSpPr>
        <p:spPr bwMode="auto">
          <a:xfrm>
            <a:off x="6686551" y="5597526"/>
            <a:ext cx="892175" cy="92075"/>
          </a:xfrm>
          <a:custGeom>
            <a:avLst/>
            <a:gdLst>
              <a:gd name="T0" fmla="*/ 0 w 562"/>
              <a:gd name="T1" fmla="*/ 0 h 58"/>
              <a:gd name="T2" fmla="*/ 0 w 562"/>
              <a:gd name="T3" fmla="*/ 2147483647 h 58"/>
              <a:gd name="T4" fmla="*/ 2147483647 w 562"/>
              <a:gd name="T5" fmla="*/ 2147483647 h 58"/>
              <a:gd name="T6" fmla="*/ 2147483647 w 562"/>
              <a:gd name="T7" fmla="*/ 2147483647 h 58"/>
              <a:gd name="T8" fmla="*/ 0 60000 65536"/>
              <a:gd name="T9" fmla="*/ 0 60000 65536"/>
              <a:gd name="T10" fmla="*/ 0 60000 65536"/>
              <a:gd name="T11" fmla="*/ 0 60000 65536"/>
              <a:gd name="T12" fmla="*/ 0 w 562"/>
              <a:gd name="T13" fmla="*/ 0 h 58"/>
              <a:gd name="T14" fmla="*/ 562 w 562"/>
              <a:gd name="T15" fmla="*/ 58 h 58"/>
            </a:gdLst>
            <a:ahLst/>
            <a:cxnLst>
              <a:cxn ang="T8">
                <a:pos x="T0" y="T1"/>
              </a:cxn>
              <a:cxn ang="T9">
                <a:pos x="T2" y="T3"/>
              </a:cxn>
              <a:cxn ang="T10">
                <a:pos x="T4" y="T5"/>
              </a:cxn>
              <a:cxn ang="T11">
                <a:pos x="T6" y="T7"/>
              </a:cxn>
            </a:cxnLst>
            <a:rect l="T12" t="T13" r="T14" b="T15"/>
            <a:pathLst>
              <a:path w="562" h="58">
                <a:moveTo>
                  <a:pt x="0" y="0"/>
                </a:moveTo>
                <a:lnTo>
                  <a:pt x="0" y="58"/>
                </a:lnTo>
                <a:lnTo>
                  <a:pt x="562" y="58"/>
                </a:lnTo>
                <a:lnTo>
                  <a:pt x="562" y="16"/>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0" name="Freeform 62"/>
          <p:cNvSpPr>
            <a:spLocks/>
          </p:cNvSpPr>
          <p:nvPr/>
        </p:nvSpPr>
        <p:spPr bwMode="auto">
          <a:xfrm>
            <a:off x="7648576" y="5616576"/>
            <a:ext cx="892175"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1" name="Freeform 63"/>
          <p:cNvSpPr>
            <a:spLocks/>
          </p:cNvSpPr>
          <p:nvPr/>
        </p:nvSpPr>
        <p:spPr bwMode="auto">
          <a:xfrm>
            <a:off x="8705066" y="5619751"/>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2" name="Freeform 64"/>
          <p:cNvSpPr>
            <a:spLocks/>
          </p:cNvSpPr>
          <p:nvPr/>
        </p:nvSpPr>
        <p:spPr bwMode="auto">
          <a:xfrm>
            <a:off x="9724102" y="5622926"/>
            <a:ext cx="869950" cy="79375"/>
          </a:xfrm>
          <a:custGeom>
            <a:avLst/>
            <a:gdLst>
              <a:gd name="T0" fmla="*/ 0 w 562"/>
              <a:gd name="T1" fmla="*/ 0 h 50"/>
              <a:gd name="T2" fmla="*/ 0 w 562"/>
              <a:gd name="T3" fmla="*/ 2147483647 h 50"/>
              <a:gd name="T4" fmla="*/ 2147483647 w 562"/>
              <a:gd name="T5" fmla="*/ 2147483647 h 50"/>
              <a:gd name="T6" fmla="*/ 2147483647 w 562"/>
              <a:gd name="T7" fmla="*/ 2147483647 h 50"/>
              <a:gd name="T8" fmla="*/ 0 60000 65536"/>
              <a:gd name="T9" fmla="*/ 0 60000 65536"/>
              <a:gd name="T10" fmla="*/ 0 60000 65536"/>
              <a:gd name="T11" fmla="*/ 0 60000 65536"/>
              <a:gd name="T12" fmla="*/ 0 w 562"/>
              <a:gd name="T13" fmla="*/ 0 h 50"/>
              <a:gd name="T14" fmla="*/ 562 w 562"/>
              <a:gd name="T15" fmla="*/ 50 h 50"/>
            </a:gdLst>
            <a:ahLst/>
            <a:cxnLst>
              <a:cxn ang="T8">
                <a:pos x="T0" y="T1"/>
              </a:cxn>
              <a:cxn ang="T9">
                <a:pos x="T2" y="T3"/>
              </a:cxn>
              <a:cxn ang="T10">
                <a:pos x="T4" y="T5"/>
              </a:cxn>
              <a:cxn ang="T11">
                <a:pos x="T6" y="T7"/>
              </a:cxn>
            </a:cxnLst>
            <a:rect l="T12" t="T13" r="T14" b="T15"/>
            <a:pathLst>
              <a:path w="562" h="50">
                <a:moveTo>
                  <a:pt x="0" y="0"/>
                </a:moveTo>
                <a:lnTo>
                  <a:pt x="0" y="50"/>
                </a:lnTo>
                <a:lnTo>
                  <a:pt x="562" y="50"/>
                </a:lnTo>
                <a:lnTo>
                  <a:pt x="562" y="8"/>
                </a:lnTo>
              </a:path>
            </a:pathLst>
          </a:custGeom>
          <a:noFill/>
          <a:ln w="19050" cap="flat"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80923" name="Text Box 65"/>
          <p:cNvSpPr txBox="1">
            <a:spLocks noChangeArrowheads="1"/>
          </p:cNvSpPr>
          <p:nvPr/>
        </p:nvSpPr>
        <p:spPr bwMode="auto">
          <a:xfrm>
            <a:off x="6884989" y="5818188"/>
            <a:ext cx="522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a:t>
            </a:r>
            <a:endParaRPr lang="en-US" altLang="zh-CN" sz="1800">
              <a:solidFill>
                <a:srgbClr val="0000FF"/>
              </a:solidFill>
              <a:latin typeface="Comic Sans MS" panose="030F0702030302020204" pitchFamily="66" charset="0"/>
            </a:endParaRPr>
          </a:p>
        </p:txBody>
      </p:sp>
      <p:sp>
        <p:nvSpPr>
          <p:cNvPr id="80924" name="Text Box 66"/>
          <p:cNvSpPr txBox="1">
            <a:spLocks noChangeArrowheads="1"/>
          </p:cNvSpPr>
          <p:nvPr/>
        </p:nvSpPr>
        <p:spPr bwMode="auto">
          <a:xfrm>
            <a:off x="7927976" y="58277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5" name="Text Box 67"/>
          <p:cNvSpPr txBox="1">
            <a:spLocks noChangeArrowheads="1"/>
          </p:cNvSpPr>
          <p:nvPr/>
        </p:nvSpPr>
        <p:spPr bwMode="auto">
          <a:xfrm>
            <a:off x="9885363"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sp>
        <p:nvSpPr>
          <p:cNvPr id="80926" name="Text Box 68"/>
          <p:cNvSpPr txBox="1">
            <a:spLocks noChangeArrowheads="1"/>
          </p:cNvSpPr>
          <p:nvPr/>
        </p:nvSpPr>
        <p:spPr bwMode="auto">
          <a:xfrm>
            <a:off x="8866188" y="5827713"/>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1</a:t>
            </a:r>
            <a:endParaRPr lang="en-US" altLang="zh-CN" sz="1800">
              <a:solidFill>
                <a:srgbClr val="0000FF"/>
              </a:solidFill>
              <a:latin typeface="Comic Sans MS" panose="030F0702030302020204" pitchFamily="66" charset="0"/>
            </a:endParaRPr>
          </a:p>
        </p:txBody>
      </p:sp>
      <p:grpSp>
        <p:nvGrpSpPr>
          <p:cNvPr id="80927" name="Group 73"/>
          <p:cNvGrpSpPr>
            <a:grpSpLocks/>
          </p:cNvGrpSpPr>
          <p:nvPr/>
        </p:nvGrpSpPr>
        <p:grpSpPr bwMode="auto">
          <a:xfrm>
            <a:off x="5897563" y="1528763"/>
            <a:ext cx="641350" cy="558800"/>
            <a:chOff x="-44" y="1473"/>
            <a:chExt cx="981" cy="1105"/>
          </a:xfrm>
        </p:grpSpPr>
        <p:pic>
          <p:nvPicPr>
            <p:cNvPr id="80962"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3"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8" name="Group 80"/>
          <p:cNvGrpSpPr>
            <a:grpSpLocks/>
          </p:cNvGrpSpPr>
          <p:nvPr/>
        </p:nvGrpSpPr>
        <p:grpSpPr bwMode="auto">
          <a:xfrm>
            <a:off x="5892800" y="2127250"/>
            <a:ext cx="641350" cy="558800"/>
            <a:chOff x="-44" y="1473"/>
            <a:chExt cx="981" cy="1105"/>
          </a:xfrm>
        </p:grpSpPr>
        <p:pic>
          <p:nvPicPr>
            <p:cNvPr id="80960"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61"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29" name="Group 83"/>
          <p:cNvGrpSpPr>
            <a:grpSpLocks/>
          </p:cNvGrpSpPr>
          <p:nvPr/>
        </p:nvGrpSpPr>
        <p:grpSpPr bwMode="auto">
          <a:xfrm>
            <a:off x="5921375" y="2736850"/>
            <a:ext cx="641350" cy="558800"/>
            <a:chOff x="-44" y="1473"/>
            <a:chExt cx="981" cy="1105"/>
          </a:xfrm>
        </p:grpSpPr>
        <p:pic>
          <p:nvPicPr>
            <p:cNvPr id="80958"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9"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0" name="Group 87"/>
          <p:cNvGrpSpPr>
            <a:grpSpLocks/>
          </p:cNvGrpSpPr>
          <p:nvPr/>
        </p:nvGrpSpPr>
        <p:grpSpPr bwMode="auto">
          <a:xfrm flipH="1">
            <a:off x="9580563" y="1685925"/>
            <a:ext cx="641350" cy="558800"/>
            <a:chOff x="-44" y="1473"/>
            <a:chExt cx="981" cy="1105"/>
          </a:xfrm>
        </p:grpSpPr>
        <p:pic>
          <p:nvPicPr>
            <p:cNvPr id="80956"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7"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1" name="Group 90"/>
          <p:cNvGrpSpPr>
            <a:grpSpLocks/>
          </p:cNvGrpSpPr>
          <p:nvPr/>
        </p:nvGrpSpPr>
        <p:grpSpPr bwMode="auto">
          <a:xfrm flipH="1">
            <a:off x="9594850" y="2965450"/>
            <a:ext cx="641350" cy="558800"/>
            <a:chOff x="-44" y="1473"/>
            <a:chExt cx="981" cy="1105"/>
          </a:xfrm>
        </p:grpSpPr>
        <p:pic>
          <p:nvPicPr>
            <p:cNvPr id="80954"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5"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2" name="Group 93"/>
          <p:cNvGrpSpPr>
            <a:grpSpLocks/>
          </p:cNvGrpSpPr>
          <p:nvPr/>
        </p:nvGrpSpPr>
        <p:grpSpPr bwMode="auto">
          <a:xfrm flipH="1">
            <a:off x="8496300" y="4489450"/>
            <a:ext cx="641350" cy="558800"/>
            <a:chOff x="-44" y="1473"/>
            <a:chExt cx="981" cy="1105"/>
          </a:xfrm>
        </p:grpSpPr>
        <p:pic>
          <p:nvPicPr>
            <p:cNvPr id="80952"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3"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3" name="Group 96"/>
          <p:cNvGrpSpPr>
            <a:grpSpLocks/>
          </p:cNvGrpSpPr>
          <p:nvPr/>
        </p:nvGrpSpPr>
        <p:grpSpPr bwMode="auto">
          <a:xfrm flipH="1">
            <a:off x="7332663" y="4530725"/>
            <a:ext cx="641350" cy="558800"/>
            <a:chOff x="-44" y="1473"/>
            <a:chExt cx="981" cy="1105"/>
          </a:xfrm>
        </p:grpSpPr>
        <p:pic>
          <p:nvPicPr>
            <p:cNvPr id="80950"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51"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0934" name="Group 99"/>
          <p:cNvGrpSpPr>
            <a:grpSpLocks/>
          </p:cNvGrpSpPr>
          <p:nvPr/>
        </p:nvGrpSpPr>
        <p:grpSpPr bwMode="auto">
          <a:xfrm>
            <a:off x="7761288" y="2624138"/>
            <a:ext cx="698500" cy="355600"/>
            <a:chOff x="4396" y="1245"/>
            <a:chExt cx="672" cy="248"/>
          </a:xfrm>
        </p:grpSpPr>
        <p:sp>
          <p:nvSpPr>
            <p:cNvPr id="809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09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0945" name="Group 103"/>
            <p:cNvGrpSpPr>
              <a:grpSpLocks/>
            </p:cNvGrpSpPr>
            <p:nvPr/>
          </p:nvGrpSpPr>
          <p:grpSpPr bwMode="auto">
            <a:xfrm>
              <a:off x="4530" y="1287"/>
              <a:ext cx="377" cy="75"/>
              <a:chOff x="2468" y="1332"/>
              <a:chExt cx="310" cy="60"/>
            </a:xfrm>
          </p:grpSpPr>
          <p:sp>
            <p:nvSpPr>
              <p:cNvPr id="80948"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0949"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0946"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0947"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80936" name="Line 5"/>
          <p:cNvSpPr>
            <a:spLocks noChangeShapeType="1"/>
          </p:cNvSpPr>
          <p:nvPr/>
        </p:nvSpPr>
        <p:spPr bwMode="auto">
          <a:xfrm>
            <a:off x="6503989" y="1816100"/>
            <a:ext cx="474888"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7" name="Line 7"/>
          <p:cNvSpPr>
            <a:spLocks noChangeShapeType="1"/>
          </p:cNvSpPr>
          <p:nvPr/>
        </p:nvSpPr>
        <p:spPr bwMode="auto">
          <a:xfrm flipV="1">
            <a:off x="6538913" y="2559050"/>
            <a:ext cx="4399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0939" name="Line 11"/>
          <p:cNvSpPr>
            <a:spLocks noChangeShapeType="1"/>
          </p:cNvSpPr>
          <p:nvPr/>
        </p:nvSpPr>
        <p:spPr bwMode="auto">
          <a:xfrm>
            <a:off x="6978877" y="2665413"/>
            <a:ext cx="8871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7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4" name="矩形 73">
            <a:extLst>
              <a:ext uri="{FF2B5EF4-FFF2-40B4-BE49-F238E27FC236}">
                <a16:creationId xmlns:a16="http://schemas.microsoft.com/office/drawing/2014/main" id="{EB7D159E-3525-4E86-9F6F-8FBD5C1FD84D}"/>
              </a:ext>
            </a:extLst>
          </p:cNvPr>
          <p:cNvSpPr/>
          <p:nvPr/>
        </p:nvSpPr>
        <p:spPr>
          <a:xfrm>
            <a:off x="3559891" y="6138863"/>
            <a:ext cx="2646878" cy="369332"/>
          </a:xfrm>
          <a:prstGeom prst="rect">
            <a:avLst/>
          </a:prstGeom>
        </p:spPr>
        <p:txBody>
          <a:bodyPr wrap="none">
            <a:spAutoFit/>
          </a:bodyPr>
          <a:lstStyle/>
          <a:p>
            <a:r>
              <a:rPr lang="en-US" altLang="zh-CN" dirty="0">
                <a:solidFill>
                  <a:srgbClr val="00B050"/>
                </a:solidFill>
              </a:rPr>
              <a:t> dotted-decimal notation</a:t>
            </a:r>
            <a:endParaRPr lang="zh-CN" altLang="en-US" dirty="0">
              <a:solidFill>
                <a:srgbClr val="00B050"/>
              </a:solidFill>
            </a:endParaRPr>
          </a:p>
        </p:txBody>
      </p:sp>
      <p:cxnSp>
        <p:nvCxnSpPr>
          <p:cNvPr id="75" name="直接连接符 74">
            <a:extLst>
              <a:ext uri="{FF2B5EF4-FFF2-40B4-BE49-F238E27FC236}">
                <a16:creationId xmlns:a16="http://schemas.microsoft.com/office/drawing/2014/main" id="{8EE21B0E-9ADB-485D-851E-A750E3524E6E}"/>
              </a:ext>
            </a:extLst>
          </p:cNvPr>
          <p:cNvCxnSpPr>
            <a:cxnSpLocks/>
            <a:stCxn id="74" idx="0"/>
            <a:endCxn id="80918" idx="1"/>
          </p:cNvCxnSpPr>
          <p:nvPr/>
        </p:nvCxnSpPr>
        <p:spPr>
          <a:xfrm flipV="1">
            <a:off x="4883330" y="5518910"/>
            <a:ext cx="62529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4" name="矩形 3">
            <a:extLst>
              <a:ext uri="{FF2B5EF4-FFF2-40B4-BE49-F238E27FC236}">
                <a16:creationId xmlns:a16="http://schemas.microsoft.com/office/drawing/2014/main" id="{0EE5884B-FB93-4350-99F0-2AE81FB3C7FF}"/>
              </a:ext>
            </a:extLst>
          </p:cNvPr>
          <p:cNvSpPr/>
          <p:nvPr/>
        </p:nvSpPr>
        <p:spPr>
          <a:xfrm>
            <a:off x="10182225" y="6138863"/>
            <a:ext cx="1826141" cy="369332"/>
          </a:xfrm>
          <a:prstGeom prst="rect">
            <a:avLst/>
          </a:prstGeom>
        </p:spPr>
        <p:txBody>
          <a:bodyPr wrap="none">
            <a:spAutoFit/>
          </a:bodyPr>
          <a:lstStyle/>
          <a:p>
            <a:r>
              <a:rPr lang="en-US" altLang="zh-CN" dirty="0">
                <a:solidFill>
                  <a:srgbClr val="00B050"/>
                </a:solidFill>
              </a:rPr>
              <a:t> binary notation </a:t>
            </a:r>
            <a:endParaRPr lang="zh-CN" altLang="en-US" dirty="0">
              <a:solidFill>
                <a:srgbClr val="00B050"/>
              </a:solidFill>
            </a:endParaRPr>
          </a:p>
        </p:txBody>
      </p:sp>
      <p:cxnSp>
        <p:nvCxnSpPr>
          <p:cNvPr id="78" name="直接连接符 77">
            <a:extLst>
              <a:ext uri="{FF2B5EF4-FFF2-40B4-BE49-F238E27FC236}">
                <a16:creationId xmlns:a16="http://schemas.microsoft.com/office/drawing/2014/main" id="{282CE00E-1994-4585-8BE4-92207B0D9D98}"/>
              </a:ext>
            </a:extLst>
          </p:cNvPr>
          <p:cNvCxnSpPr>
            <a:cxnSpLocks/>
            <a:stCxn id="80918" idx="3"/>
            <a:endCxn id="4" idx="0"/>
          </p:cNvCxnSpPr>
          <p:nvPr/>
        </p:nvCxnSpPr>
        <p:spPr>
          <a:xfrm>
            <a:off x="10785391" y="5518910"/>
            <a:ext cx="309905" cy="619953"/>
          </a:xfrm>
          <a:prstGeom prst="line">
            <a:avLst/>
          </a:prstGeom>
        </p:spPr>
        <p:style>
          <a:lnRef idx="1">
            <a:schemeClr val="accent6"/>
          </a:lnRef>
          <a:fillRef idx="0">
            <a:schemeClr val="accent6"/>
          </a:fillRef>
          <a:effectRef idx="0">
            <a:schemeClr val="accent6"/>
          </a:effectRef>
          <a:fontRef idx="minor">
            <a:schemeClr val="tx1"/>
          </a:fontRef>
        </p:style>
      </p:cxnSp>
      <p:sp>
        <p:nvSpPr>
          <p:cNvPr id="81" name="Line 8">
            <a:extLst>
              <a:ext uri="{FF2B5EF4-FFF2-40B4-BE49-F238E27FC236}">
                <a16:creationId xmlns:a16="http://schemas.microsoft.com/office/drawing/2014/main" id="{43EDB35C-9ABB-4680-B22F-F87FA15DC70B}"/>
              </a:ext>
            </a:extLst>
          </p:cNvPr>
          <p:cNvSpPr>
            <a:spLocks noChangeShapeType="1"/>
          </p:cNvSpPr>
          <p:nvPr/>
        </p:nvSpPr>
        <p:spPr bwMode="auto">
          <a:xfrm flipV="1">
            <a:off x="6972300" y="1816100"/>
            <a:ext cx="6577" cy="12858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 name="Line 38">
            <a:extLst>
              <a:ext uri="{FF2B5EF4-FFF2-40B4-BE49-F238E27FC236}">
                <a16:creationId xmlns:a16="http://schemas.microsoft.com/office/drawing/2014/main" id="{8D6E9B08-7141-4D34-A6CD-B35D7B0B10A2}"/>
              </a:ext>
            </a:extLst>
          </p:cNvPr>
          <p:cNvSpPr>
            <a:spLocks noChangeShapeType="1"/>
          </p:cNvSpPr>
          <p:nvPr/>
        </p:nvSpPr>
        <p:spPr bwMode="auto">
          <a:xfrm flipH="1">
            <a:off x="9391649" y="1978025"/>
            <a:ext cx="19741" cy="1277938"/>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 name="Line 48">
            <a:extLst>
              <a:ext uri="{FF2B5EF4-FFF2-40B4-BE49-F238E27FC236}">
                <a16:creationId xmlns:a16="http://schemas.microsoft.com/office/drawing/2014/main" id="{9B9E71D0-29EE-4886-A51D-2CA4929FDC3A}"/>
              </a:ext>
            </a:extLst>
          </p:cNvPr>
          <p:cNvSpPr>
            <a:spLocks noChangeShapeType="1"/>
          </p:cNvSpPr>
          <p:nvPr/>
        </p:nvSpPr>
        <p:spPr bwMode="auto">
          <a:xfrm>
            <a:off x="7527926" y="4289426"/>
            <a:ext cx="1176338" cy="4317"/>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 name="矩形 83">
            <a:extLst>
              <a:ext uri="{FF2B5EF4-FFF2-40B4-BE49-F238E27FC236}">
                <a16:creationId xmlns:a16="http://schemas.microsoft.com/office/drawing/2014/main" id="{7ADA8264-CB7D-4394-84ED-78AEDE83433B}"/>
              </a:ext>
            </a:extLst>
          </p:cNvPr>
          <p:cNvSpPr/>
          <p:nvPr/>
        </p:nvSpPr>
        <p:spPr>
          <a:xfrm>
            <a:off x="7032104" y="1907540"/>
            <a:ext cx="877163" cy="369332"/>
          </a:xfrm>
          <a:prstGeom prst="rect">
            <a:avLst/>
          </a:prstGeom>
        </p:spPr>
        <p:txBody>
          <a:bodyPr wrap="none">
            <a:spAutoFit/>
          </a:bodyPr>
          <a:lstStyle/>
          <a:p>
            <a:r>
              <a:rPr lang="en-US" altLang="zh-CN" dirty="0">
                <a:solidFill>
                  <a:srgbClr val="0000FF"/>
                </a:solidFill>
              </a:rPr>
              <a:t>subnet</a:t>
            </a:r>
            <a:endParaRPr lang="zh-CN" altLang="en-US" dirty="0">
              <a:solidFill>
                <a:srgbClr val="0000FF"/>
              </a:solidFill>
            </a:endParaRPr>
          </a:p>
        </p:txBody>
      </p:sp>
      <p:sp>
        <p:nvSpPr>
          <p:cNvPr id="85" name="矩形 84">
            <a:extLst>
              <a:ext uri="{FF2B5EF4-FFF2-40B4-BE49-F238E27FC236}">
                <a16:creationId xmlns:a16="http://schemas.microsoft.com/office/drawing/2014/main" id="{0B2B72B7-812F-4B26-A358-D4805C14ABEF}"/>
              </a:ext>
            </a:extLst>
          </p:cNvPr>
          <p:cNvSpPr/>
          <p:nvPr/>
        </p:nvSpPr>
        <p:spPr>
          <a:xfrm>
            <a:off x="8584925" y="2046566"/>
            <a:ext cx="877163" cy="369332"/>
          </a:xfrm>
          <a:prstGeom prst="rect">
            <a:avLst/>
          </a:prstGeom>
        </p:spPr>
        <p:txBody>
          <a:bodyPr wrap="none">
            <a:spAutoFit/>
          </a:bodyPr>
          <a:lstStyle/>
          <a:p>
            <a:r>
              <a:rPr lang="en-US" altLang="zh-CN" dirty="0">
                <a:solidFill>
                  <a:srgbClr val="FF6600"/>
                </a:solidFill>
              </a:rPr>
              <a:t>subnet</a:t>
            </a:r>
          </a:p>
        </p:txBody>
      </p:sp>
      <p:sp>
        <p:nvSpPr>
          <p:cNvPr id="86" name="矩形 85">
            <a:extLst>
              <a:ext uri="{FF2B5EF4-FFF2-40B4-BE49-F238E27FC236}">
                <a16:creationId xmlns:a16="http://schemas.microsoft.com/office/drawing/2014/main" id="{3E47808C-453F-4BBE-983D-B5BF780CFC42}"/>
              </a:ext>
            </a:extLst>
          </p:cNvPr>
          <p:cNvSpPr/>
          <p:nvPr/>
        </p:nvSpPr>
        <p:spPr>
          <a:xfrm>
            <a:off x="8117646" y="3789040"/>
            <a:ext cx="877163" cy="369332"/>
          </a:xfrm>
          <a:prstGeom prst="rect">
            <a:avLst/>
          </a:prstGeom>
        </p:spPr>
        <p:txBody>
          <a:bodyPr wrap="none">
            <a:spAutoFit/>
          </a:bodyPr>
          <a:lstStyle/>
          <a:p>
            <a:r>
              <a:rPr lang="en-US" altLang="zh-CN" dirty="0">
                <a:solidFill>
                  <a:srgbClr val="00B050"/>
                </a:solidFill>
              </a:rPr>
              <a:t>subnet</a:t>
            </a:r>
          </a:p>
        </p:txBody>
      </p:sp>
    </p:spTree>
    <p:extLst>
      <p:ext uri="{BB962C8B-B14F-4D97-AF65-F5344CB8AC3E}">
        <p14:creationId xmlns:p14="http://schemas.microsoft.com/office/powerpoint/2010/main" val="1813318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Freeform 140"/>
          <p:cNvSpPr>
            <a:spLocks/>
          </p:cNvSpPr>
          <p:nvPr/>
        </p:nvSpPr>
        <p:spPr bwMode="auto">
          <a:xfrm rot="16200000">
            <a:off x="7727157" y="3196432"/>
            <a:ext cx="846137"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rgbClr val="BEE395"/>
          </a:solidFill>
          <a:ln>
            <a:noFill/>
          </a:ln>
        </p:spPr>
        <p:txBody>
          <a:bodyPr wrap="none" anchor="ctr"/>
          <a:lstStyle/>
          <a:p>
            <a:endParaRPr lang="zh-CN" altLang="en-US">
              <a:solidFill>
                <a:srgbClr val="0000FF"/>
              </a:solidFill>
            </a:endParaRPr>
          </a:p>
        </p:txBody>
      </p:sp>
      <p:sp>
        <p:nvSpPr>
          <p:cNvPr id="81922" name="Freeform 140"/>
          <p:cNvSpPr>
            <a:spLocks/>
          </p:cNvSpPr>
          <p:nvPr/>
        </p:nvSpPr>
        <p:spPr bwMode="auto">
          <a:xfrm rot="10800000">
            <a:off x="8724900" y="1870075"/>
            <a:ext cx="846138" cy="1593850"/>
          </a:xfrm>
          <a:custGeom>
            <a:avLst/>
            <a:gdLst>
              <a:gd name="T0" fmla="*/ 2147483647 w 10315"/>
              <a:gd name="T1" fmla="*/ 2147483647 h 10000"/>
              <a:gd name="T2" fmla="*/ 2147483647 w 10315"/>
              <a:gd name="T3" fmla="*/ 2147483647 h 10000"/>
              <a:gd name="T4" fmla="*/ 2147483647 w 10315"/>
              <a:gd name="T5" fmla="*/ 2147483647 h 10000"/>
              <a:gd name="T6" fmla="*/ 2147483647 w 10315"/>
              <a:gd name="T7" fmla="*/ 2147483647 h 10000"/>
              <a:gd name="T8" fmla="*/ 2147483647 w 10315"/>
              <a:gd name="T9" fmla="*/ 2147483647 h 10000"/>
              <a:gd name="T10" fmla="*/ 2147483647 w 10315"/>
              <a:gd name="T11" fmla="*/ 2147483647 h 10000"/>
              <a:gd name="T12" fmla="*/ 2147483647 w 10315"/>
              <a:gd name="T13" fmla="*/ 2147483647 h 10000"/>
              <a:gd name="T14" fmla="*/ 2147483647 w 10315"/>
              <a:gd name="T15" fmla="*/ 2147483647 h 10000"/>
              <a:gd name="T16" fmla="*/ 2147483647 w 10315"/>
              <a:gd name="T17" fmla="*/ 2147483647 h 10000"/>
              <a:gd name="T18" fmla="*/ 2147483647 w 10315"/>
              <a:gd name="T19" fmla="*/ 2147483647 h 10000"/>
              <a:gd name="T20" fmla="*/ 2147483647 w 10315"/>
              <a:gd name="T21" fmla="*/ 2147483647 h 10000"/>
              <a:gd name="T22" fmla="*/ 2147483647 w 10315"/>
              <a:gd name="T23" fmla="*/ 2147483647 h 10000"/>
              <a:gd name="T24" fmla="*/ 2147483647 w 10315"/>
              <a:gd name="T25" fmla="*/ 2147483647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15"/>
              <a:gd name="T40" fmla="*/ 0 h 10000"/>
              <a:gd name="T41" fmla="*/ 10315 w 10315"/>
              <a:gd name="T42" fmla="*/ 10000 h 100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15" h="10000">
                <a:moveTo>
                  <a:pt x="9674" y="4488"/>
                </a:moveTo>
                <a:cubicBezTo>
                  <a:pt x="8651" y="4175"/>
                  <a:pt x="4901" y="4405"/>
                  <a:pt x="3754" y="3833"/>
                </a:cubicBezTo>
                <a:cubicBezTo>
                  <a:pt x="2607" y="3261"/>
                  <a:pt x="4015" y="1645"/>
                  <a:pt x="3411" y="1026"/>
                </a:cubicBezTo>
                <a:cubicBezTo>
                  <a:pt x="2808" y="408"/>
                  <a:pt x="591" y="-284"/>
                  <a:pt x="130" y="122"/>
                </a:cubicBezTo>
                <a:cubicBezTo>
                  <a:pt x="-330" y="529"/>
                  <a:pt x="566" y="2588"/>
                  <a:pt x="648" y="3468"/>
                </a:cubicBezTo>
                <a:cubicBezTo>
                  <a:pt x="730" y="4349"/>
                  <a:pt x="648" y="4790"/>
                  <a:pt x="622" y="5408"/>
                </a:cubicBezTo>
                <a:cubicBezTo>
                  <a:pt x="595" y="6026"/>
                  <a:pt x="516" y="6617"/>
                  <a:pt x="489" y="7180"/>
                </a:cubicBezTo>
                <a:cubicBezTo>
                  <a:pt x="463" y="7741"/>
                  <a:pt x="286" y="8378"/>
                  <a:pt x="436" y="8809"/>
                </a:cubicBezTo>
                <a:cubicBezTo>
                  <a:pt x="587" y="9239"/>
                  <a:pt x="892" y="9655"/>
                  <a:pt x="1416" y="9793"/>
                </a:cubicBezTo>
                <a:cubicBezTo>
                  <a:pt x="1940" y="9932"/>
                  <a:pt x="3153" y="10248"/>
                  <a:pt x="3581" y="9642"/>
                </a:cubicBezTo>
                <a:cubicBezTo>
                  <a:pt x="4008" y="9037"/>
                  <a:pt x="3138" y="6667"/>
                  <a:pt x="3986" y="6162"/>
                </a:cubicBezTo>
                <a:cubicBezTo>
                  <a:pt x="4832" y="5655"/>
                  <a:pt x="9131" y="5984"/>
                  <a:pt x="9890" y="5711"/>
                </a:cubicBezTo>
                <a:cubicBezTo>
                  <a:pt x="10388" y="5225"/>
                  <a:pt x="10598" y="5393"/>
                  <a:pt x="9674" y="4488"/>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1923" name="Freeform 140"/>
          <p:cNvSpPr>
            <a:spLocks/>
          </p:cNvSpPr>
          <p:nvPr/>
        </p:nvSpPr>
        <p:spPr bwMode="auto">
          <a:xfrm>
            <a:off x="6689726" y="1452564"/>
            <a:ext cx="1038225" cy="192722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1924" name="Rectangle 2"/>
          <p:cNvSpPr>
            <a:spLocks noGrp="1" noChangeArrowheads="1"/>
          </p:cNvSpPr>
          <p:nvPr>
            <p:ph type="title"/>
          </p:nvPr>
        </p:nvSpPr>
        <p:spPr>
          <a:xfrm>
            <a:off x="2057400" y="230188"/>
            <a:ext cx="7772400" cy="952500"/>
          </a:xfrm>
        </p:spPr>
        <p:txBody>
          <a:bodyPr/>
          <a:lstStyle/>
          <a:p>
            <a:r>
              <a:rPr lang="en-US" altLang="zh-CN" sz="4000" dirty="0">
                <a:ea typeface="ＭＳ Ｐゴシック" panose="020B0600070205080204" pitchFamily="34" charset="-128"/>
              </a:rPr>
              <a:t>IPv4 addressing: </a:t>
            </a:r>
            <a:r>
              <a:rPr lang="en-US" altLang="zh-CN" b="0" dirty="0">
                <a:ea typeface="ＭＳ Ｐゴシック" panose="020B0600070205080204" pitchFamily="34" charset="-128"/>
              </a:rPr>
              <a:t>introduction</a:t>
            </a:r>
          </a:p>
        </p:txBody>
      </p:sp>
      <p:sp>
        <p:nvSpPr>
          <p:cNvPr id="81925" name="Rectangle 3"/>
          <p:cNvSpPr>
            <a:spLocks noGrp="1" noChangeArrowheads="1"/>
          </p:cNvSpPr>
          <p:nvPr>
            <p:ph type="body" sz="half" idx="1"/>
          </p:nvPr>
        </p:nvSpPr>
        <p:spPr>
          <a:xfrm>
            <a:off x="2000250" y="1444626"/>
            <a:ext cx="3695700" cy="1681163"/>
          </a:xfrm>
        </p:spPr>
        <p:txBody>
          <a:bodyPr>
            <a:normAutofit fontScale="92500" lnSpcReduction="10000"/>
          </a:bodyPr>
          <a:lstStyle/>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Q: how are interfaces actually connected?</a:t>
            </a:r>
          </a:p>
          <a:p>
            <a:pPr marL="0" indent="0">
              <a:buNone/>
            </a:pPr>
            <a:r>
              <a:rPr lang="en-US" altLang="zh-CN" i="1" dirty="0">
                <a:solidFill>
                  <a:srgbClr val="CC0000"/>
                </a:solidFill>
                <a:ea typeface="ＭＳ Ｐゴシック" panose="020B0600070205080204" pitchFamily="34" charset="-128"/>
                <a:cs typeface="ＭＳ Ｐゴシック" panose="020B0600070205080204" pitchFamily="34" charset="-128"/>
              </a:rPr>
              <a:t>A: </a:t>
            </a:r>
            <a:r>
              <a:rPr lang="en-US" altLang="zh-CN" i="1" dirty="0">
                <a:ea typeface="ＭＳ Ｐゴシック" panose="020B0600070205080204" pitchFamily="34" charset="-128"/>
                <a:cs typeface="ＭＳ Ｐゴシック" panose="020B0600070205080204" pitchFamily="34" charset="-128"/>
              </a:rPr>
              <a:t>we</a:t>
            </a:r>
            <a:r>
              <a:rPr lang="en-US" altLang="en-US" i="1" dirty="0">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ll learn about that in chapter 6, 7.</a:t>
            </a:r>
          </a:p>
        </p:txBody>
      </p:sp>
      <p:sp>
        <p:nvSpPr>
          <p:cNvPr id="81926" name="Line 5"/>
          <p:cNvSpPr>
            <a:spLocks noChangeShapeType="1"/>
          </p:cNvSpPr>
          <p:nvPr/>
        </p:nvSpPr>
        <p:spPr bwMode="auto">
          <a:xfrm>
            <a:off x="6503989" y="1816100"/>
            <a:ext cx="390525" cy="63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7" name="Line 7"/>
          <p:cNvSpPr>
            <a:spLocks noChangeShapeType="1"/>
          </p:cNvSpPr>
          <p:nvPr/>
        </p:nvSpPr>
        <p:spPr bwMode="auto">
          <a:xfrm flipV="1">
            <a:off x="6538913" y="2555876"/>
            <a:ext cx="277812" cy="31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8" name="Line 8"/>
          <p:cNvSpPr>
            <a:spLocks noChangeShapeType="1"/>
          </p:cNvSpPr>
          <p:nvPr/>
        </p:nvSpPr>
        <p:spPr bwMode="auto">
          <a:xfrm>
            <a:off x="6550026" y="3087688"/>
            <a:ext cx="422275" cy="476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29" name="Line 11"/>
          <p:cNvSpPr>
            <a:spLocks noChangeShapeType="1"/>
          </p:cNvSpPr>
          <p:nvPr/>
        </p:nvSpPr>
        <p:spPr bwMode="auto">
          <a:xfrm>
            <a:off x="7304089" y="2663825"/>
            <a:ext cx="561975" cy="15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0" name="Text Box 26"/>
          <p:cNvSpPr txBox="1">
            <a:spLocks noChangeArrowheads="1"/>
          </p:cNvSpPr>
          <p:nvPr/>
        </p:nvSpPr>
        <p:spPr bwMode="auto">
          <a:xfrm>
            <a:off x="6072188" y="1282701"/>
            <a:ext cx="825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223.1.1.1</a:t>
            </a:r>
            <a:endParaRPr lang="en-US" altLang="zh-CN" sz="1200">
              <a:solidFill>
                <a:srgbClr val="0000FF"/>
              </a:solidFill>
              <a:latin typeface="Comic Sans MS" panose="030F0702030302020204" pitchFamily="66" charset="0"/>
            </a:endParaRPr>
          </a:p>
        </p:txBody>
      </p:sp>
      <p:grpSp>
        <p:nvGrpSpPr>
          <p:cNvPr id="81931" name="Group 27"/>
          <p:cNvGrpSpPr>
            <a:grpSpLocks/>
          </p:cNvGrpSpPr>
          <p:nvPr/>
        </p:nvGrpSpPr>
        <p:grpSpPr bwMode="auto">
          <a:xfrm>
            <a:off x="5338763" y="2243139"/>
            <a:ext cx="920750" cy="276225"/>
            <a:chOff x="3251" y="608"/>
            <a:chExt cx="580" cy="174"/>
          </a:xfrm>
        </p:grpSpPr>
        <p:sp>
          <p:nvSpPr>
            <p:cNvPr id="81993" name="Rectangle 28"/>
            <p:cNvSpPr>
              <a:spLocks noChangeArrowheads="1"/>
            </p:cNvSpPr>
            <p:nvPr/>
          </p:nvSpPr>
          <p:spPr bwMode="auto">
            <a:xfrm>
              <a:off x="3306" y="657"/>
              <a:ext cx="525"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4" name="Text Box 29"/>
            <p:cNvSpPr txBox="1">
              <a:spLocks noChangeArrowheads="1"/>
            </p:cNvSpPr>
            <p:nvPr/>
          </p:nvSpPr>
          <p:spPr bwMode="auto">
            <a:xfrm>
              <a:off x="3251" y="608"/>
              <a:ext cx="52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223.1.1.2</a:t>
              </a:r>
              <a:endParaRPr lang="en-US" altLang="zh-CN" sz="1200">
                <a:solidFill>
                  <a:srgbClr val="0000FF"/>
                </a:solidFill>
                <a:latin typeface="Comic Sans MS" panose="030F0702030302020204" pitchFamily="66" charset="0"/>
              </a:endParaRPr>
            </a:p>
          </p:txBody>
        </p:sp>
      </p:grpSp>
      <p:sp>
        <p:nvSpPr>
          <p:cNvPr id="81932" name="Text Box 30"/>
          <p:cNvSpPr txBox="1">
            <a:spLocks noChangeArrowheads="1"/>
          </p:cNvSpPr>
          <p:nvPr/>
        </p:nvSpPr>
        <p:spPr bwMode="auto">
          <a:xfrm>
            <a:off x="6176964" y="3238501"/>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223.1.1.3</a:t>
            </a:r>
            <a:endParaRPr lang="en-US" altLang="zh-CN" sz="1200">
              <a:solidFill>
                <a:srgbClr val="0000FF"/>
              </a:solidFill>
              <a:latin typeface="Comic Sans MS" panose="030F0702030302020204" pitchFamily="66" charset="0"/>
            </a:endParaRPr>
          </a:p>
        </p:txBody>
      </p:sp>
      <p:sp>
        <p:nvSpPr>
          <p:cNvPr id="81933" name="Text Box 31"/>
          <p:cNvSpPr txBox="1">
            <a:spLocks noChangeArrowheads="1"/>
          </p:cNvSpPr>
          <p:nvPr/>
        </p:nvSpPr>
        <p:spPr bwMode="auto">
          <a:xfrm>
            <a:off x="7277100" y="2368551"/>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223.1.1.4</a:t>
            </a:r>
            <a:endParaRPr lang="en-US" altLang="zh-CN" sz="1200">
              <a:solidFill>
                <a:srgbClr val="0000FF"/>
              </a:solidFill>
              <a:latin typeface="Comic Sans MS" panose="030F0702030302020204" pitchFamily="66" charset="0"/>
            </a:endParaRPr>
          </a:p>
        </p:txBody>
      </p:sp>
      <p:sp>
        <p:nvSpPr>
          <p:cNvPr id="81934" name="Line 32"/>
          <p:cNvSpPr>
            <a:spLocks noChangeShapeType="1"/>
          </p:cNvSpPr>
          <p:nvPr/>
        </p:nvSpPr>
        <p:spPr bwMode="auto">
          <a:xfrm>
            <a:off x="8378826" y="2668588"/>
            <a:ext cx="603242"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5" name="Text Box 33"/>
          <p:cNvSpPr txBox="1">
            <a:spLocks noChangeArrowheads="1"/>
          </p:cNvSpPr>
          <p:nvPr/>
        </p:nvSpPr>
        <p:spPr bwMode="auto">
          <a:xfrm>
            <a:off x="8253414" y="2378076"/>
            <a:ext cx="8270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223.1.2.9</a:t>
            </a:r>
            <a:endParaRPr lang="en-US" altLang="zh-CN" sz="1200">
              <a:solidFill>
                <a:srgbClr val="0000FF"/>
              </a:solidFill>
              <a:latin typeface="Comic Sans MS" panose="030F0702030302020204" pitchFamily="66" charset="0"/>
            </a:endParaRPr>
          </a:p>
        </p:txBody>
      </p:sp>
      <p:sp>
        <p:nvSpPr>
          <p:cNvPr id="81936" name="Line 36"/>
          <p:cNvSpPr>
            <a:spLocks noChangeShapeType="1"/>
          </p:cNvSpPr>
          <p:nvPr/>
        </p:nvSpPr>
        <p:spPr bwMode="auto">
          <a:xfrm>
            <a:off x="9402763" y="1984375"/>
            <a:ext cx="234950"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7" name="Line 38"/>
          <p:cNvSpPr>
            <a:spLocks noChangeShapeType="1"/>
          </p:cNvSpPr>
          <p:nvPr/>
        </p:nvSpPr>
        <p:spPr bwMode="auto">
          <a:xfrm>
            <a:off x="9377797" y="3255963"/>
            <a:ext cx="259916" cy="0"/>
          </a:xfrm>
          <a:prstGeom prst="line">
            <a:avLst/>
          </a:prstGeom>
          <a:noFill/>
          <a:ln w="19050">
            <a:solidFill>
              <a:srgbClr val="E45327"/>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38" name="Text Box 41"/>
          <p:cNvSpPr txBox="1">
            <a:spLocks noChangeArrowheads="1"/>
          </p:cNvSpPr>
          <p:nvPr/>
        </p:nvSpPr>
        <p:spPr bwMode="auto">
          <a:xfrm>
            <a:off x="8982075" y="3349626"/>
            <a:ext cx="8270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223.1.2.2</a:t>
            </a:r>
            <a:endParaRPr lang="en-US" altLang="zh-CN" sz="1200">
              <a:solidFill>
                <a:srgbClr val="0000FF"/>
              </a:solidFill>
              <a:latin typeface="Comic Sans MS" panose="030F0702030302020204" pitchFamily="66" charset="0"/>
            </a:endParaRPr>
          </a:p>
        </p:txBody>
      </p:sp>
      <p:sp>
        <p:nvSpPr>
          <p:cNvPr id="81939" name="Text Box 44"/>
          <p:cNvSpPr txBox="1">
            <a:spLocks noChangeArrowheads="1"/>
          </p:cNvSpPr>
          <p:nvPr/>
        </p:nvSpPr>
        <p:spPr bwMode="auto">
          <a:xfrm>
            <a:off x="8774114" y="1743076"/>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223.1.2.1</a:t>
            </a:r>
            <a:endParaRPr lang="en-US" altLang="zh-CN" sz="1200">
              <a:solidFill>
                <a:srgbClr val="0000FF"/>
              </a:solidFill>
              <a:latin typeface="Comic Sans MS" panose="030F0702030302020204" pitchFamily="66" charset="0"/>
            </a:endParaRPr>
          </a:p>
        </p:txBody>
      </p:sp>
      <p:sp>
        <p:nvSpPr>
          <p:cNvPr id="81940" name="Line 45"/>
          <p:cNvSpPr>
            <a:spLocks noChangeShapeType="1"/>
          </p:cNvSpPr>
          <p:nvPr/>
        </p:nvSpPr>
        <p:spPr bwMode="auto">
          <a:xfrm>
            <a:off x="8140700" y="3006725"/>
            <a:ext cx="0" cy="757238"/>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1" name="Line 47"/>
          <p:cNvSpPr>
            <a:spLocks noChangeShapeType="1"/>
          </p:cNvSpPr>
          <p:nvPr/>
        </p:nvSpPr>
        <p:spPr bwMode="auto">
          <a:xfrm flipH="1" flipV="1">
            <a:off x="7527926" y="4279900"/>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2" name="Line 48"/>
          <p:cNvSpPr>
            <a:spLocks noChangeShapeType="1"/>
          </p:cNvSpPr>
          <p:nvPr/>
        </p:nvSpPr>
        <p:spPr bwMode="auto">
          <a:xfrm flipH="1" flipV="1">
            <a:off x="8704264" y="4284663"/>
            <a:ext cx="3175" cy="241300"/>
          </a:xfrm>
          <a:prstGeom prst="line">
            <a:avLst/>
          </a:prstGeom>
          <a:noFill/>
          <a:ln w="19050">
            <a:solidFill>
              <a:srgbClr val="00B05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1943" name="Text Box 53"/>
          <p:cNvSpPr txBox="1">
            <a:spLocks noChangeArrowheads="1"/>
          </p:cNvSpPr>
          <p:nvPr/>
        </p:nvSpPr>
        <p:spPr bwMode="auto">
          <a:xfrm>
            <a:off x="8736014" y="4344989"/>
            <a:ext cx="8270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a:t>
            </a:r>
            <a:endParaRPr lang="en-US" altLang="zh-CN" sz="1200">
              <a:solidFill>
                <a:srgbClr val="0000FF"/>
              </a:solidFill>
              <a:latin typeface="Comic Sans MS" panose="030F0702030302020204" pitchFamily="66" charset="0"/>
            </a:endParaRPr>
          </a:p>
        </p:txBody>
      </p:sp>
      <p:sp>
        <p:nvSpPr>
          <p:cNvPr id="81944" name="Text Box 56"/>
          <p:cNvSpPr txBox="1">
            <a:spLocks noChangeArrowheads="1"/>
          </p:cNvSpPr>
          <p:nvPr/>
        </p:nvSpPr>
        <p:spPr bwMode="auto">
          <a:xfrm>
            <a:off x="7493000" y="4349751"/>
            <a:ext cx="82708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223.1.3.1</a:t>
            </a:r>
            <a:endParaRPr lang="en-US" altLang="zh-CN" sz="1200">
              <a:solidFill>
                <a:srgbClr val="0000FF"/>
              </a:solidFill>
              <a:latin typeface="Comic Sans MS" panose="030F0702030302020204" pitchFamily="66" charset="0"/>
            </a:endParaRPr>
          </a:p>
        </p:txBody>
      </p:sp>
      <p:grpSp>
        <p:nvGrpSpPr>
          <p:cNvPr id="81945" name="Group 57"/>
          <p:cNvGrpSpPr>
            <a:grpSpLocks/>
          </p:cNvGrpSpPr>
          <p:nvPr/>
        </p:nvGrpSpPr>
        <p:grpSpPr bwMode="auto">
          <a:xfrm>
            <a:off x="7637464" y="3101976"/>
            <a:ext cx="935037" cy="276225"/>
            <a:chOff x="4532" y="1229"/>
            <a:chExt cx="589" cy="174"/>
          </a:xfrm>
        </p:grpSpPr>
        <p:sp>
          <p:nvSpPr>
            <p:cNvPr id="81991" name="Rectangle 58"/>
            <p:cNvSpPr>
              <a:spLocks noChangeArrowheads="1"/>
            </p:cNvSpPr>
            <p:nvPr/>
          </p:nvSpPr>
          <p:spPr bwMode="auto">
            <a:xfrm>
              <a:off x="4587" y="1284"/>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endParaRPr>
            </a:p>
          </p:txBody>
        </p:sp>
        <p:sp>
          <p:nvSpPr>
            <p:cNvPr id="81992" name="Text Box 59"/>
            <p:cNvSpPr txBox="1">
              <a:spLocks noChangeArrowheads="1"/>
            </p:cNvSpPr>
            <p:nvPr/>
          </p:nvSpPr>
          <p:spPr bwMode="auto">
            <a:xfrm>
              <a:off x="4532" y="1229"/>
              <a:ext cx="575"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rPr>
                <a:t>223.1.3.27</a:t>
              </a:r>
              <a:endParaRPr lang="en-US" altLang="zh-CN" sz="1200">
                <a:solidFill>
                  <a:srgbClr val="0000FF"/>
                </a:solidFill>
                <a:latin typeface="Comic Sans MS" panose="030F0702030302020204" pitchFamily="66" charset="0"/>
              </a:endParaRPr>
            </a:p>
          </p:txBody>
        </p:sp>
      </p:grpSp>
      <p:grpSp>
        <p:nvGrpSpPr>
          <p:cNvPr id="81946" name="Group 73"/>
          <p:cNvGrpSpPr>
            <a:grpSpLocks/>
          </p:cNvGrpSpPr>
          <p:nvPr/>
        </p:nvGrpSpPr>
        <p:grpSpPr bwMode="auto">
          <a:xfrm>
            <a:off x="5897563" y="1528763"/>
            <a:ext cx="641350" cy="558800"/>
            <a:chOff x="-44" y="1473"/>
            <a:chExt cx="981" cy="1105"/>
          </a:xfrm>
        </p:grpSpPr>
        <p:pic>
          <p:nvPicPr>
            <p:cNvPr id="81989" name="Picture 7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90" name="Freeform 7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7" name="Group 80"/>
          <p:cNvGrpSpPr>
            <a:grpSpLocks/>
          </p:cNvGrpSpPr>
          <p:nvPr/>
        </p:nvGrpSpPr>
        <p:grpSpPr bwMode="auto">
          <a:xfrm>
            <a:off x="5892800" y="2127250"/>
            <a:ext cx="641350" cy="558800"/>
            <a:chOff x="-44" y="1473"/>
            <a:chExt cx="981" cy="1105"/>
          </a:xfrm>
        </p:grpSpPr>
        <p:pic>
          <p:nvPicPr>
            <p:cNvPr id="81987" name="Picture 8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8" name="Freeform 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8" name="Group 83"/>
          <p:cNvGrpSpPr>
            <a:grpSpLocks/>
          </p:cNvGrpSpPr>
          <p:nvPr/>
        </p:nvGrpSpPr>
        <p:grpSpPr bwMode="auto">
          <a:xfrm>
            <a:off x="5921375" y="2736850"/>
            <a:ext cx="641350" cy="558800"/>
            <a:chOff x="-44" y="1473"/>
            <a:chExt cx="981" cy="1105"/>
          </a:xfrm>
        </p:grpSpPr>
        <p:pic>
          <p:nvPicPr>
            <p:cNvPr id="81985" name="Picture 8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6" name="Freeform 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49" name="Group 87"/>
          <p:cNvGrpSpPr>
            <a:grpSpLocks/>
          </p:cNvGrpSpPr>
          <p:nvPr/>
        </p:nvGrpSpPr>
        <p:grpSpPr bwMode="auto">
          <a:xfrm flipH="1">
            <a:off x="9580563" y="1685925"/>
            <a:ext cx="641350" cy="558800"/>
            <a:chOff x="-44" y="1473"/>
            <a:chExt cx="981" cy="1105"/>
          </a:xfrm>
        </p:grpSpPr>
        <p:pic>
          <p:nvPicPr>
            <p:cNvPr id="81983" name="Picture 8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4"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0" name="Group 90"/>
          <p:cNvGrpSpPr>
            <a:grpSpLocks/>
          </p:cNvGrpSpPr>
          <p:nvPr/>
        </p:nvGrpSpPr>
        <p:grpSpPr bwMode="auto">
          <a:xfrm flipH="1">
            <a:off x="9594850" y="2965450"/>
            <a:ext cx="641350" cy="558800"/>
            <a:chOff x="-44" y="1473"/>
            <a:chExt cx="981" cy="1105"/>
          </a:xfrm>
        </p:grpSpPr>
        <p:pic>
          <p:nvPicPr>
            <p:cNvPr id="81981" name="Picture 9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1" name="Group 93"/>
          <p:cNvGrpSpPr>
            <a:grpSpLocks/>
          </p:cNvGrpSpPr>
          <p:nvPr/>
        </p:nvGrpSpPr>
        <p:grpSpPr bwMode="auto">
          <a:xfrm flipH="1">
            <a:off x="8496300" y="4489450"/>
            <a:ext cx="641350" cy="558800"/>
            <a:chOff x="-44" y="1473"/>
            <a:chExt cx="981" cy="1105"/>
          </a:xfrm>
        </p:grpSpPr>
        <p:pic>
          <p:nvPicPr>
            <p:cNvPr id="81979" name="Picture 9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0" name="Freeform 9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2" name="Group 96"/>
          <p:cNvGrpSpPr>
            <a:grpSpLocks/>
          </p:cNvGrpSpPr>
          <p:nvPr/>
        </p:nvGrpSpPr>
        <p:grpSpPr bwMode="auto">
          <a:xfrm flipH="1">
            <a:off x="7332663" y="4530725"/>
            <a:ext cx="641350" cy="558800"/>
            <a:chOff x="-44" y="1473"/>
            <a:chExt cx="981" cy="1105"/>
          </a:xfrm>
        </p:grpSpPr>
        <p:pic>
          <p:nvPicPr>
            <p:cNvPr id="81977" name="Picture 9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8" name="Freeform 9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1953" name="Group 99"/>
          <p:cNvGrpSpPr>
            <a:grpSpLocks/>
          </p:cNvGrpSpPr>
          <p:nvPr/>
        </p:nvGrpSpPr>
        <p:grpSpPr bwMode="auto">
          <a:xfrm>
            <a:off x="7761288" y="2624138"/>
            <a:ext cx="698500" cy="355600"/>
            <a:chOff x="4396" y="1245"/>
            <a:chExt cx="672" cy="248"/>
          </a:xfrm>
        </p:grpSpPr>
        <p:sp>
          <p:nvSpPr>
            <p:cNvPr id="8196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200">
                <a:solidFill>
                  <a:srgbClr val="0000FF"/>
                </a:solidFill>
                <a:latin typeface="Times New Roman" panose="02020603050405020304" pitchFamily="18" charset="0"/>
                <a:cs typeface="Arial" panose="020B0604020202020204" pitchFamily="34" charset="0"/>
              </a:endParaRPr>
            </a:p>
          </p:txBody>
        </p:sp>
        <p:sp>
          <p:nvSpPr>
            <p:cNvPr id="8197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200">
                <a:solidFill>
                  <a:srgbClr val="0000FF"/>
                </a:solidFill>
                <a:latin typeface="Times New Roman" panose="02020603050405020304" pitchFamily="18" charset="0"/>
                <a:cs typeface="Arial" panose="020B0604020202020204" pitchFamily="34" charset="0"/>
              </a:endParaRPr>
            </a:p>
          </p:txBody>
        </p:sp>
        <p:grpSp>
          <p:nvGrpSpPr>
            <p:cNvPr id="81972" name="Group 103"/>
            <p:cNvGrpSpPr>
              <a:grpSpLocks/>
            </p:cNvGrpSpPr>
            <p:nvPr/>
          </p:nvGrpSpPr>
          <p:grpSpPr bwMode="auto">
            <a:xfrm>
              <a:off x="4530" y="1287"/>
              <a:ext cx="377" cy="75"/>
              <a:chOff x="2468" y="1332"/>
              <a:chExt cx="310" cy="60"/>
            </a:xfrm>
          </p:grpSpPr>
          <p:sp>
            <p:nvSpPr>
              <p:cNvPr id="81975" name="Freeform 10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1976" name="Freeform 10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1973" name="Line 10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1974" name="Line 107"/>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3" name="Group 9"/>
          <p:cNvGrpSpPr>
            <a:grpSpLocks/>
          </p:cNvGrpSpPr>
          <p:nvPr/>
        </p:nvGrpSpPr>
        <p:grpSpPr bwMode="auto">
          <a:xfrm>
            <a:off x="6802439" y="1817689"/>
            <a:ext cx="509587" cy="1279525"/>
            <a:chOff x="5278322" y="1817603"/>
            <a:chExt cx="509379" cy="1279224"/>
          </a:xfrm>
        </p:grpSpPr>
        <p:pic>
          <p:nvPicPr>
            <p:cNvPr id="819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322" y="2485783"/>
              <a:ext cx="509379" cy="28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1967" name="Straight Connector 3"/>
            <p:cNvCxnSpPr>
              <a:cxnSpLocks noChangeShapeType="1"/>
            </p:cNvCxnSpPr>
            <p:nvPr/>
          </p:nvCxnSpPr>
          <p:spPr bwMode="auto">
            <a:xfrm>
              <a:off x="5369756" y="1817603"/>
              <a:ext cx="0" cy="68102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cxnSp>
          <p:nvCxnSpPr>
            <p:cNvPr id="81968" name="Straight Connector 77"/>
            <p:cNvCxnSpPr>
              <a:cxnSpLocks noChangeShapeType="1"/>
            </p:cNvCxnSpPr>
            <p:nvPr/>
          </p:nvCxnSpPr>
          <p:spPr bwMode="auto">
            <a:xfrm flipV="1">
              <a:off x="5443520" y="2769741"/>
              <a:ext cx="1" cy="32708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cxnSp>
      </p:grpSp>
      <p:grpSp>
        <p:nvGrpSpPr>
          <p:cNvPr id="14" name="Group 14"/>
          <p:cNvGrpSpPr>
            <a:grpSpLocks/>
          </p:cNvGrpSpPr>
          <p:nvPr/>
        </p:nvGrpSpPr>
        <p:grpSpPr bwMode="auto">
          <a:xfrm>
            <a:off x="1938338" y="2616201"/>
            <a:ext cx="5080000" cy="1751013"/>
            <a:chOff x="414922" y="2615565"/>
            <a:chExt cx="5079651" cy="1751597"/>
          </a:xfrm>
        </p:grpSpPr>
        <p:sp>
          <p:nvSpPr>
            <p:cNvPr id="81964" name="TextBox 10"/>
            <p:cNvSpPr txBox="1">
              <a:spLocks noChangeArrowheads="1"/>
            </p:cNvSpPr>
            <p:nvPr/>
          </p:nvSpPr>
          <p:spPr bwMode="auto">
            <a:xfrm>
              <a:off x="414922" y="3659276"/>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wired Ethernet interfaces connected by Ethernet switches</a:t>
              </a:r>
            </a:p>
          </p:txBody>
        </p:sp>
        <p:cxnSp>
          <p:nvCxnSpPr>
            <p:cNvPr id="81965" name="Straight Connector 12"/>
            <p:cNvCxnSpPr>
              <a:cxnSpLocks noChangeShapeType="1"/>
            </p:cNvCxnSpPr>
            <p:nvPr/>
          </p:nvCxnSpPr>
          <p:spPr bwMode="auto">
            <a:xfrm flipH="1">
              <a:off x="4061206" y="2615565"/>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grpSp>
        <p:nvGrpSpPr>
          <p:cNvPr id="15" name="Group 15"/>
          <p:cNvGrpSpPr>
            <a:grpSpLocks/>
          </p:cNvGrpSpPr>
          <p:nvPr/>
        </p:nvGrpSpPr>
        <p:grpSpPr bwMode="auto">
          <a:xfrm>
            <a:off x="5853113" y="3790950"/>
            <a:ext cx="4298950" cy="2451100"/>
            <a:chOff x="4328727" y="3790332"/>
            <a:chExt cx="4300100" cy="2450981"/>
          </a:xfrm>
        </p:grpSpPr>
        <p:pic>
          <p:nvPicPr>
            <p:cNvPr id="81961" name="Picture 77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411" y="3790332"/>
              <a:ext cx="587569" cy="486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2" name="TextBox 89"/>
            <p:cNvSpPr txBox="1">
              <a:spLocks noChangeArrowheads="1"/>
            </p:cNvSpPr>
            <p:nvPr/>
          </p:nvSpPr>
          <p:spPr bwMode="auto">
            <a:xfrm>
              <a:off x="4328727" y="5533427"/>
              <a:ext cx="43001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A: </a:t>
              </a:r>
              <a:r>
                <a:rPr lang="en-US" altLang="zh-CN" sz="2000" dirty="0">
                  <a:solidFill>
                    <a:srgbClr val="000099"/>
                  </a:solidFill>
                </a:rPr>
                <a:t>wireless </a:t>
              </a:r>
              <a:r>
                <a:rPr lang="en-US" altLang="zh-CN" sz="2000" dirty="0" err="1">
                  <a:solidFill>
                    <a:srgbClr val="000099"/>
                  </a:solidFill>
                </a:rPr>
                <a:t>WiFi</a:t>
              </a:r>
              <a:r>
                <a:rPr lang="en-US" altLang="zh-CN" sz="2000" dirty="0">
                  <a:solidFill>
                    <a:srgbClr val="000099"/>
                  </a:solidFill>
                </a:rPr>
                <a:t> interfaces connected by </a:t>
              </a:r>
              <a:r>
                <a:rPr lang="en-US" altLang="zh-CN" sz="2000" dirty="0" err="1">
                  <a:solidFill>
                    <a:srgbClr val="000099"/>
                  </a:solidFill>
                </a:rPr>
                <a:t>WiFi</a:t>
              </a:r>
              <a:r>
                <a:rPr lang="en-US" altLang="zh-CN" sz="2000" dirty="0">
                  <a:solidFill>
                    <a:srgbClr val="000099"/>
                  </a:solidFill>
                </a:rPr>
                <a:t> base station</a:t>
              </a:r>
            </a:p>
          </p:txBody>
        </p:sp>
        <p:cxnSp>
          <p:nvCxnSpPr>
            <p:cNvPr id="81963" name="Straight Connector 90"/>
            <p:cNvCxnSpPr>
              <a:cxnSpLocks noChangeShapeType="1"/>
            </p:cNvCxnSpPr>
            <p:nvPr/>
          </p:nvCxnSpPr>
          <p:spPr bwMode="auto">
            <a:xfrm flipH="1">
              <a:off x="4982985" y="4208863"/>
              <a:ext cx="1433367" cy="1420957"/>
            </a:xfrm>
            <a:prstGeom prst="line">
              <a:avLst/>
            </a:prstGeom>
            <a:noFill/>
            <a:ln w="9525">
              <a:solidFill>
                <a:srgbClr val="E45327"/>
              </a:solidFill>
              <a:round/>
              <a:headEnd/>
              <a:tailEnd/>
            </a:ln>
            <a:extLst>
              <a:ext uri="{909E8E84-426E-40DD-AFC4-6F175D3DCCD1}">
                <a14:hiddenFill xmlns:a14="http://schemas.microsoft.com/office/drawing/2010/main">
                  <a:noFill/>
                </a14:hiddenFill>
              </a:ext>
            </a:extLst>
          </p:spPr>
        </p:cxnSp>
      </p:grpSp>
      <p:sp>
        <p:nvSpPr>
          <p:cNvPr id="17" name="TextBox 16"/>
          <p:cNvSpPr txBox="1">
            <a:spLocks noChangeArrowheads="1"/>
          </p:cNvSpPr>
          <p:nvPr/>
        </p:nvSpPr>
        <p:spPr bwMode="auto">
          <a:xfrm>
            <a:off x="1963738" y="4775200"/>
            <a:ext cx="37973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C0000"/>
                </a:solidFill>
              </a:rPr>
              <a:t>For now: </a:t>
            </a:r>
            <a:r>
              <a:rPr lang="en-US" altLang="zh-CN" sz="2000" dirty="0">
                <a:solidFill>
                  <a:srgbClr val="000099"/>
                </a:solidFill>
              </a:rPr>
              <a:t>don</a:t>
            </a:r>
            <a:r>
              <a:rPr lang="fr-FR" altLang="en-US" sz="2000" dirty="0">
                <a:solidFill>
                  <a:srgbClr val="000099"/>
                </a:solidFill>
              </a:rPr>
              <a:t>'</a:t>
            </a:r>
            <a:r>
              <a:rPr lang="en-US" altLang="ja-JP" sz="2000" dirty="0">
                <a:solidFill>
                  <a:srgbClr val="000099"/>
                </a:solidFill>
              </a:rPr>
              <a:t>t need to worry about how one interface is connected to another (with no intervening router) </a:t>
            </a:r>
            <a:endParaRPr lang="en-US" altLang="zh-CN" sz="2000" dirty="0">
              <a:solidFill>
                <a:srgbClr val="000099"/>
              </a:solidFill>
            </a:endParaRPr>
          </a:p>
        </p:txBody>
      </p:sp>
      <p:sp>
        <p:nvSpPr>
          <p:cNvPr id="7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767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xit" presetSubtype="0" fill="hold" nodeType="withEffect">
                                  <p:stCondLst>
                                    <p:cond delay="0"/>
                                  </p:stCondLst>
                                  <p:childTnLst>
                                    <p:animEffect transition="out" filter="dissolv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71307"/>
            <a:ext cx="5544615" cy="3220771"/>
          </a:xfrm>
        </p:spPr>
        <p:txBody>
          <a:bodyPr>
            <a:normAutofit lnSpcReduction="10000"/>
          </a:bodyPr>
          <a:lstStyle/>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4.1 Overview of Network layer</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data plane</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control plane</a:t>
            </a:r>
            <a:endParaRPr lang="en-US" dirty="0">
              <a:latin typeface="Microsoft YaHei UI" panose="020B0503020204020204" pitchFamily="34" charset="-122"/>
              <a:ea typeface="Microsoft YaHei UI" panose="020B0503020204020204" pitchFamily="34" charset="-122"/>
            </a:endParaRPr>
          </a:p>
          <a:p>
            <a:pPr marL="512763" indent="-512763">
              <a:buNone/>
              <a:defRPr/>
            </a:pPr>
            <a:r>
              <a:rPr lang="en-US" dirty="0">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192950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
            <a:extLst>
              <a:ext uri="{FF2B5EF4-FFF2-40B4-BE49-F238E27FC236}">
                <a16:creationId xmlns:a16="http://schemas.microsoft.com/office/drawing/2014/main" id="{786BC4F7-C278-403A-8EFA-2FCB8C4CEB24}"/>
              </a:ext>
            </a:extLst>
          </p:cNvPr>
          <p:cNvSpPr txBox="1">
            <a:spLocks noChangeArrowheads="1"/>
          </p:cNvSpPr>
          <p:nvPr/>
        </p:nvSpPr>
        <p:spPr>
          <a:xfrm>
            <a:off x="1199456" y="1333500"/>
            <a:ext cx="4496494" cy="1941439"/>
          </a:xfrm>
          <a:prstGeom prst="rect">
            <a:avLst/>
          </a:prstGeom>
        </p:spPr>
        <p:txBody>
          <a:bodyPr vert="horz" lIns="91440" tIns="45720" rIns="91440" bIns="45720" rtlCol="0">
            <a:normAutofit/>
          </a:bodyPr>
          <a:lstStyle>
            <a:lvl1pPr marL="342900" marR="0" indent="-342900" algn="l" defTabSz="914400" rtl="0" eaLnBrk="1" fontAlgn="base" latinLnBrk="0" hangingPunct="1">
              <a:lnSpc>
                <a:spcPct val="100000"/>
              </a:lnSpc>
              <a:spcBef>
                <a:spcPct val="20000"/>
              </a:spcBef>
              <a:spcAft>
                <a:spcPct val="0"/>
              </a:spcAft>
              <a:buClrTx/>
              <a:buSzPct val="70000"/>
              <a:buFont typeface="Wingdings" panose="05000000000000000000" pitchFamily="2" charset="2"/>
              <a:buChar char="v"/>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 typeface="Comic Sans MS" panose="030F0702030302020204" pitchFamily="66" charset="0"/>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a:lstStyle>
          <a:p>
            <a:pPr marL="234950" indent="-234950"/>
            <a:r>
              <a:rPr lang="en-US" altLang="zh-CN" sz="2400" i="1" dirty="0">
                <a:ea typeface="ＭＳ Ｐゴシック" panose="020B0600070205080204" pitchFamily="34" charset="-128"/>
                <a:cs typeface="ＭＳ Ｐゴシック" panose="020B0600070205080204" pitchFamily="34" charset="-128"/>
              </a:rPr>
              <a:t>what</a:t>
            </a:r>
            <a:r>
              <a:rPr lang="en-US" altLang="ja-JP" sz="2400" i="1" dirty="0">
                <a:ea typeface="ＭＳ Ｐゴシック" panose="020B0600070205080204" pitchFamily="34" charset="-128"/>
                <a:cs typeface="ＭＳ Ｐゴシック" panose="020B0600070205080204" pitchFamily="34" charset="-128"/>
              </a:rPr>
              <a:t>'s a subnet ?</a:t>
            </a:r>
          </a:p>
          <a:p>
            <a:pPr marL="512763" lvl="1" indent="-163513"/>
            <a:r>
              <a:rPr lang="en-US" altLang="zh-CN" sz="2000" dirty="0">
                <a:ea typeface="ＭＳ Ｐゴシック" panose="020B0600070205080204" pitchFamily="34" charset="-128"/>
              </a:rPr>
              <a:t>device interfaces with same subnet part of IP address</a:t>
            </a:r>
          </a:p>
          <a:p>
            <a:pPr marL="512763" lvl="1" indent="-163513"/>
            <a:r>
              <a:rPr lang="en-US" altLang="zh-CN" sz="2000" dirty="0">
                <a:ea typeface="ＭＳ Ｐゴシック" panose="020B0600070205080204" pitchFamily="34" charset="-128"/>
              </a:rPr>
              <a:t>can physically reach each other </a:t>
            </a:r>
            <a:r>
              <a:rPr lang="en-US" altLang="zh-CN" sz="2000" i="1" dirty="0">
                <a:solidFill>
                  <a:srgbClr val="CC0000"/>
                </a:solidFill>
                <a:ea typeface="ＭＳ Ｐゴシック" panose="020B0600070205080204" pitchFamily="34" charset="-128"/>
              </a:rPr>
              <a:t>without intervening router</a:t>
            </a:r>
          </a:p>
        </p:txBody>
      </p:sp>
      <p:sp>
        <p:nvSpPr>
          <p:cNvPr id="39940" name="Rectangle 5"/>
          <p:cNvSpPr>
            <a:spLocks noGrp="1" noChangeArrowheads="1"/>
          </p:cNvSpPr>
          <p:nvPr>
            <p:ph type="title"/>
          </p:nvPr>
        </p:nvSpPr>
        <p:spPr>
          <a:xfrm>
            <a:off x="2057400" y="228600"/>
            <a:ext cx="3702050" cy="763588"/>
          </a:xfrm>
        </p:spPr>
        <p:txBody>
          <a:bodyPr/>
          <a:lstStyle/>
          <a:p>
            <a:pPr>
              <a:defRPr/>
            </a:pPr>
            <a:r>
              <a:rPr lang="en-US">
                <a:cs typeface="+mj-cs"/>
              </a:rPr>
              <a:t>Subnets</a:t>
            </a:r>
          </a:p>
        </p:txBody>
      </p:sp>
      <p:sp>
        <p:nvSpPr>
          <p:cNvPr id="82946" name="Rectangle 6"/>
          <p:cNvSpPr>
            <a:spLocks noGrp="1" noChangeArrowheads="1"/>
          </p:cNvSpPr>
          <p:nvPr>
            <p:ph type="body" sz="half" idx="1"/>
          </p:nvPr>
        </p:nvSpPr>
        <p:spPr>
          <a:xfrm>
            <a:off x="1199456" y="4320578"/>
            <a:ext cx="4496494" cy="1484686"/>
          </a:xfrm>
        </p:spPr>
        <p:txBody>
          <a:bodyPr>
            <a:normAutofit fontScale="92500" lnSpcReduction="20000"/>
          </a:bodyPr>
          <a:lstStyle/>
          <a:p>
            <a:pPr marL="234950" indent="-234950"/>
            <a:r>
              <a:rPr lang="en-US" altLang="zh-CN" sz="2400" dirty="0">
                <a:solidFill>
                  <a:srgbClr val="000099"/>
                </a:solidFill>
                <a:ea typeface="ＭＳ Ｐゴシック" panose="020B0600070205080204" pitchFamily="34" charset="-128"/>
                <a:cs typeface="ＭＳ Ｐゴシック" panose="020B0600070205080204" pitchFamily="34" charset="-128"/>
              </a:rPr>
              <a:t>IP address:</a:t>
            </a:r>
            <a:r>
              <a:rPr lang="en-US" altLang="zh-CN" sz="2400" dirty="0">
                <a:ea typeface="ＭＳ Ｐゴシック" panose="020B0600070205080204" pitchFamily="34" charset="-128"/>
                <a:cs typeface="ＭＳ Ｐゴシック" panose="020B0600070205080204" pitchFamily="34" charset="-128"/>
              </a:rPr>
              <a:t> </a:t>
            </a:r>
          </a:p>
          <a:p>
            <a:pPr marL="512763" lvl="1" indent="-163513"/>
            <a:r>
              <a:rPr lang="en-US" altLang="zh-CN" sz="2000" dirty="0">
                <a:ea typeface="ＭＳ Ｐゴシック" panose="020B0600070205080204" pitchFamily="34" charset="-128"/>
              </a:rPr>
              <a:t>subnet part: common high order bits</a:t>
            </a:r>
          </a:p>
          <a:p>
            <a:pPr marL="512763" lvl="1" indent="-163513"/>
            <a:r>
              <a:rPr lang="en-US" altLang="zh-CN" sz="2000" dirty="0">
                <a:ea typeface="ＭＳ Ｐゴシック" panose="020B0600070205080204" pitchFamily="34" charset="-128"/>
              </a:rPr>
              <a:t>host part: </a:t>
            </a:r>
            <a:r>
              <a:rPr lang="en-US" altLang="zh-CN" sz="2000" dirty="0">
                <a:solidFill>
                  <a:schemeClr val="accent6">
                    <a:lumMod val="75000"/>
                  </a:schemeClr>
                </a:solidFill>
                <a:ea typeface="ＭＳ Ｐゴシック" panose="020B0600070205080204" pitchFamily="34" charset="-128"/>
              </a:rPr>
              <a:t>remaining</a:t>
            </a:r>
            <a:r>
              <a:rPr lang="en-US" altLang="zh-CN" sz="2000" dirty="0">
                <a:ea typeface="ＭＳ Ｐゴシック" panose="020B0600070205080204" pitchFamily="34" charset="-128"/>
              </a:rPr>
              <a:t> low order bits </a:t>
            </a:r>
          </a:p>
        </p:txBody>
      </p:sp>
      <p:sp>
        <p:nvSpPr>
          <p:cNvPr id="82947" name="Text Box 56"/>
          <p:cNvSpPr txBox="1">
            <a:spLocks noChangeArrowheads="1"/>
          </p:cNvSpPr>
          <p:nvPr/>
        </p:nvSpPr>
        <p:spPr bwMode="auto">
          <a:xfrm>
            <a:off x="6261101" y="5199064"/>
            <a:ext cx="3724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a:solidFill>
                  <a:srgbClr val="0000FF"/>
                </a:solidFill>
              </a:rPr>
              <a:t>network consisting of 3 subnets</a:t>
            </a:r>
          </a:p>
        </p:txBody>
      </p:sp>
      <p:sp>
        <p:nvSpPr>
          <p:cNvPr id="82949" name="Rectangle 139"/>
          <p:cNvSpPr>
            <a:spLocks noChangeArrowheads="1"/>
          </p:cNvSpPr>
          <p:nvPr/>
        </p:nvSpPr>
        <p:spPr bwMode="auto">
          <a:xfrm>
            <a:off x="6489701" y="3354389"/>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2950" name="Freeform 140"/>
          <p:cNvSpPr>
            <a:spLocks/>
          </p:cNvSpPr>
          <p:nvPr/>
        </p:nvSpPr>
        <p:spPr bwMode="auto">
          <a:xfrm>
            <a:off x="5902326" y="1293813"/>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2951" name="Freeform 141"/>
          <p:cNvSpPr>
            <a:spLocks/>
          </p:cNvSpPr>
          <p:nvPr/>
        </p:nvSpPr>
        <p:spPr bwMode="auto">
          <a:xfrm>
            <a:off x="8429625" y="1603376"/>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p:spPr>
        <p:txBody>
          <a:bodyPr wrap="none" anchor="ctr"/>
          <a:lstStyle/>
          <a:p>
            <a:endParaRPr lang="zh-CN" altLang="en-US">
              <a:solidFill>
                <a:srgbClr val="0000FF"/>
              </a:solidFill>
            </a:endParaRPr>
          </a:p>
        </p:txBody>
      </p:sp>
      <p:sp>
        <p:nvSpPr>
          <p:cNvPr id="82952" name="Freeform 142"/>
          <p:cNvSpPr>
            <a:spLocks/>
          </p:cNvSpPr>
          <p:nvPr/>
        </p:nvSpPr>
        <p:spPr bwMode="auto">
          <a:xfrm>
            <a:off x="7102476" y="3036888"/>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82953" name="Line 143"/>
          <p:cNvSpPr>
            <a:spLocks noChangeShapeType="1"/>
          </p:cNvSpPr>
          <p:nvPr/>
        </p:nvSpPr>
        <p:spPr bwMode="auto">
          <a:xfrm>
            <a:off x="6540501" y="1816100"/>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4" name="Line 145"/>
          <p:cNvSpPr>
            <a:spLocks noChangeShapeType="1"/>
          </p:cNvSpPr>
          <p:nvPr/>
        </p:nvSpPr>
        <p:spPr bwMode="auto">
          <a:xfrm flipV="1">
            <a:off x="6540501" y="2460626"/>
            <a:ext cx="277813"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5" name="Line 146"/>
          <p:cNvSpPr>
            <a:spLocks noChangeShapeType="1"/>
          </p:cNvSpPr>
          <p:nvPr/>
        </p:nvSpPr>
        <p:spPr bwMode="auto">
          <a:xfrm>
            <a:off x="6550025" y="3087689"/>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6" name="Line 147"/>
          <p:cNvSpPr>
            <a:spLocks noChangeShapeType="1"/>
          </p:cNvSpPr>
          <p:nvPr/>
        </p:nvSpPr>
        <p:spPr bwMode="auto">
          <a:xfrm>
            <a:off x="704373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57" name="Text Box 148"/>
          <p:cNvSpPr txBox="1">
            <a:spLocks noChangeArrowheads="1"/>
          </p:cNvSpPr>
          <p:nvPr/>
        </p:nvSpPr>
        <p:spPr bwMode="auto">
          <a:xfrm>
            <a:off x="6499226" y="1490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2958" name="Text Box 149"/>
          <p:cNvSpPr txBox="1">
            <a:spLocks noChangeArrowheads="1"/>
          </p:cNvSpPr>
          <p:nvPr/>
        </p:nvSpPr>
        <p:spPr bwMode="auto">
          <a:xfrm>
            <a:off x="6384926" y="3116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2959" name="Text Box 150"/>
          <p:cNvSpPr txBox="1">
            <a:spLocks noChangeArrowheads="1"/>
          </p:cNvSpPr>
          <p:nvPr/>
        </p:nvSpPr>
        <p:spPr bwMode="auto">
          <a:xfrm>
            <a:off x="7131051" y="235585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2960" name="Line 151"/>
          <p:cNvSpPr>
            <a:spLocks noChangeShapeType="1"/>
          </p:cNvSpPr>
          <p:nvPr/>
        </p:nvSpPr>
        <p:spPr bwMode="auto">
          <a:xfrm>
            <a:off x="837882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1" name="Text Box 152"/>
          <p:cNvSpPr txBox="1">
            <a:spLocks noChangeArrowheads="1"/>
          </p:cNvSpPr>
          <p:nvPr/>
        </p:nvSpPr>
        <p:spPr bwMode="auto">
          <a:xfrm>
            <a:off x="8251826" y="23574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2962" name="Line 154"/>
          <p:cNvSpPr>
            <a:spLocks noChangeShapeType="1"/>
          </p:cNvSpPr>
          <p:nvPr/>
        </p:nvSpPr>
        <p:spPr bwMode="auto">
          <a:xfrm>
            <a:off x="9402763" y="1978025"/>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3" name="Line 155"/>
          <p:cNvSpPr>
            <a:spLocks noChangeShapeType="1"/>
          </p:cNvSpPr>
          <p:nvPr/>
        </p:nvSpPr>
        <p:spPr bwMode="auto">
          <a:xfrm>
            <a:off x="9402763" y="3249613"/>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4" name="Line 156"/>
          <p:cNvSpPr>
            <a:spLocks noChangeShapeType="1"/>
          </p:cNvSpPr>
          <p:nvPr/>
        </p:nvSpPr>
        <p:spPr bwMode="auto">
          <a:xfrm>
            <a:off x="814070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5" name="Line 158"/>
          <p:cNvSpPr>
            <a:spLocks noChangeShapeType="1"/>
          </p:cNvSpPr>
          <p:nvPr/>
        </p:nvSpPr>
        <p:spPr bwMode="auto">
          <a:xfrm flipH="1" flipV="1">
            <a:off x="7527926" y="4279900"/>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6" name="Line 159"/>
          <p:cNvSpPr>
            <a:spLocks noChangeShapeType="1"/>
          </p:cNvSpPr>
          <p:nvPr/>
        </p:nvSpPr>
        <p:spPr bwMode="auto">
          <a:xfrm flipH="1" flipV="1">
            <a:off x="8704264" y="428466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2967" name="Text Box 160"/>
          <p:cNvSpPr txBox="1">
            <a:spLocks noChangeArrowheads="1"/>
          </p:cNvSpPr>
          <p:nvPr/>
        </p:nvSpPr>
        <p:spPr bwMode="auto">
          <a:xfrm>
            <a:off x="8675689" y="41624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2968" name="Text Box 161"/>
          <p:cNvSpPr txBox="1">
            <a:spLocks noChangeArrowheads="1"/>
          </p:cNvSpPr>
          <p:nvPr/>
        </p:nvSpPr>
        <p:spPr bwMode="auto">
          <a:xfrm>
            <a:off x="6505576" y="42576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grpSp>
        <p:nvGrpSpPr>
          <p:cNvPr id="82969" name="Group 162"/>
          <p:cNvGrpSpPr>
            <a:grpSpLocks/>
          </p:cNvGrpSpPr>
          <p:nvPr/>
        </p:nvGrpSpPr>
        <p:grpSpPr bwMode="auto">
          <a:xfrm>
            <a:off x="5897563" y="1517650"/>
            <a:ext cx="641350" cy="558800"/>
            <a:chOff x="-44" y="1473"/>
            <a:chExt cx="981" cy="1105"/>
          </a:xfrm>
        </p:grpSpPr>
        <p:pic>
          <p:nvPicPr>
            <p:cNvPr id="83010" name="Picture 16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11"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0" name="Group 165"/>
          <p:cNvGrpSpPr>
            <a:grpSpLocks/>
          </p:cNvGrpSpPr>
          <p:nvPr/>
        </p:nvGrpSpPr>
        <p:grpSpPr bwMode="auto">
          <a:xfrm>
            <a:off x="5892800" y="2127250"/>
            <a:ext cx="641350" cy="558800"/>
            <a:chOff x="-44" y="1473"/>
            <a:chExt cx="981" cy="1105"/>
          </a:xfrm>
        </p:grpSpPr>
        <p:pic>
          <p:nvPicPr>
            <p:cNvPr id="83008" name="Picture 16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9" name="Freeform 16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1" name="Group 168"/>
          <p:cNvGrpSpPr>
            <a:grpSpLocks/>
          </p:cNvGrpSpPr>
          <p:nvPr/>
        </p:nvGrpSpPr>
        <p:grpSpPr bwMode="auto">
          <a:xfrm>
            <a:off x="5921375" y="2736850"/>
            <a:ext cx="641350" cy="558800"/>
            <a:chOff x="-44" y="1473"/>
            <a:chExt cx="981" cy="1105"/>
          </a:xfrm>
        </p:grpSpPr>
        <p:pic>
          <p:nvPicPr>
            <p:cNvPr id="83006" name="Picture 16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7" name="Freeform 17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2" name="Group 171"/>
          <p:cNvGrpSpPr>
            <a:grpSpLocks/>
          </p:cNvGrpSpPr>
          <p:nvPr/>
        </p:nvGrpSpPr>
        <p:grpSpPr bwMode="auto">
          <a:xfrm flipH="1">
            <a:off x="9629775" y="1685925"/>
            <a:ext cx="641350" cy="558800"/>
            <a:chOff x="-44" y="1473"/>
            <a:chExt cx="981" cy="1105"/>
          </a:xfrm>
        </p:grpSpPr>
        <p:pic>
          <p:nvPicPr>
            <p:cNvPr id="83004" name="Picture 17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5" name="Freeform 17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3" name="Group 174"/>
          <p:cNvGrpSpPr>
            <a:grpSpLocks/>
          </p:cNvGrpSpPr>
          <p:nvPr/>
        </p:nvGrpSpPr>
        <p:grpSpPr bwMode="auto">
          <a:xfrm flipH="1">
            <a:off x="9704388" y="2965450"/>
            <a:ext cx="641350" cy="558800"/>
            <a:chOff x="-44" y="1473"/>
            <a:chExt cx="981" cy="1105"/>
          </a:xfrm>
        </p:grpSpPr>
        <p:pic>
          <p:nvPicPr>
            <p:cNvPr id="83002" name="Picture 17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3" name="Freeform 17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4" name="Group 177"/>
          <p:cNvGrpSpPr>
            <a:grpSpLocks/>
          </p:cNvGrpSpPr>
          <p:nvPr/>
        </p:nvGrpSpPr>
        <p:grpSpPr bwMode="auto">
          <a:xfrm flipH="1">
            <a:off x="8496300" y="4489450"/>
            <a:ext cx="641350" cy="558800"/>
            <a:chOff x="-44" y="1473"/>
            <a:chExt cx="981" cy="1105"/>
          </a:xfrm>
        </p:grpSpPr>
        <p:pic>
          <p:nvPicPr>
            <p:cNvPr id="83000" name="Picture 17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01" name="Freeform 17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5" name="Group 180"/>
          <p:cNvGrpSpPr>
            <a:grpSpLocks/>
          </p:cNvGrpSpPr>
          <p:nvPr/>
        </p:nvGrpSpPr>
        <p:grpSpPr bwMode="auto">
          <a:xfrm flipH="1">
            <a:off x="7332663" y="4530725"/>
            <a:ext cx="641350" cy="558800"/>
            <a:chOff x="-44" y="1473"/>
            <a:chExt cx="981" cy="1105"/>
          </a:xfrm>
        </p:grpSpPr>
        <p:pic>
          <p:nvPicPr>
            <p:cNvPr id="82998"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99"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2976" name="Group 183"/>
          <p:cNvGrpSpPr>
            <a:grpSpLocks/>
          </p:cNvGrpSpPr>
          <p:nvPr/>
        </p:nvGrpSpPr>
        <p:grpSpPr bwMode="auto">
          <a:xfrm>
            <a:off x="7761288" y="2624138"/>
            <a:ext cx="698500" cy="355600"/>
            <a:chOff x="4396" y="1245"/>
            <a:chExt cx="672" cy="248"/>
          </a:xfrm>
        </p:grpSpPr>
        <p:sp>
          <p:nvSpPr>
            <p:cNvPr id="8299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299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299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2993" name="Group 187"/>
            <p:cNvGrpSpPr>
              <a:grpSpLocks/>
            </p:cNvGrpSpPr>
            <p:nvPr/>
          </p:nvGrpSpPr>
          <p:grpSpPr bwMode="auto">
            <a:xfrm>
              <a:off x="4530" y="1287"/>
              <a:ext cx="377" cy="75"/>
              <a:chOff x="2468" y="1332"/>
              <a:chExt cx="310" cy="60"/>
            </a:xfrm>
          </p:grpSpPr>
          <p:sp>
            <p:nvSpPr>
              <p:cNvPr id="82996" name="Freeform 18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2997" name="Freeform 18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2994" name="Line 190"/>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2995" name="Line 19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2977" name="Group 192"/>
          <p:cNvGrpSpPr>
            <a:grpSpLocks/>
          </p:cNvGrpSpPr>
          <p:nvPr/>
        </p:nvGrpSpPr>
        <p:grpSpPr bwMode="auto">
          <a:xfrm>
            <a:off x="8374064" y="3529014"/>
            <a:ext cx="1006475" cy="573087"/>
            <a:chOff x="4758" y="3508"/>
            <a:chExt cx="634" cy="361"/>
          </a:xfrm>
        </p:grpSpPr>
        <p:sp>
          <p:nvSpPr>
            <p:cNvPr id="82988" name="Text Box 193"/>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FF"/>
                  </a:solidFill>
                </a:rPr>
                <a:t>subnet</a:t>
              </a:r>
            </a:p>
          </p:txBody>
        </p:sp>
        <p:sp>
          <p:nvSpPr>
            <p:cNvPr id="82989" name="Line 194"/>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2979" name="Text Box 196"/>
          <p:cNvSpPr txBox="1">
            <a:spLocks noChangeArrowheads="1"/>
          </p:cNvSpPr>
          <p:nvPr/>
        </p:nvSpPr>
        <p:spPr bwMode="auto">
          <a:xfrm>
            <a:off x="6499226" y="21336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2983" name="Text Box 200"/>
          <p:cNvSpPr txBox="1">
            <a:spLocks noChangeArrowheads="1"/>
          </p:cNvSpPr>
          <p:nvPr/>
        </p:nvSpPr>
        <p:spPr bwMode="auto">
          <a:xfrm>
            <a:off x="7527925" y="3097213"/>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223.1.3.27</a:t>
            </a:r>
            <a:endParaRPr lang="en-US" altLang="zh-CN" sz="1800" dirty="0">
              <a:solidFill>
                <a:srgbClr val="0000FF"/>
              </a:solidFill>
              <a:latin typeface="Comic Sans MS" panose="030F0702030302020204" pitchFamily="66" charset="0"/>
            </a:endParaRPr>
          </a:p>
        </p:txBody>
      </p:sp>
      <p:sp>
        <p:nvSpPr>
          <p:cNvPr id="82984" name="Text Box 201"/>
          <p:cNvSpPr txBox="1">
            <a:spLocks noChangeArrowheads="1"/>
          </p:cNvSpPr>
          <p:nvPr/>
        </p:nvSpPr>
        <p:spPr bwMode="auto">
          <a:xfrm>
            <a:off x="8713789" y="2887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223.1.2.2</a:t>
            </a:r>
            <a:endParaRPr lang="en-US" altLang="zh-CN" sz="1800" dirty="0">
              <a:solidFill>
                <a:srgbClr val="0000FF"/>
              </a:solidFill>
              <a:latin typeface="Comic Sans MS" panose="030F0702030302020204" pitchFamily="66" charset="0"/>
            </a:endParaRPr>
          </a:p>
        </p:txBody>
      </p:sp>
      <p:sp>
        <p:nvSpPr>
          <p:cNvPr id="82985" name="Text Box 202"/>
          <p:cNvSpPr txBox="1">
            <a:spLocks noChangeArrowheads="1"/>
          </p:cNvSpPr>
          <p:nvPr/>
        </p:nvSpPr>
        <p:spPr bwMode="auto">
          <a:xfrm>
            <a:off x="9110664" y="21288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sp>
        <p:nvSpPr>
          <p:cNvPr id="6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70" name="文本框 69">
            <a:extLst>
              <a:ext uri="{FF2B5EF4-FFF2-40B4-BE49-F238E27FC236}">
                <a16:creationId xmlns:a16="http://schemas.microsoft.com/office/drawing/2014/main" id="{A412E062-CF80-4D27-A22D-B755F62430A8}"/>
              </a:ext>
            </a:extLst>
          </p:cNvPr>
          <p:cNvSpPr txBox="1"/>
          <p:nvPr/>
        </p:nvSpPr>
        <p:spPr>
          <a:xfrm>
            <a:off x="4163165" y="3460605"/>
            <a:ext cx="936104" cy="646331"/>
          </a:xfrm>
          <a:prstGeom prst="rect">
            <a:avLst/>
          </a:prstGeom>
          <a:noFill/>
        </p:spPr>
        <p:txBody>
          <a:bodyPr wrap="square" rtlCol="0">
            <a:spAutoFit/>
          </a:bodyPr>
          <a:lstStyle/>
          <a:p>
            <a:pPr algn="ctr"/>
            <a:r>
              <a:rPr lang="en-US" altLang="zh-CN" dirty="0">
                <a:solidFill>
                  <a:srgbClr val="0000FF"/>
                </a:solidFill>
              </a:rPr>
              <a:t>switch</a:t>
            </a:r>
          </a:p>
          <a:p>
            <a:pPr algn="ctr"/>
            <a:r>
              <a:rPr lang="en-US" altLang="zh-CN" dirty="0">
                <a:solidFill>
                  <a:srgbClr val="0000FF"/>
                </a:solidFill>
              </a:rPr>
              <a:t>AP</a:t>
            </a:r>
            <a:endParaRPr lang="zh-CN" altLang="en-US" dirty="0">
              <a:solidFill>
                <a:srgbClr val="0000FF"/>
              </a:solidFill>
            </a:endParaRPr>
          </a:p>
        </p:txBody>
      </p:sp>
      <p:cxnSp>
        <p:nvCxnSpPr>
          <p:cNvPr id="71" name="直接箭头连接符 70">
            <a:extLst>
              <a:ext uri="{FF2B5EF4-FFF2-40B4-BE49-F238E27FC236}">
                <a16:creationId xmlns:a16="http://schemas.microsoft.com/office/drawing/2014/main" id="{326ADE2A-6236-4629-8D13-D96C8A305F6B}"/>
              </a:ext>
            </a:extLst>
          </p:cNvPr>
          <p:cNvCxnSpPr>
            <a:cxnSpLocks/>
            <a:endCxn id="70" idx="0"/>
          </p:cNvCxnSpPr>
          <p:nvPr/>
        </p:nvCxnSpPr>
        <p:spPr>
          <a:xfrm>
            <a:off x="4631217" y="3116263"/>
            <a:ext cx="0" cy="344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497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60"/>
          <p:cNvSpPr>
            <a:spLocks noGrp="1" noChangeArrowheads="1"/>
          </p:cNvSpPr>
          <p:nvPr>
            <p:ph type="body" sz="half" idx="2"/>
          </p:nvPr>
        </p:nvSpPr>
        <p:spPr>
          <a:xfrm>
            <a:off x="1055440" y="1535113"/>
            <a:ext cx="4794499" cy="4648200"/>
          </a:xfrm>
        </p:spPr>
        <p:txBody>
          <a:bodyPr>
            <a:normAutofit/>
          </a:bodyPr>
          <a:lstStyle/>
          <a:p>
            <a:pPr>
              <a:buFont typeface="Wingdings" charset="0"/>
              <a:buNone/>
              <a:defRPr/>
            </a:pPr>
            <a:r>
              <a:rPr lang="en-US" dirty="0">
                <a:solidFill>
                  <a:srgbClr val="CC0000"/>
                </a:solidFill>
                <a:cs typeface="+mn-cs"/>
              </a:rPr>
              <a:t>recipe for defining subnets</a:t>
            </a:r>
          </a:p>
          <a:p>
            <a:pPr marL="234950" indent="-234950">
              <a:lnSpc>
                <a:spcPct val="110000"/>
              </a:lnSpc>
              <a:defRPr/>
            </a:pPr>
            <a:r>
              <a:rPr lang="en-US" dirty="0">
                <a:cs typeface="+mn-cs"/>
              </a:rPr>
              <a:t>to determine the subnets</a:t>
            </a:r>
          </a:p>
          <a:p>
            <a:pPr marL="635000" lvl="1" indent="-234950">
              <a:lnSpc>
                <a:spcPct val="110000"/>
              </a:lnSpc>
              <a:defRPr/>
            </a:pPr>
            <a:r>
              <a:rPr lang="en-US" dirty="0">
                <a:cs typeface="+mn-cs"/>
              </a:rPr>
              <a:t>detach each interface from its host or router</a:t>
            </a:r>
          </a:p>
          <a:p>
            <a:pPr marL="635000" lvl="1" indent="-234950">
              <a:lnSpc>
                <a:spcPct val="110000"/>
              </a:lnSpc>
              <a:defRPr/>
            </a:pPr>
            <a:r>
              <a:rPr lang="en-US" dirty="0">
                <a:cs typeface="+mn-cs"/>
              </a:rPr>
              <a:t>creating islands of isolated networks</a:t>
            </a:r>
            <a:endParaRPr lang="en-US" dirty="0">
              <a:ea typeface="ＭＳ Ｐゴシック" panose="020B0600070205080204" pitchFamily="34" charset="-128"/>
              <a:cs typeface="ＭＳ Ｐゴシック" panose="020B0600070205080204" pitchFamily="34" charset="-128"/>
            </a:endParaRPr>
          </a:p>
          <a:p>
            <a:pPr marL="234950" indent="-234950">
              <a:lnSpc>
                <a:spcPct val="110000"/>
              </a:lnSpc>
              <a:defRPr/>
            </a:pPr>
            <a:r>
              <a:rPr lang="en-US" dirty="0">
                <a:cs typeface="+mn-cs"/>
              </a:rPr>
              <a:t>each isolated network is called a </a:t>
            </a:r>
            <a:r>
              <a:rPr lang="en-US" i="1" dirty="0">
                <a:solidFill>
                  <a:srgbClr val="CC0000"/>
                </a:solidFill>
                <a:cs typeface="+mn-cs"/>
              </a:rPr>
              <a:t>subnet</a:t>
            </a:r>
            <a:endParaRPr lang="en-US" dirty="0">
              <a:ea typeface="ＭＳ Ｐゴシック" panose="020B0600070205080204" pitchFamily="34" charset="-128"/>
              <a:cs typeface="ＭＳ Ｐゴシック" panose="020B0600070205080204" pitchFamily="34" charset="-128"/>
            </a:endParaRPr>
          </a:p>
        </p:txBody>
      </p:sp>
      <p:sp>
        <p:nvSpPr>
          <p:cNvPr id="83971" name="Text Box 61"/>
          <p:cNvSpPr txBox="1">
            <a:spLocks noChangeArrowheads="1"/>
          </p:cNvSpPr>
          <p:nvPr/>
        </p:nvSpPr>
        <p:spPr bwMode="auto">
          <a:xfrm>
            <a:off x="6431426" y="5606439"/>
            <a:ext cx="470513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FF"/>
                </a:solidFill>
              </a:rPr>
              <a:t>subnet mask: /24</a:t>
            </a:r>
          </a:p>
          <a:p>
            <a:pPr algn="ctr"/>
            <a:r>
              <a:rPr lang="en-US" altLang="zh-CN" dirty="0">
                <a:solidFill>
                  <a:srgbClr val="0000FF"/>
                </a:solidFill>
              </a:rPr>
              <a:t>(high order 24 bits define subnet)</a:t>
            </a:r>
          </a:p>
        </p:txBody>
      </p:sp>
      <p:sp>
        <p:nvSpPr>
          <p:cNvPr id="40967" name="Rectangle 185"/>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3974" name="Group 190"/>
          <p:cNvGrpSpPr>
            <a:grpSpLocks/>
          </p:cNvGrpSpPr>
          <p:nvPr/>
        </p:nvGrpSpPr>
        <p:grpSpPr bwMode="auto">
          <a:xfrm>
            <a:off x="6302730" y="908051"/>
            <a:ext cx="4452938" cy="4652963"/>
            <a:chOff x="2752" y="572"/>
            <a:chExt cx="2805" cy="2931"/>
          </a:xfrm>
        </p:grpSpPr>
        <p:sp>
          <p:nvSpPr>
            <p:cNvPr id="83980" name="Text Box 191"/>
            <p:cNvSpPr txBox="1">
              <a:spLocks noChangeArrowheads="1"/>
            </p:cNvSpPr>
            <p:nvPr/>
          </p:nvSpPr>
          <p:spPr bwMode="auto">
            <a:xfrm>
              <a:off x="2825" y="572"/>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223.1.1.0/24</a:t>
              </a:r>
            </a:p>
          </p:txBody>
        </p:sp>
        <p:sp>
          <p:nvSpPr>
            <p:cNvPr id="83981" name="Text Box 192"/>
            <p:cNvSpPr txBox="1">
              <a:spLocks noChangeArrowheads="1"/>
            </p:cNvSpPr>
            <p:nvPr/>
          </p:nvSpPr>
          <p:spPr bwMode="auto">
            <a:xfrm>
              <a:off x="4419" y="725"/>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a:solidFill>
                    <a:srgbClr val="C00000"/>
                  </a:solidFill>
                </a:rPr>
                <a:t>223.1.2.0/24</a:t>
              </a:r>
            </a:p>
          </p:txBody>
        </p:sp>
        <p:sp>
          <p:nvSpPr>
            <p:cNvPr id="83982" name="Text Box 193"/>
            <p:cNvSpPr txBox="1">
              <a:spLocks noChangeArrowheads="1"/>
            </p:cNvSpPr>
            <p:nvPr/>
          </p:nvSpPr>
          <p:spPr bwMode="auto">
            <a:xfrm>
              <a:off x="3743" y="3253"/>
              <a:ext cx="10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i="1" dirty="0">
                  <a:solidFill>
                    <a:srgbClr val="C00000"/>
                  </a:solidFill>
                </a:rPr>
                <a:t>223.1.3.0/24</a:t>
              </a:r>
            </a:p>
          </p:txBody>
        </p:sp>
        <p:sp>
          <p:nvSpPr>
            <p:cNvPr id="83983" name="Rectangle 194"/>
            <p:cNvSpPr>
              <a:spLocks noChangeArrowheads="1"/>
            </p:cNvSpPr>
            <p:nvPr/>
          </p:nvSpPr>
          <p:spPr bwMode="auto">
            <a:xfrm>
              <a:off x="3128" y="2113"/>
              <a:ext cx="534"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3984" name="Freeform 195"/>
            <p:cNvSpPr>
              <a:spLocks/>
            </p:cNvSpPr>
            <p:nvPr/>
          </p:nvSpPr>
          <p:spPr bwMode="auto">
            <a:xfrm>
              <a:off x="2758" y="815"/>
              <a:ext cx="1223" cy="1291"/>
            </a:xfrm>
            <a:custGeom>
              <a:avLst/>
              <a:gdLst>
                <a:gd name="T0" fmla="*/ 1201 w 1223"/>
                <a:gd name="T1" fmla="*/ 756 h 1291"/>
                <a:gd name="T2" fmla="*/ 702 w 1223"/>
                <a:gd name="T3" fmla="*/ 670 h 1291"/>
                <a:gd name="T4" fmla="*/ 608 w 1223"/>
                <a:gd name="T5" fmla="*/ 103 h 1291"/>
                <a:gd name="T6" fmla="*/ 335 w 1223"/>
                <a:gd name="T7" fmla="*/ 52 h 1291"/>
                <a:gd name="T8" fmla="*/ 65 w 1223"/>
                <a:gd name="T9" fmla="*/ 82 h 1291"/>
                <a:gd name="T10" fmla="*/ 41 w 1223"/>
                <a:gd name="T11" fmla="*/ 544 h 1291"/>
                <a:gd name="T12" fmla="*/ 38 w 1223"/>
                <a:gd name="T13" fmla="*/ 751 h 1291"/>
                <a:gd name="T14" fmla="*/ 23 w 1223"/>
                <a:gd name="T15" fmla="*/ 940 h 1291"/>
                <a:gd name="T16" fmla="*/ 17 w 1223"/>
                <a:gd name="T17" fmla="*/ 1114 h 1291"/>
                <a:gd name="T18" fmla="*/ 128 w 1223"/>
                <a:gd name="T19" fmla="*/ 1219 h 1291"/>
                <a:gd name="T20" fmla="*/ 602 w 1223"/>
                <a:gd name="T21" fmla="*/ 1243 h 1291"/>
                <a:gd name="T22" fmla="*/ 686 w 1223"/>
                <a:gd name="T23" fmla="*/ 930 h 1291"/>
                <a:gd name="T24" fmla="*/ 1177 w 1223"/>
                <a:gd name="T25" fmla="*/ 916 h 1291"/>
                <a:gd name="T26" fmla="*/ 1201 w 1223"/>
                <a:gd name="T27" fmla="*/ 756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5" name="Freeform 196"/>
            <p:cNvSpPr>
              <a:spLocks/>
            </p:cNvSpPr>
            <p:nvPr/>
          </p:nvSpPr>
          <p:spPr bwMode="auto">
            <a:xfrm>
              <a:off x="4350" y="1010"/>
              <a:ext cx="1201" cy="1234"/>
            </a:xfrm>
            <a:custGeom>
              <a:avLst/>
              <a:gdLst>
                <a:gd name="T0" fmla="*/ 25 w 1201"/>
                <a:gd name="T1" fmla="*/ 709 h 1234"/>
                <a:gd name="T2" fmla="*/ 526 w 1201"/>
                <a:gd name="T3" fmla="*/ 780 h 1234"/>
                <a:gd name="T4" fmla="*/ 613 w 1201"/>
                <a:gd name="T5" fmla="*/ 1134 h 1234"/>
                <a:gd name="T6" fmla="*/ 946 w 1201"/>
                <a:gd name="T7" fmla="*/ 1230 h 1234"/>
                <a:gd name="T8" fmla="*/ 1171 w 1201"/>
                <a:gd name="T9" fmla="*/ 1107 h 1234"/>
                <a:gd name="T10" fmla="*/ 1126 w 1201"/>
                <a:gd name="T11" fmla="*/ 894 h 1234"/>
                <a:gd name="T12" fmla="*/ 1114 w 1201"/>
                <a:gd name="T13" fmla="*/ 693 h 1234"/>
                <a:gd name="T14" fmla="*/ 1099 w 1201"/>
                <a:gd name="T15" fmla="*/ 423 h 1234"/>
                <a:gd name="T16" fmla="*/ 1141 w 1201"/>
                <a:gd name="T17" fmla="*/ 216 h 1234"/>
                <a:gd name="T18" fmla="*/ 1102 w 1201"/>
                <a:gd name="T19" fmla="*/ 33 h 1234"/>
                <a:gd name="T20" fmla="*/ 646 w 1201"/>
                <a:gd name="T21" fmla="*/ 81 h 1234"/>
                <a:gd name="T22" fmla="*/ 535 w 1201"/>
                <a:gd name="T23" fmla="*/ 519 h 1234"/>
                <a:gd name="T24" fmla="*/ 44 w 1201"/>
                <a:gd name="T25" fmla="*/ 548 h 1234"/>
                <a:gd name="T26" fmla="*/ 25 w 1201"/>
                <a:gd name="T27" fmla="*/ 709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6" name="Freeform 197"/>
            <p:cNvSpPr>
              <a:spLocks/>
            </p:cNvSpPr>
            <p:nvPr/>
          </p:nvSpPr>
          <p:spPr bwMode="auto">
            <a:xfrm>
              <a:off x="3514" y="1913"/>
              <a:ext cx="1286" cy="1247"/>
            </a:xfrm>
            <a:custGeom>
              <a:avLst/>
              <a:gdLst>
                <a:gd name="T0" fmla="*/ 587 w 1286"/>
                <a:gd name="T1" fmla="*/ 30 h 1247"/>
                <a:gd name="T2" fmla="*/ 509 w 1286"/>
                <a:gd name="T3" fmla="*/ 618 h 1247"/>
                <a:gd name="T4" fmla="*/ 77 w 1286"/>
                <a:gd name="T5" fmla="*/ 909 h 1247"/>
                <a:gd name="T6" fmla="*/ 47 w 1286"/>
                <a:gd name="T7" fmla="*/ 1095 h 1247"/>
                <a:gd name="T8" fmla="*/ 140 w 1286"/>
                <a:gd name="T9" fmla="*/ 1224 h 1247"/>
                <a:gd name="T10" fmla="*/ 461 w 1286"/>
                <a:gd name="T11" fmla="*/ 1209 h 1247"/>
                <a:gd name="T12" fmla="*/ 692 w 1286"/>
                <a:gd name="T13" fmla="*/ 1209 h 1247"/>
                <a:gd name="T14" fmla="*/ 1190 w 1286"/>
                <a:gd name="T15" fmla="*/ 1227 h 1247"/>
                <a:gd name="T16" fmla="*/ 1271 w 1286"/>
                <a:gd name="T17" fmla="*/ 1089 h 1247"/>
                <a:gd name="T18" fmla="*/ 1139 w 1286"/>
                <a:gd name="T19" fmla="*/ 741 h 1247"/>
                <a:gd name="T20" fmla="*/ 800 w 1286"/>
                <a:gd name="T21" fmla="*/ 627 h 1247"/>
                <a:gd name="T22" fmla="*/ 749 w 1286"/>
                <a:gd name="T23" fmla="*/ 42 h 1247"/>
                <a:gd name="T24" fmla="*/ 587 w 1286"/>
                <a:gd name="T25" fmla="*/ 30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BEE39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3987" name="Line 198"/>
            <p:cNvSpPr>
              <a:spLocks noChangeShapeType="1"/>
            </p:cNvSpPr>
            <p:nvPr/>
          </p:nvSpPr>
          <p:spPr bwMode="auto">
            <a:xfrm>
              <a:off x="3160" y="1144"/>
              <a:ext cx="175"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8" name="Line 200"/>
            <p:cNvSpPr>
              <a:spLocks noChangeShapeType="1"/>
            </p:cNvSpPr>
            <p:nvPr/>
          </p:nvSpPr>
          <p:spPr bwMode="auto">
            <a:xfrm flipV="1">
              <a:off x="3160" y="1550"/>
              <a:ext cx="175" cy="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89" name="Line 201"/>
            <p:cNvSpPr>
              <a:spLocks noChangeShapeType="1"/>
            </p:cNvSpPr>
            <p:nvPr/>
          </p:nvSpPr>
          <p:spPr bwMode="auto">
            <a:xfrm>
              <a:off x="3166" y="1945"/>
              <a:ext cx="172"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0" name="Text Box 203"/>
            <p:cNvSpPr txBox="1">
              <a:spLocks noChangeArrowheads="1"/>
            </p:cNvSpPr>
            <p:nvPr/>
          </p:nvSpPr>
          <p:spPr bwMode="auto">
            <a:xfrm>
              <a:off x="3134" y="93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3991" name="Text Box 204"/>
            <p:cNvSpPr txBox="1">
              <a:spLocks noChangeArrowheads="1"/>
            </p:cNvSpPr>
            <p:nvPr/>
          </p:nvSpPr>
          <p:spPr bwMode="auto">
            <a:xfrm>
              <a:off x="3062" y="1963"/>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3992" name="Text Box 205"/>
            <p:cNvSpPr txBox="1">
              <a:spLocks noChangeArrowheads="1"/>
            </p:cNvSpPr>
            <p:nvPr/>
          </p:nvSpPr>
          <p:spPr bwMode="auto">
            <a:xfrm>
              <a:off x="3532" y="148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3993" name="Text Box 207"/>
            <p:cNvSpPr txBox="1">
              <a:spLocks noChangeArrowheads="1"/>
            </p:cNvSpPr>
            <p:nvPr/>
          </p:nvSpPr>
          <p:spPr bwMode="auto">
            <a:xfrm>
              <a:off x="4238" y="1485"/>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223.1.2.9</a:t>
              </a:r>
              <a:endParaRPr lang="en-US" altLang="zh-CN" sz="1800">
                <a:solidFill>
                  <a:srgbClr val="0000FF"/>
                </a:solidFill>
                <a:latin typeface="Comic Sans MS" panose="030F0702030302020204" pitchFamily="66" charset="0"/>
              </a:endParaRPr>
            </a:p>
          </p:txBody>
        </p:sp>
        <p:sp>
          <p:nvSpPr>
            <p:cNvPr id="83994" name="Line 209"/>
            <p:cNvSpPr>
              <a:spLocks noChangeShapeType="1"/>
            </p:cNvSpPr>
            <p:nvPr/>
          </p:nvSpPr>
          <p:spPr bwMode="auto">
            <a:xfrm>
              <a:off x="4963" y="1246"/>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5" name="Line 210"/>
            <p:cNvSpPr>
              <a:spLocks noChangeShapeType="1"/>
            </p:cNvSpPr>
            <p:nvPr/>
          </p:nvSpPr>
          <p:spPr bwMode="auto">
            <a:xfrm>
              <a:off x="4963" y="2047"/>
              <a:ext cx="148" cy="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6" name="Line 213"/>
            <p:cNvSpPr>
              <a:spLocks noChangeShapeType="1"/>
            </p:cNvSpPr>
            <p:nvPr/>
          </p:nvSpPr>
          <p:spPr bwMode="auto">
            <a:xfrm flipH="1" flipV="1">
              <a:off x="3782" y="2696"/>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7" name="Line 214"/>
            <p:cNvSpPr>
              <a:spLocks noChangeShapeType="1"/>
            </p:cNvSpPr>
            <p:nvPr/>
          </p:nvSpPr>
          <p:spPr bwMode="auto">
            <a:xfrm flipH="1" flipV="1">
              <a:off x="4523" y="2699"/>
              <a:ext cx="2" cy="1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3998" name="Text Box 215"/>
            <p:cNvSpPr txBox="1">
              <a:spLocks noChangeArrowheads="1"/>
            </p:cNvSpPr>
            <p:nvPr/>
          </p:nvSpPr>
          <p:spPr bwMode="auto">
            <a:xfrm>
              <a:off x="4505" y="262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3999" name="Text Box 216"/>
            <p:cNvSpPr txBox="1">
              <a:spLocks noChangeArrowheads="1"/>
            </p:cNvSpPr>
            <p:nvPr/>
          </p:nvSpPr>
          <p:spPr bwMode="auto">
            <a:xfrm>
              <a:off x="3138" y="2682"/>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223.1.3.1</a:t>
              </a:r>
              <a:endParaRPr lang="en-US" altLang="zh-CN" sz="1800" dirty="0">
                <a:solidFill>
                  <a:srgbClr val="0000FF"/>
                </a:solidFill>
                <a:latin typeface="Comic Sans MS" panose="030F0702030302020204" pitchFamily="66" charset="0"/>
              </a:endParaRPr>
            </a:p>
          </p:txBody>
        </p:sp>
        <p:grpSp>
          <p:nvGrpSpPr>
            <p:cNvPr id="84000" name="Group 217"/>
            <p:cNvGrpSpPr>
              <a:grpSpLocks/>
            </p:cNvGrpSpPr>
            <p:nvPr/>
          </p:nvGrpSpPr>
          <p:grpSpPr bwMode="auto">
            <a:xfrm>
              <a:off x="2755" y="956"/>
              <a:ext cx="404" cy="352"/>
              <a:chOff x="-44" y="1473"/>
              <a:chExt cx="981" cy="1105"/>
            </a:xfrm>
          </p:grpSpPr>
          <p:pic>
            <p:nvPicPr>
              <p:cNvPr id="84039" name="Picture 21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40" name="Freeform 21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1" name="Group 220"/>
            <p:cNvGrpSpPr>
              <a:grpSpLocks/>
            </p:cNvGrpSpPr>
            <p:nvPr/>
          </p:nvGrpSpPr>
          <p:grpSpPr bwMode="auto">
            <a:xfrm>
              <a:off x="2752" y="1340"/>
              <a:ext cx="404" cy="352"/>
              <a:chOff x="-44" y="1473"/>
              <a:chExt cx="981" cy="1105"/>
            </a:xfrm>
          </p:grpSpPr>
          <p:pic>
            <p:nvPicPr>
              <p:cNvPr id="84037" name="Picture 22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8" name="Freeform 22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2" name="Group 223"/>
            <p:cNvGrpSpPr>
              <a:grpSpLocks/>
            </p:cNvGrpSpPr>
            <p:nvPr/>
          </p:nvGrpSpPr>
          <p:grpSpPr bwMode="auto">
            <a:xfrm>
              <a:off x="2770" y="1724"/>
              <a:ext cx="404" cy="352"/>
              <a:chOff x="-44" y="1473"/>
              <a:chExt cx="981" cy="1105"/>
            </a:xfrm>
          </p:grpSpPr>
          <p:pic>
            <p:nvPicPr>
              <p:cNvPr id="84035" name="Picture 22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6" name="Freeform 22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3" name="Group 226"/>
            <p:cNvGrpSpPr>
              <a:grpSpLocks/>
            </p:cNvGrpSpPr>
            <p:nvPr/>
          </p:nvGrpSpPr>
          <p:grpSpPr bwMode="auto">
            <a:xfrm flipH="1">
              <a:off x="5106" y="1062"/>
              <a:ext cx="404" cy="352"/>
              <a:chOff x="-44" y="1473"/>
              <a:chExt cx="981" cy="1105"/>
            </a:xfrm>
          </p:grpSpPr>
          <p:pic>
            <p:nvPicPr>
              <p:cNvPr id="84033" name="Picture 22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4" name="Freeform 2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4" name="Group 229"/>
            <p:cNvGrpSpPr>
              <a:grpSpLocks/>
            </p:cNvGrpSpPr>
            <p:nvPr/>
          </p:nvGrpSpPr>
          <p:grpSpPr bwMode="auto">
            <a:xfrm flipH="1">
              <a:off x="5153" y="1868"/>
              <a:ext cx="404" cy="352"/>
              <a:chOff x="-44" y="1473"/>
              <a:chExt cx="981" cy="1105"/>
            </a:xfrm>
          </p:grpSpPr>
          <p:pic>
            <p:nvPicPr>
              <p:cNvPr id="84031" name="Picture 23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2" name="Freeform 2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5" name="Group 232"/>
            <p:cNvGrpSpPr>
              <a:grpSpLocks/>
            </p:cNvGrpSpPr>
            <p:nvPr/>
          </p:nvGrpSpPr>
          <p:grpSpPr bwMode="auto">
            <a:xfrm flipH="1">
              <a:off x="4392" y="2828"/>
              <a:ext cx="404" cy="352"/>
              <a:chOff x="-44" y="1473"/>
              <a:chExt cx="981" cy="1105"/>
            </a:xfrm>
          </p:grpSpPr>
          <p:pic>
            <p:nvPicPr>
              <p:cNvPr id="84029" name="Picture 23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30" name="Freeform 2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6" name="Group 235"/>
            <p:cNvGrpSpPr>
              <a:grpSpLocks/>
            </p:cNvGrpSpPr>
            <p:nvPr/>
          </p:nvGrpSpPr>
          <p:grpSpPr bwMode="auto">
            <a:xfrm flipH="1">
              <a:off x="3659" y="2854"/>
              <a:ext cx="404" cy="352"/>
              <a:chOff x="-44" y="1473"/>
              <a:chExt cx="981" cy="1105"/>
            </a:xfrm>
          </p:grpSpPr>
          <p:pic>
            <p:nvPicPr>
              <p:cNvPr id="84027" name="Picture 23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028" name="Freeform 2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4007" name="Group 238"/>
            <p:cNvGrpSpPr>
              <a:grpSpLocks/>
            </p:cNvGrpSpPr>
            <p:nvPr/>
          </p:nvGrpSpPr>
          <p:grpSpPr bwMode="auto">
            <a:xfrm>
              <a:off x="3929" y="1653"/>
              <a:ext cx="440" cy="224"/>
              <a:chOff x="4396" y="1245"/>
              <a:chExt cx="672" cy="248"/>
            </a:xfrm>
          </p:grpSpPr>
          <p:sp>
            <p:nvSpPr>
              <p:cNvPr id="840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40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40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4022" name="Group 242"/>
              <p:cNvGrpSpPr>
                <a:grpSpLocks/>
              </p:cNvGrpSpPr>
              <p:nvPr/>
            </p:nvGrpSpPr>
            <p:grpSpPr bwMode="auto">
              <a:xfrm>
                <a:off x="4530" y="1287"/>
                <a:ext cx="377" cy="75"/>
                <a:chOff x="2468" y="1332"/>
                <a:chExt cx="310" cy="60"/>
              </a:xfrm>
            </p:grpSpPr>
            <p:sp>
              <p:nvSpPr>
                <p:cNvPr id="84025" name="Freeform 24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4026" name="Freeform 24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4023" name="Line 24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4024" name="Line 246"/>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4008" name="Group 247"/>
            <p:cNvGrpSpPr>
              <a:grpSpLocks/>
            </p:cNvGrpSpPr>
            <p:nvPr/>
          </p:nvGrpSpPr>
          <p:grpSpPr bwMode="auto">
            <a:xfrm>
              <a:off x="4315" y="2223"/>
              <a:ext cx="634" cy="361"/>
              <a:chOff x="4758" y="3508"/>
              <a:chExt cx="634" cy="361"/>
            </a:xfrm>
          </p:grpSpPr>
          <p:sp>
            <p:nvSpPr>
              <p:cNvPr id="84017" name="Text Box 248"/>
              <p:cNvSpPr txBox="1">
                <a:spLocks noChangeArrowheads="1"/>
              </p:cNvSpPr>
              <p:nvPr/>
            </p:nvSpPr>
            <p:spPr bwMode="auto">
              <a:xfrm>
                <a:off x="4844" y="3508"/>
                <a:ext cx="5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C00000"/>
                    </a:solidFill>
                  </a:rPr>
                  <a:t>subnet</a:t>
                </a:r>
              </a:p>
            </p:txBody>
          </p:sp>
          <p:sp>
            <p:nvSpPr>
              <p:cNvPr id="84018" name="Line 249"/>
              <p:cNvSpPr>
                <a:spLocks noChangeShapeType="1"/>
              </p:cNvSpPr>
              <p:nvPr/>
            </p:nvSpPr>
            <p:spPr bwMode="auto">
              <a:xfrm flipH="1">
                <a:off x="4758" y="3677"/>
                <a:ext cx="108" cy="192"/>
              </a:xfrm>
              <a:prstGeom prst="line">
                <a:avLst/>
              </a:prstGeom>
              <a:noFill/>
              <a:ln w="952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84010" name="Text Box 251"/>
            <p:cNvSpPr txBox="1">
              <a:spLocks noChangeArrowheads="1"/>
            </p:cNvSpPr>
            <p:nvPr/>
          </p:nvSpPr>
          <p:spPr bwMode="auto">
            <a:xfrm>
              <a:off x="3134" y="1344"/>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223.1.1.2</a:t>
              </a:r>
              <a:endParaRPr lang="en-US" altLang="zh-CN" sz="1800" dirty="0">
                <a:solidFill>
                  <a:srgbClr val="0000FF"/>
                </a:solidFill>
                <a:latin typeface="Comic Sans MS" panose="030F0702030302020204" pitchFamily="66" charset="0"/>
              </a:endParaRPr>
            </a:p>
          </p:txBody>
        </p:sp>
        <p:sp>
          <p:nvSpPr>
            <p:cNvPr id="84014" name="Text Box 255"/>
            <p:cNvSpPr txBox="1">
              <a:spLocks noChangeArrowheads="1"/>
            </p:cNvSpPr>
            <p:nvPr/>
          </p:nvSpPr>
          <p:spPr bwMode="auto">
            <a:xfrm>
              <a:off x="3782" y="1951"/>
              <a:ext cx="7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4015" name="Text Box 256"/>
            <p:cNvSpPr txBox="1">
              <a:spLocks noChangeArrowheads="1"/>
            </p:cNvSpPr>
            <p:nvPr/>
          </p:nvSpPr>
          <p:spPr bwMode="auto">
            <a:xfrm>
              <a:off x="4529" y="1819"/>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4016" name="Text Box 257"/>
            <p:cNvSpPr txBox="1">
              <a:spLocks noChangeArrowheads="1"/>
            </p:cNvSpPr>
            <p:nvPr/>
          </p:nvSpPr>
          <p:spPr bwMode="auto">
            <a:xfrm>
              <a:off x="4779" y="1341"/>
              <a:ext cx="65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223.1.2.1</a:t>
              </a:r>
              <a:endParaRPr lang="en-US" altLang="zh-CN" sz="1800" dirty="0">
                <a:solidFill>
                  <a:srgbClr val="0000FF"/>
                </a:solidFill>
                <a:latin typeface="Comic Sans MS" panose="030F0702030302020204" pitchFamily="66" charset="0"/>
              </a:endParaRPr>
            </a:p>
          </p:txBody>
        </p:sp>
      </p:grpSp>
      <p:sp>
        <p:nvSpPr>
          <p:cNvPr id="83975" name="Line 147"/>
          <p:cNvSpPr>
            <a:spLocks noChangeShapeType="1"/>
          </p:cNvSpPr>
          <p:nvPr/>
        </p:nvSpPr>
        <p:spPr bwMode="auto">
          <a:xfrm>
            <a:off x="7453669" y="2662239"/>
            <a:ext cx="82232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6" name="Line 151"/>
          <p:cNvSpPr>
            <a:spLocks noChangeShapeType="1"/>
          </p:cNvSpPr>
          <p:nvPr/>
        </p:nvSpPr>
        <p:spPr bwMode="auto">
          <a:xfrm>
            <a:off x="8788756" y="2668589"/>
            <a:ext cx="639763"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77" name="Line 156"/>
          <p:cNvSpPr>
            <a:spLocks noChangeShapeType="1"/>
          </p:cNvSpPr>
          <p:nvPr/>
        </p:nvSpPr>
        <p:spPr bwMode="auto">
          <a:xfrm>
            <a:off x="8550631" y="3006726"/>
            <a:ext cx="3175" cy="644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3"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4683182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Freeform 2"/>
          <p:cNvSpPr>
            <a:spLocks/>
          </p:cNvSpPr>
          <p:nvPr/>
        </p:nvSpPr>
        <p:spPr bwMode="auto">
          <a:xfrm>
            <a:off x="7639051" y="2819401"/>
            <a:ext cx="1268413" cy="1463675"/>
          </a:xfrm>
          <a:custGeom>
            <a:avLst/>
            <a:gdLst>
              <a:gd name="T0" fmla="*/ 2147483647 w 799"/>
              <a:gd name="T1" fmla="*/ 2147483647 h 922"/>
              <a:gd name="T2" fmla="*/ 2147483647 w 799"/>
              <a:gd name="T3" fmla="*/ 2147483647 h 922"/>
              <a:gd name="T4" fmla="*/ 2147483647 w 799"/>
              <a:gd name="T5" fmla="*/ 2147483647 h 922"/>
              <a:gd name="T6" fmla="*/ 2147483647 w 799"/>
              <a:gd name="T7" fmla="*/ 2147483647 h 922"/>
              <a:gd name="T8" fmla="*/ 2147483647 w 799"/>
              <a:gd name="T9" fmla="*/ 2147483647 h 922"/>
              <a:gd name="T10" fmla="*/ 2147483647 w 799"/>
              <a:gd name="T11" fmla="*/ 0 h 922"/>
              <a:gd name="T12" fmla="*/ 2147483647 w 799"/>
              <a:gd name="T13" fmla="*/ 2147483647 h 922"/>
              <a:gd name="T14" fmla="*/ 0 60000 65536"/>
              <a:gd name="T15" fmla="*/ 0 60000 65536"/>
              <a:gd name="T16" fmla="*/ 0 60000 65536"/>
              <a:gd name="T17" fmla="*/ 0 60000 65536"/>
              <a:gd name="T18" fmla="*/ 0 60000 65536"/>
              <a:gd name="T19" fmla="*/ 0 60000 65536"/>
              <a:gd name="T20" fmla="*/ 0 60000 65536"/>
              <a:gd name="T21" fmla="*/ 0 w 799"/>
              <a:gd name="T22" fmla="*/ 0 h 922"/>
              <a:gd name="T23" fmla="*/ 799 w 799"/>
              <a:gd name="T24" fmla="*/ 922 h 9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99" h="922">
                <a:moveTo>
                  <a:pt x="6" y="66"/>
                </a:moveTo>
                <a:cubicBezTo>
                  <a:pt x="13" y="117"/>
                  <a:pt x="234" y="314"/>
                  <a:pt x="341" y="446"/>
                </a:cubicBezTo>
                <a:cubicBezTo>
                  <a:pt x="448" y="578"/>
                  <a:pt x="577" y="794"/>
                  <a:pt x="648" y="858"/>
                </a:cubicBezTo>
                <a:cubicBezTo>
                  <a:pt x="719" y="922"/>
                  <a:pt x="799" y="912"/>
                  <a:pt x="768" y="828"/>
                </a:cubicBezTo>
                <a:cubicBezTo>
                  <a:pt x="737" y="744"/>
                  <a:pt x="581" y="492"/>
                  <a:pt x="463" y="354"/>
                </a:cubicBezTo>
                <a:cubicBezTo>
                  <a:pt x="345" y="216"/>
                  <a:pt x="136" y="48"/>
                  <a:pt x="60" y="0"/>
                </a:cubicBezTo>
                <a:cubicBezTo>
                  <a:pt x="25" y="47"/>
                  <a:pt x="0" y="15"/>
                  <a:pt x="6" y="6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4" name="Freeform 3"/>
          <p:cNvSpPr>
            <a:spLocks/>
          </p:cNvSpPr>
          <p:nvPr/>
        </p:nvSpPr>
        <p:spPr bwMode="auto">
          <a:xfrm>
            <a:off x="6343651" y="4330701"/>
            <a:ext cx="2257425" cy="327025"/>
          </a:xfrm>
          <a:custGeom>
            <a:avLst/>
            <a:gdLst>
              <a:gd name="T0" fmla="*/ 2147483647 w 1422"/>
              <a:gd name="T1" fmla="*/ 2147483647 h 206"/>
              <a:gd name="T2" fmla="*/ 2147483647 w 1422"/>
              <a:gd name="T3" fmla="*/ 2147483647 h 206"/>
              <a:gd name="T4" fmla="*/ 2147483647 w 1422"/>
              <a:gd name="T5" fmla="*/ 2147483647 h 206"/>
              <a:gd name="T6" fmla="*/ 2147483647 w 1422"/>
              <a:gd name="T7" fmla="*/ 2147483647 h 206"/>
              <a:gd name="T8" fmla="*/ 2147483647 w 1422"/>
              <a:gd name="T9" fmla="*/ 2147483647 h 206"/>
              <a:gd name="T10" fmla="*/ 2147483647 w 1422"/>
              <a:gd name="T11" fmla="*/ 2147483647 h 206"/>
              <a:gd name="T12" fmla="*/ 2147483647 w 1422"/>
              <a:gd name="T13" fmla="*/ 2147483647 h 206"/>
              <a:gd name="T14" fmla="*/ 0 60000 65536"/>
              <a:gd name="T15" fmla="*/ 0 60000 65536"/>
              <a:gd name="T16" fmla="*/ 0 60000 65536"/>
              <a:gd name="T17" fmla="*/ 0 60000 65536"/>
              <a:gd name="T18" fmla="*/ 0 60000 65536"/>
              <a:gd name="T19" fmla="*/ 0 60000 65536"/>
              <a:gd name="T20" fmla="*/ 0 60000 65536"/>
              <a:gd name="T21" fmla="*/ 0 w 1422"/>
              <a:gd name="T22" fmla="*/ 0 h 206"/>
              <a:gd name="T23" fmla="*/ 1422 w 1422"/>
              <a:gd name="T24" fmla="*/ 206 h 2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2" h="206">
                <a:moveTo>
                  <a:pt x="42" y="176"/>
                </a:moveTo>
                <a:cubicBezTo>
                  <a:pt x="84" y="206"/>
                  <a:pt x="437" y="167"/>
                  <a:pt x="641" y="166"/>
                </a:cubicBezTo>
                <a:cubicBezTo>
                  <a:pt x="845" y="165"/>
                  <a:pt x="1153" y="192"/>
                  <a:pt x="1266" y="170"/>
                </a:cubicBezTo>
                <a:cubicBezTo>
                  <a:pt x="1379" y="148"/>
                  <a:pt x="1422" y="58"/>
                  <a:pt x="1320" y="32"/>
                </a:cubicBezTo>
                <a:cubicBezTo>
                  <a:pt x="1218" y="6"/>
                  <a:pt x="869" y="15"/>
                  <a:pt x="657" y="14"/>
                </a:cubicBezTo>
                <a:cubicBezTo>
                  <a:pt x="445" y="13"/>
                  <a:pt x="147" y="0"/>
                  <a:pt x="45" y="27"/>
                </a:cubicBezTo>
                <a:cubicBezTo>
                  <a:pt x="56" y="84"/>
                  <a:pt x="0" y="146"/>
                  <a:pt x="42" y="176"/>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5" name="Freeform 4"/>
          <p:cNvSpPr>
            <a:spLocks/>
          </p:cNvSpPr>
          <p:nvPr/>
        </p:nvSpPr>
        <p:spPr bwMode="auto">
          <a:xfrm>
            <a:off x="6086476" y="2743201"/>
            <a:ext cx="1158875" cy="1547813"/>
          </a:xfrm>
          <a:custGeom>
            <a:avLst/>
            <a:gdLst>
              <a:gd name="T0" fmla="*/ 2147483647 w 730"/>
              <a:gd name="T1" fmla="*/ 2147483647 h 975"/>
              <a:gd name="T2" fmla="*/ 2147483647 w 730"/>
              <a:gd name="T3" fmla="*/ 2147483647 h 975"/>
              <a:gd name="T4" fmla="*/ 2147483647 w 730"/>
              <a:gd name="T5" fmla="*/ 2147483647 h 975"/>
              <a:gd name="T6" fmla="*/ 2147483647 w 730"/>
              <a:gd name="T7" fmla="*/ 2147483647 h 975"/>
              <a:gd name="T8" fmla="*/ 2147483647 w 730"/>
              <a:gd name="T9" fmla="*/ 2147483647 h 975"/>
              <a:gd name="T10" fmla="*/ 0 w 730"/>
              <a:gd name="T11" fmla="*/ 2147483647 h 975"/>
              <a:gd name="T12" fmla="*/ 2147483647 w 730"/>
              <a:gd name="T13" fmla="*/ 2147483647 h 975"/>
              <a:gd name="T14" fmla="*/ 0 60000 65536"/>
              <a:gd name="T15" fmla="*/ 0 60000 65536"/>
              <a:gd name="T16" fmla="*/ 0 60000 65536"/>
              <a:gd name="T17" fmla="*/ 0 60000 65536"/>
              <a:gd name="T18" fmla="*/ 0 60000 65536"/>
              <a:gd name="T19" fmla="*/ 0 60000 65536"/>
              <a:gd name="T20" fmla="*/ 0 60000 65536"/>
              <a:gd name="T21" fmla="*/ 0 w 730"/>
              <a:gd name="T22" fmla="*/ 0 h 975"/>
              <a:gd name="T23" fmla="*/ 730 w 730"/>
              <a:gd name="T24" fmla="*/ 975 h 9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0" h="975">
                <a:moveTo>
                  <a:pt x="157" y="952"/>
                </a:moveTo>
                <a:cubicBezTo>
                  <a:pt x="272" y="930"/>
                  <a:pt x="357" y="644"/>
                  <a:pt x="462" y="498"/>
                </a:cubicBezTo>
                <a:cubicBezTo>
                  <a:pt x="554" y="363"/>
                  <a:pt x="686" y="220"/>
                  <a:pt x="708" y="144"/>
                </a:cubicBezTo>
                <a:cubicBezTo>
                  <a:pt x="730" y="68"/>
                  <a:pt x="654" y="0"/>
                  <a:pt x="594" y="42"/>
                </a:cubicBezTo>
                <a:cubicBezTo>
                  <a:pt x="534" y="84"/>
                  <a:pt x="447" y="253"/>
                  <a:pt x="348" y="396"/>
                </a:cubicBezTo>
                <a:cubicBezTo>
                  <a:pt x="249" y="539"/>
                  <a:pt x="32" y="807"/>
                  <a:pt x="0" y="900"/>
                </a:cubicBezTo>
                <a:cubicBezTo>
                  <a:pt x="53" y="924"/>
                  <a:pt x="43" y="975"/>
                  <a:pt x="157" y="952"/>
                </a:cubicBezTo>
                <a:close/>
              </a:path>
            </a:pathLst>
          </a:custGeom>
          <a:solidFill>
            <a:schemeClr val="accent2"/>
          </a:solidFill>
          <a:ln>
            <a:noFill/>
          </a:ln>
        </p:spPr>
        <p:txBody>
          <a:bodyPr wrap="none" anchor="ctr"/>
          <a:lstStyle/>
          <a:p>
            <a:endParaRPr lang="zh-CN" altLang="en-US">
              <a:solidFill>
                <a:srgbClr val="0000FF"/>
              </a:solidFill>
            </a:endParaRPr>
          </a:p>
        </p:txBody>
      </p:sp>
      <p:sp>
        <p:nvSpPr>
          <p:cNvPr id="84996" name="Freeform 5"/>
          <p:cNvSpPr>
            <a:spLocks/>
          </p:cNvSpPr>
          <p:nvPr/>
        </p:nvSpPr>
        <p:spPr bwMode="auto">
          <a:xfrm rot="5265760">
            <a:off x="6800851" y="506413"/>
            <a:ext cx="1612900" cy="2162175"/>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41992" name="Rectangle 7"/>
          <p:cNvSpPr>
            <a:spLocks noGrp="1" noChangeArrowheads="1"/>
          </p:cNvSpPr>
          <p:nvPr>
            <p:ph type="body" sz="half" idx="1"/>
          </p:nvPr>
        </p:nvSpPr>
        <p:spPr>
          <a:xfrm>
            <a:off x="2106613" y="1336675"/>
            <a:ext cx="3695700" cy="4648200"/>
          </a:xfrm>
        </p:spPr>
        <p:txBody>
          <a:bodyPr/>
          <a:lstStyle/>
          <a:p>
            <a:pPr>
              <a:buFont typeface="Wingdings" charset="0"/>
              <a:buNone/>
              <a:defRPr/>
            </a:pPr>
            <a:r>
              <a:rPr lang="en-US" dirty="0"/>
              <a:t>H</a:t>
            </a:r>
            <a:r>
              <a:rPr lang="en-US" dirty="0">
                <a:solidFill>
                  <a:srgbClr val="000099"/>
                </a:solidFill>
                <a:cs typeface="+mn-cs"/>
              </a:rPr>
              <a:t>ow many?</a:t>
            </a:r>
          </a:p>
          <a:p>
            <a:pPr>
              <a:buFont typeface="Wingdings" charset="0"/>
              <a:buNone/>
              <a:defRPr/>
            </a:pPr>
            <a:r>
              <a:rPr lang="en-US" altLang="zh-CN" dirty="0"/>
              <a:t>Which ones?</a:t>
            </a:r>
            <a:endParaRPr lang="en-US" dirty="0">
              <a:solidFill>
                <a:srgbClr val="000099"/>
              </a:solidFill>
              <a:cs typeface="+mn-cs"/>
            </a:endParaRPr>
          </a:p>
        </p:txBody>
      </p:sp>
      <p:sp>
        <p:nvSpPr>
          <p:cNvPr id="84998" name="Line 10"/>
          <p:cNvSpPr>
            <a:spLocks noChangeShapeType="1"/>
          </p:cNvSpPr>
          <p:nvPr/>
        </p:nvSpPr>
        <p:spPr bwMode="auto">
          <a:xfrm flipH="1" flipV="1">
            <a:off x="8251826" y="1401763"/>
            <a:ext cx="3175" cy="1651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4999" name="Line 11"/>
          <p:cNvSpPr>
            <a:spLocks noChangeShapeType="1"/>
          </p:cNvSpPr>
          <p:nvPr/>
        </p:nvSpPr>
        <p:spPr bwMode="auto">
          <a:xfrm flipH="1">
            <a:off x="6751639" y="1347789"/>
            <a:ext cx="3175"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0" name="Line 14"/>
          <p:cNvSpPr>
            <a:spLocks noChangeShapeType="1"/>
          </p:cNvSpPr>
          <p:nvPr/>
        </p:nvSpPr>
        <p:spPr bwMode="auto">
          <a:xfrm flipH="1">
            <a:off x="7380289" y="1790700"/>
            <a:ext cx="3175" cy="592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1" name="Text Box 15"/>
          <p:cNvSpPr txBox="1">
            <a:spLocks noChangeArrowheads="1"/>
          </p:cNvSpPr>
          <p:nvPr/>
        </p:nvSpPr>
        <p:spPr bwMode="auto">
          <a:xfrm>
            <a:off x="5761039" y="1346200"/>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223.1.1.1</a:t>
            </a:r>
            <a:endParaRPr lang="en-US" altLang="zh-CN" sz="1800">
              <a:solidFill>
                <a:srgbClr val="0000FF"/>
              </a:solidFill>
              <a:latin typeface="Comic Sans MS" panose="030F0702030302020204" pitchFamily="66" charset="0"/>
            </a:endParaRPr>
          </a:p>
        </p:txBody>
      </p:sp>
      <p:sp>
        <p:nvSpPr>
          <p:cNvPr id="85002" name="Rectangle 16"/>
          <p:cNvSpPr>
            <a:spLocks noChangeArrowheads="1"/>
          </p:cNvSpPr>
          <p:nvPr/>
        </p:nvSpPr>
        <p:spPr bwMode="auto">
          <a:xfrm>
            <a:off x="7253288" y="2052639"/>
            <a:ext cx="309562"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03" name="Text Box 17"/>
          <p:cNvSpPr txBox="1">
            <a:spLocks noChangeArrowheads="1"/>
          </p:cNvSpPr>
          <p:nvPr/>
        </p:nvSpPr>
        <p:spPr bwMode="auto">
          <a:xfrm>
            <a:off x="6896101" y="1954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223.1.1.3</a:t>
            </a:r>
            <a:endParaRPr lang="en-US" altLang="zh-CN" sz="1800">
              <a:solidFill>
                <a:srgbClr val="0000FF"/>
              </a:solidFill>
              <a:latin typeface="Comic Sans MS" panose="030F0702030302020204" pitchFamily="66" charset="0"/>
            </a:endParaRPr>
          </a:p>
        </p:txBody>
      </p:sp>
      <p:sp>
        <p:nvSpPr>
          <p:cNvPr id="85004" name="Text Box 18"/>
          <p:cNvSpPr txBox="1">
            <a:spLocks noChangeArrowheads="1"/>
          </p:cNvSpPr>
          <p:nvPr/>
        </p:nvSpPr>
        <p:spPr bwMode="auto">
          <a:xfrm>
            <a:off x="8208964" y="13509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223.1.1.4</a:t>
            </a:r>
            <a:endParaRPr lang="en-US" altLang="zh-CN" sz="1800">
              <a:solidFill>
                <a:srgbClr val="0000FF"/>
              </a:solidFill>
              <a:latin typeface="Comic Sans MS" panose="030F0702030302020204" pitchFamily="66" charset="0"/>
            </a:endParaRPr>
          </a:p>
        </p:txBody>
      </p:sp>
      <p:sp>
        <p:nvSpPr>
          <p:cNvPr id="85005" name="Freeform 19"/>
          <p:cNvSpPr>
            <a:spLocks/>
          </p:cNvSpPr>
          <p:nvPr/>
        </p:nvSpPr>
        <p:spPr bwMode="auto">
          <a:xfrm>
            <a:off x="5146676" y="4437064"/>
            <a:ext cx="1539875" cy="1658937"/>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06" name="Line 34"/>
          <p:cNvSpPr>
            <a:spLocks noChangeShapeType="1"/>
          </p:cNvSpPr>
          <p:nvPr/>
        </p:nvSpPr>
        <p:spPr bwMode="auto">
          <a:xfrm>
            <a:off x="5902325" y="4667251"/>
            <a:ext cx="7938" cy="561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7" name="Line 36"/>
          <p:cNvSpPr>
            <a:spLocks noChangeShapeType="1"/>
          </p:cNvSpPr>
          <p:nvPr/>
        </p:nvSpPr>
        <p:spPr bwMode="auto">
          <a:xfrm flipH="1" flipV="1">
            <a:off x="5394326" y="538797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8" name="Line 37"/>
          <p:cNvSpPr>
            <a:spLocks noChangeShapeType="1"/>
          </p:cNvSpPr>
          <p:nvPr/>
        </p:nvSpPr>
        <p:spPr bwMode="auto">
          <a:xfrm flipH="1" flipV="1">
            <a:off x="6389689" y="537368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09" name="Text Box 40"/>
          <p:cNvSpPr txBox="1">
            <a:spLocks noChangeArrowheads="1"/>
          </p:cNvSpPr>
          <p:nvPr/>
        </p:nvSpPr>
        <p:spPr bwMode="auto">
          <a:xfrm>
            <a:off x="6337301" y="526097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223.1.2.2</a:t>
            </a:r>
            <a:endParaRPr lang="en-US" altLang="zh-CN" sz="1800">
              <a:solidFill>
                <a:srgbClr val="0000FF"/>
              </a:solidFill>
              <a:latin typeface="Comic Sans MS" panose="030F0702030302020204" pitchFamily="66" charset="0"/>
            </a:endParaRPr>
          </a:p>
        </p:txBody>
      </p:sp>
      <p:sp>
        <p:nvSpPr>
          <p:cNvPr id="85010" name="Text Box 41"/>
          <p:cNvSpPr txBox="1">
            <a:spLocks noChangeArrowheads="1"/>
          </p:cNvSpPr>
          <p:nvPr/>
        </p:nvSpPr>
        <p:spPr bwMode="auto">
          <a:xfrm>
            <a:off x="4441826" y="5256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223.1.2.1</a:t>
            </a:r>
            <a:endParaRPr lang="en-US" altLang="zh-CN" sz="1800">
              <a:solidFill>
                <a:srgbClr val="0000FF"/>
              </a:solidFill>
              <a:latin typeface="Comic Sans MS" panose="030F0702030302020204" pitchFamily="66" charset="0"/>
            </a:endParaRPr>
          </a:p>
        </p:txBody>
      </p:sp>
      <p:sp>
        <p:nvSpPr>
          <p:cNvPr id="85011" name="Rectangle 42"/>
          <p:cNvSpPr>
            <a:spLocks noChangeArrowheads="1"/>
          </p:cNvSpPr>
          <p:nvPr/>
        </p:nvSpPr>
        <p:spPr bwMode="auto">
          <a:xfrm>
            <a:off x="5843589" y="476726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12" name="Text Box 43"/>
          <p:cNvSpPr txBox="1">
            <a:spLocks noChangeArrowheads="1"/>
          </p:cNvSpPr>
          <p:nvPr/>
        </p:nvSpPr>
        <p:spPr bwMode="auto">
          <a:xfrm>
            <a:off x="5400676" y="4706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223.1.2.6</a:t>
            </a:r>
            <a:endParaRPr lang="en-US" altLang="zh-CN" sz="1800">
              <a:solidFill>
                <a:srgbClr val="0000FF"/>
              </a:solidFill>
              <a:latin typeface="Comic Sans MS" panose="030F0702030302020204" pitchFamily="66" charset="0"/>
            </a:endParaRPr>
          </a:p>
        </p:txBody>
      </p:sp>
      <p:sp>
        <p:nvSpPr>
          <p:cNvPr id="85013" name="Freeform 45"/>
          <p:cNvSpPr>
            <a:spLocks/>
          </p:cNvSpPr>
          <p:nvPr/>
        </p:nvSpPr>
        <p:spPr bwMode="auto">
          <a:xfrm>
            <a:off x="8164514" y="4416425"/>
            <a:ext cx="1539875" cy="1670050"/>
          </a:xfrm>
          <a:custGeom>
            <a:avLst/>
            <a:gdLst>
              <a:gd name="T0" fmla="*/ 2147483647 w 970"/>
              <a:gd name="T1" fmla="*/ 2147483647 h 939"/>
              <a:gd name="T2" fmla="*/ 2147483647 w 970"/>
              <a:gd name="T3" fmla="*/ 2147483647 h 939"/>
              <a:gd name="T4" fmla="*/ 2147483647 w 970"/>
              <a:gd name="T5" fmla="*/ 2147483647 h 939"/>
              <a:gd name="T6" fmla="*/ 2147483647 w 970"/>
              <a:gd name="T7" fmla="*/ 2147483647 h 939"/>
              <a:gd name="T8" fmla="*/ 2147483647 w 970"/>
              <a:gd name="T9" fmla="*/ 2147483647 h 939"/>
              <a:gd name="T10" fmla="*/ 2147483647 w 970"/>
              <a:gd name="T11" fmla="*/ 2147483647 h 939"/>
              <a:gd name="T12" fmla="*/ 2147483647 w 970"/>
              <a:gd name="T13" fmla="*/ 2147483647 h 939"/>
              <a:gd name="T14" fmla="*/ 2147483647 w 970"/>
              <a:gd name="T15" fmla="*/ 2147483647 h 939"/>
              <a:gd name="T16" fmla="*/ 2147483647 w 970"/>
              <a:gd name="T17" fmla="*/ 2147483647 h 939"/>
              <a:gd name="T18" fmla="*/ 2147483647 w 970"/>
              <a:gd name="T19" fmla="*/ 2147483647 h 939"/>
              <a:gd name="T20" fmla="*/ 2147483647 w 970"/>
              <a:gd name="T21" fmla="*/ 2147483647 h 939"/>
              <a:gd name="T22" fmla="*/ 2147483647 w 970"/>
              <a:gd name="T23" fmla="*/ 2147483647 h 939"/>
              <a:gd name="T24" fmla="*/ 2147483647 w 970"/>
              <a:gd name="T25" fmla="*/ 2147483647 h 9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70"/>
              <a:gd name="T40" fmla="*/ 0 h 939"/>
              <a:gd name="T41" fmla="*/ 970 w 970"/>
              <a:gd name="T42" fmla="*/ 939 h 9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70" h="939">
                <a:moveTo>
                  <a:pt x="451" y="41"/>
                </a:moveTo>
                <a:cubicBezTo>
                  <a:pt x="415" y="47"/>
                  <a:pt x="452" y="358"/>
                  <a:pt x="388" y="431"/>
                </a:cubicBezTo>
                <a:cubicBezTo>
                  <a:pt x="324" y="504"/>
                  <a:pt x="128" y="419"/>
                  <a:pt x="64" y="479"/>
                </a:cubicBezTo>
                <a:cubicBezTo>
                  <a:pt x="0" y="539"/>
                  <a:pt x="1" y="718"/>
                  <a:pt x="7" y="791"/>
                </a:cubicBezTo>
                <a:cubicBezTo>
                  <a:pt x="13" y="864"/>
                  <a:pt x="31" y="901"/>
                  <a:pt x="100" y="920"/>
                </a:cubicBezTo>
                <a:cubicBezTo>
                  <a:pt x="169" y="939"/>
                  <a:pt x="329" y="908"/>
                  <a:pt x="421" y="905"/>
                </a:cubicBezTo>
                <a:cubicBezTo>
                  <a:pt x="513" y="902"/>
                  <a:pt x="572" y="913"/>
                  <a:pt x="652" y="905"/>
                </a:cubicBezTo>
                <a:cubicBezTo>
                  <a:pt x="732" y="897"/>
                  <a:pt x="860" y="929"/>
                  <a:pt x="904" y="857"/>
                </a:cubicBezTo>
                <a:cubicBezTo>
                  <a:pt x="948" y="785"/>
                  <a:pt x="970" y="542"/>
                  <a:pt x="916" y="473"/>
                </a:cubicBezTo>
                <a:cubicBezTo>
                  <a:pt x="862" y="404"/>
                  <a:pt x="645" y="511"/>
                  <a:pt x="580" y="443"/>
                </a:cubicBezTo>
                <a:cubicBezTo>
                  <a:pt x="515" y="375"/>
                  <a:pt x="534" y="130"/>
                  <a:pt x="526" y="65"/>
                </a:cubicBezTo>
                <a:cubicBezTo>
                  <a:pt x="518" y="0"/>
                  <a:pt x="542" y="57"/>
                  <a:pt x="529" y="53"/>
                </a:cubicBezTo>
                <a:cubicBezTo>
                  <a:pt x="520" y="26"/>
                  <a:pt x="487" y="35"/>
                  <a:pt x="451" y="4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85014" name="Line 60"/>
          <p:cNvSpPr>
            <a:spLocks noChangeShapeType="1"/>
          </p:cNvSpPr>
          <p:nvPr/>
        </p:nvSpPr>
        <p:spPr bwMode="auto">
          <a:xfrm>
            <a:off x="8931275" y="4686300"/>
            <a:ext cx="1588" cy="5207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5" name="Line 62"/>
          <p:cNvSpPr>
            <a:spLocks noChangeShapeType="1"/>
          </p:cNvSpPr>
          <p:nvPr/>
        </p:nvSpPr>
        <p:spPr bwMode="auto">
          <a:xfrm flipH="1" flipV="1">
            <a:off x="8423276" y="5407026"/>
            <a:ext cx="3175" cy="1698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6" name="Line 63"/>
          <p:cNvSpPr>
            <a:spLocks noChangeShapeType="1"/>
          </p:cNvSpPr>
          <p:nvPr/>
        </p:nvSpPr>
        <p:spPr bwMode="auto">
          <a:xfrm flipH="1" flipV="1">
            <a:off x="9418639" y="53927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17" name="Text Box 66"/>
          <p:cNvSpPr txBox="1">
            <a:spLocks noChangeArrowheads="1"/>
          </p:cNvSpPr>
          <p:nvPr/>
        </p:nvSpPr>
        <p:spPr bwMode="auto">
          <a:xfrm>
            <a:off x="9366251" y="5280025"/>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a:t>
            </a:r>
            <a:endParaRPr lang="en-US" altLang="zh-CN" sz="1800">
              <a:solidFill>
                <a:srgbClr val="0000FF"/>
              </a:solidFill>
              <a:latin typeface="Comic Sans MS" panose="030F0702030302020204" pitchFamily="66" charset="0"/>
            </a:endParaRPr>
          </a:p>
        </p:txBody>
      </p:sp>
      <p:sp>
        <p:nvSpPr>
          <p:cNvPr id="85018" name="Text Box 67"/>
          <p:cNvSpPr txBox="1">
            <a:spLocks noChangeArrowheads="1"/>
          </p:cNvSpPr>
          <p:nvPr/>
        </p:nvSpPr>
        <p:spPr bwMode="auto">
          <a:xfrm>
            <a:off x="7470776" y="52752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223.1.3.1</a:t>
            </a:r>
            <a:endParaRPr lang="en-US" altLang="zh-CN" sz="1800">
              <a:solidFill>
                <a:srgbClr val="0000FF"/>
              </a:solidFill>
              <a:latin typeface="Comic Sans MS" panose="030F0702030302020204" pitchFamily="66" charset="0"/>
            </a:endParaRPr>
          </a:p>
        </p:txBody>
      </p:sp>
      <p:sp>
        <p:nvSpPr>
          <p:cNvPr id="85019" name="Rectangle 68"/>
          <p:cNvSpPr>
            <a:spLocks noChangeArrowheads="1"/>
          </p:cNvSpPr>
          <p:nvPr/>
        </p:nvSpPr>
        <p:spPr bwMode="auto">
          <a:xfrm>
            <a:off x="8872539" y="4786314"/>
            <a:ext cx="128587" cy="180975"/>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85020" name="Text Box 69"/>
          <p:cNvSpPr txBox="1">
            <a:spLocks noChangeArrowheads="1"/>
          </p:cNvSpPr>
          <p:nvPr/>
        </p:nvSpPr>
        <p:spPr bwMode="auto">
          <a:xfrm>
            <a:off x="8423275" y="4751388"/>
            <a:ext cx="1144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223.1.3.27</a:t>
            </a:r>
            <a:endParaRPr lang="en-US" altLang="zh-CN" sz="1800">
              <a:solidFill>
                <a:srgbClr val="0000FF"/>
              </a:solidFill>
              <a:latin typeface="Comic Sans MS" panose="030F0702030302020204" pitchFamily="66" charset="0"/>
            </a:endParaRPr>
          </a:p>
        </p:txBody>
      </p:sp>
      <p:sp>
        <p:nvSpPr>
          <p:cNvPr id="85021" name="Line 84"/>
          <p:cNvSpPr>
            <a:spLocks noChangeShapeType="1"/>
          </p:cNvSpPr>
          <p:nvPr/>
        </p:nvSpPr>
        <p:spPr bwMode="auto">
          <a:xfrm flipH="1" flipV="1">
            <a:off x="7632701" y="1306513"/>
            <a:ext cx="3175" cy="2651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2" name="Text Box 86"/>
          <p:cNvSpPr txBox="1">
            <a:spLocks noChangeArrowheads="1"/>
          </p:cNvSpPr>
          <p:nvPr/>
        </p:nvSpPr>
        <p:spPr bwMode="auto">
          <a:xfrm>
            <a:off x="7142164" y="5572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223.1.1.2</a:t>
            </a:r>
            <a:endParaRPr lang="en-US" altLang="zh-CN" sz="1600">
              <a:solidFill>
                <a:srgbClr val="0000FF"/>
              </a:solidFill>
              <a:latin typeface="Comic Sans MS" panose="030F0702030302020204" pitchFamily="66" charset="0"/>
            </a:endParaRPr>
          </a:p>
        </p:txBody>
      </p:sp>
      <p:sp>
        <p:nvSpPr>
          <p:cNvPr id="85023" name="Line 87"/>
          <p:cNvSpPr>
            <a:spLocks noChangeShapeType="1"/>
          </p:cNvSpPr>
          <p:nvPr/>
        </p:nvSpPr>
        <p:spPr bwMode="auto">
          <a:xfrm flipV="1">
            <a:off x="6115051" y="2762250"/>
            <a:ext cx="1114425"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4" name="Line 88"/>
          <p:cNvSpPr>
            <a:spLocks noChangeShapeType="1"/>
          </p:cNvSpPr>
          <p:nvPr/>
        </p:nvSpPr>
        <p:spPr bwMode="auto">
          <a:xfrm flipH="1" flipV="1">
            <a:off x="7629525" y="2743200"/>
            <a:ext cx="1276350" cy="154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5" name="Line 89"/>
          <p:cNvSpPr>
            <a:spLocks noChangeShapeType="1"/>
          </p:cNvSpPr>
          <p:nvPr/>
        </p:nvSpPr>
        <p:spPr bwMode="auto">
          <a:xfrm flipH="1" flipV="1">
            <a:off x="6305550" y="4505326"/>
            <a:ext cx="2305050" cy="95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85026" name="Text Box 90"/>
          <p:cNvSpPr txBox="1">
            <a:spLocks noChangeArrowheads="1"/>
          </p:cNvSpPr>
          <p:nvPr/>
        </p:nvSpPr>
        <p:spPr bwMode="auto">
          <a:xfrm>
            <a:off x="7708901" y="265588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223.1.7.0</a:t>
            </a:r>
            <a:endParaRPr lang="en-US" altLang="zh-CN" sz="1800">
              <a:solidFill>
                <a:srgbClr val="0000FF"/>
              </a:solidFill>
              <a:latin typeface="Comic Sans MS" panose="030F0702030302020204" pitchFamily="66" charset="0"/>
            </a:endParaRPr>
          </a:p>
        </p:txBody>
      </p:sp>
      <p:sp>
        <p:nvSpPr>
          <p:cNvPr id="85027" name="Text Box 91"/>
          <p:cNvSpPr txBox="1">
            <a:spLocks noChangeArrowheads="1"/>
          </p:cNvSpPr>
          <p:nvPr/>
        </p:nvSpPr>
        <p:spPr bwMode="auto">
          <a:xfrm>
            <a:off x="8785226" y="39417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223.1.7.1</a:t>
            </a:r>
            <a:endParaRPr lang="en-US" altLang="zh-CN" sz="1800">
              <a:solidFill>
                <a:srgbClr val="0000FF"/>
              </a:solidFill>
              <a:latin typeface="Comic Sans MS" panose="030F0702030302020204" pitchFamily="66" charset="0"/>
            </a:endParaRPr>
          </a:p>
        </p:txBody>
      </p:sp>
      <p:sp>
        <p:nvSpPr>
          <p:cNvPr id="85028" name="Text Box 92"/>
          <p:cNvSpPr txBox="1">
            <a:spLocks noChangeArrowheads="1"/>
          </p:cNvSpPr>
          <p:nvPr/>
        </p:nvSpPr>
        <p:spPr bwMode="auto">
          <a:xfrm>
            <a:off x="7546976"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223.1.8.0</a:t>
            </a:r>
            <a:endParaRPr lang="en-US" altLang="zh-CN" sz="1800">
              <a:solidFill>
                <a:srgbClr val="0000FF"/>
              </a:solidFill>
              <a:latin typeface="Comic Sans MS" panose="030F0702030302020204" pitchFamily="66" charset="0"/>
            </a:endParaRPr>
          </a:p>
        </p:txBody>
      </p:sp>
      <p:sp>
        <p:nvSpPr>
          <p:cNvPr id="85029" name="Text Box 93"/>
          <p:cNvSpPr txBox="1">
            <a:spLocks noChangeArrowheads="1"/>
          </p:cNvSpPr>
          <p:nvPr/>
        </p:nvSpPr>
        <p:spPr bwMode="auto">
          <a:xfrm>
            <a:off x="6299201" y="4198938"/>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223.1.8.1</a:t>
            </a:r>
            <a:endParaRPr lang="en-US" altLang="zh-CN" sz="1800">
              <a:solidFill>
                <a:srgbClr val="0000FF"/>
              </a:solidFill>
              <a:latin typeface="Comic Sans MS" panose="030F0702030302020204" pitchFamily="66" charset="0"/>
            </a:endParaRPr>
          </a:p>
        </p:txBody>
      </p:sp>
      <p:sp>
        <p:nvSpPr>
          <p:cNvPr id="85030" name="Text Box 94"/>
          <p:cNvSpPr txBox="1">
            <a:spLocks noChangeArrowheads="1"/>
          </p:cNvSpPr>
          <p:nvPr/>
        </p:nvSpPr>
        <p:spPr bwMode="auto">
          <a:xfrm>
            <a:off x="5222876" y="390366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223.1.9.1</a:t>
            </a:r>
            <a:endParaRPr lang="en-US" altLang="zh-CN" sz="1800">
              <a:solidFill>
                <a:srgbClr val="0000FF"/>
              </a:solidFill>
              <a:latin typeface="Comic Sans MS" panose="030F0702030302020204" pitchFamily="66" charset="0"/>
            </a:endParaRPr>
          </a:p>
        </p:txBody>
      </p:sp>
      <p:sp>
        <p:nvSpPr>
          <p:cNvPr id="85031" name="Text Box 95"/>
          <p:cNvSpPr txBox="1">
            <a:spLocks noChangeArrowheads="1"/>
          </p:cNvSpPr>
          <p:nvPr/>
        </p:nvSpPr>
        <p:spPr bwMode="auto">
          <a:xfrm>
            <a:off x="6089651" y="2665413"/>
            <a:ext cx="1031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223.1.9.2</a:t>
            </a:r>
            <a:endParaRPr lang="en-US" altLang="zh-CN" sz="1800">
              <a:solidFill>
                <a:srgbClr val="0000FF"/>
              </a:solidFill>
              <a:latin typeface="Comic Sans MS" panose="030F0702030302020204" pitchFamily="66" charset="0"/>
            </a:endParaRPr>
          </a:p>
        </p:txBody>
      </p:sp>
      <p:sp>
        <p:nvSpPr>
          <p:cNvPr id="42031" name="Rectangle 98"/>
          <p:cNvSpPr>
            <a:spLocks noGrp="1" noChangeArrowheads="1"/>
          </p:cNvSpPr>
          <p:nvPr>
            <p:ph type="title"/>
          </p:nvPr>
        </p:nvSpPr>
        <p:spPr>
          <a:xfrm>
            <a:off x="2057400" y="228600"/>
            <a:ext cx="3702050" cy="763588"/>
          </a:xfrm>
        </p:spPr>
        <p:txBody>
          <a:bodyPr/>
          <a:lstStyle/>
          <a:p>
            <a:pPr>
              <a:defRPr/>
            </a:pPr>
            <a:r>
              <a:rPr lang="en-US">
                <a:cs typeface="+mj-cs"/>
              </a:rPr>
              <a:t>Subnets</a:t>
            </a:r>
          </a:p>
        </p:txBody>
      </p:sp>
      <p:grpSp>
        <p:nvGrpSpPr>
          <p:cNvPr id="85034" name="Group 100"/>
          <p:cNvGrpSpPr>
            <a:grpSpLocks/>
          </p:cNvGrpSpPr>
          <p:nvPr/>
        </p:nvGrpSpPr>
        <p:grpSpPr bwMode="auto">
          <a:xfrm>
            <a:off x="7069138" y="2379664"/>
            <a:ext cx="742950" cy="388937"/>
            <a:chOff x="4396" y="1245"/>
            <a:chExt cx="672" cy="248"/>
          </a:xfrm>
        </p:grpSpPr>
        <p:sp>
          <p:nvSpPr>
            <p:cNvPr id="8507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7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9" name="Group 104"/>
            <p:cNvGrpSpPr>
              <a:grpSpLocks/>
            </p:cNvGrpSpPr>
            <p:nvPr/>
          </p:nvGrpSpPr>
          <p:grpSpPr bwMode="auto">
            <a:xfrm>
              <a:off x="4530" y="1287"/>
              <a:ext cx="377" cy="75"/>
              <a:chOff x="2468" y="1332"/>
              <a:chExt cx="310" cy="60"/>
            </a:xfrm>
          </p:grpSpPr>
          <p:sp>
            <p:nvSpPr>
              <p:cNvPr id="85082" name="Freeform 10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83" name="Freeform 10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80" name="Line 10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81" name="Line 108"/>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5" name="Group 109"/>
          <p:cNvGrpSpPr>
            <a:grpSpLocks/>
          </p:cNvGrpSpPr>
          <p:nvPr/>
        </p:nvGrpSpPr>
        <p:grpSpPr bwMode="auto">
          <a:xfrm>
            <a:off x="8604250" y="4271964"/>
            <a:ext cx="742950" cy="388937"/>
            <a:chOff x="4396" y="1245"/>
            <a:chExt cx="672" cy="248"/>
          </a:xfrm>
        </p:grpSpPr>
        <p:sp>
          <p:nvSpPr>
            <p:cNvPr id="8506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7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71" name="Group 113"/>
            <p:cNvGrpSpPr>
              <a:grpSpLocks/>
            </p:cNvGrpSpPr>
            <p:nvPr/>
          </p:nvGrpSpPr>
          <p:grpSpPr bwMode="auto">
            <a:xfrm>
              <a:off x="4530" y="1287"/>
              <a:ext cx="377" cy="75"/>
              <a:chOff x="2468" y="1332"/>
              <a:chExt cx="310" cy="60"/>
            </a:xfrm>
          </p:grpSpPr>
          <p:sp>
            <p:nvSpPr>
              <p:cNvPr id="85074" name="Freeform 11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75" name="Freeform 11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72" name="Line 116"/>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73" name="Line 117"/>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6" name="Group 118"/>
          <p:cNvGrpSpPr>
            <a:grpSpLocks/>
          </p:cNvGrpSpPr>
          <p:nvPr/>
        </p:nvGrpSpPr>
        <p:grpSpPr bwMode="auto">
          <a:xfrm>
            <a:off x="5611813" y="4279900"/>
            <a:ext cx="742950" cy="388938"/>
            <a:chOff x="4396" y="1245"/>
            <a:chExt cx="672" cy="248"/>
          </a:xfrm>
        </p:grpSpPr>
        <p:sp>
          <p:nvSpPr>
            <p:cNvPr id="8506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8506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8506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85063" name="Group 122"/>
            <p:cNvGrpSpPr>
              <a:grpSpLocks/>
            </p:cNvGrpSpPr>
            <p:nvPr/>
          </p:nvGrpSpPr>
          <p:grpSpPr bwMode="auto">
            <a:xfrm>
              <a:off x="4530" y="1287"/>
              <a:ext cx="377" cy="75"/>
              <a:chOff x="2468" y="1332"/>
              <a:chExt cx="310" cy="60"/>
            </a:xfrm>
          </p:grpSpPr>
          <p:sp>
            <p:nvSpPr>
              <p:cNvPr id="85066" name="Freeform 12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85067" name="Freeform 12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85064" name="Line 125"/>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065" name="Line 126"/>
            <p:cNvSpPr>
              <a:spLocks noChangeShapeType="1"/>
            </p:cNvSpPr>
            <p:nvPr/>
          </p:nvSpPr>
          <p:spPr bwMode="auto">
            <a:xfrm>
              <a:off x="5064"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85037" name="Group 127"/>
          <p:cNvGrpSpPr>
            <a:grpSpLocks/>
          </p:cNvGrpSpPr>
          <p:nvPr/>
        </p:nvGrpSpPr>
        <p:grpSpPr bwMode="auto">
          <a:xfrm>
            <a:off x="7839075" y="881063"/>
            <a:ext cx="641350" cy="558800"/>
            <a:chOff x="-44" y="1473"/>
            <a:chExt cx="981" cy="1105"/>
          </a:xfrm>
        </p:grpSpPr>
        <p:pic>
          <p:nvPicPr>
            <p:cNvPr id="85058" name="Picture 12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9" name="Freeform 12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8" name="Group 130"/>
          <p:cNvGrpSpPr>
            <a:grpSpLocks/>
          </p:cNvGrpSpPr>
          <p:nvPr/>
        </p:nvGrpSpPr>
        <p:grpSpPr bwMode="auto">
          <a:xfrm>
            <a:off x="6442075" y="898525"/>
            <a:ext cx="641350" cy="558800"/>
            <a:chOff x="-44" y="1473"/>
            <a:chExt cx="981" cy="1105"/>
          </a:xfrm>
        </p:grpSpPr>
        <p:pic>
          <p:nvPicPr>
            <p:cNvPr id="85056" name="Picture 13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7" name="Freeform 13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39" name="Group 133"/>
          <p:cNvGrpSpPr>
            <a:grpSpLocks/>
          </p:cNvGrpSpPr>
          <p:nvPr/>
        </p:nvGrpSpPr>
        <p:grpSpPr bwMode="auto">
          <a:xfrm>
            <a:off x="7273925" y="849313"/>
            <a:ext cx="641350" cy="558800"/>
            <a:chOff x="-44" y="1473"/>
            <a:chExt cx="981" cy="1105"/>
          </a:xfrm>
        </p:grpSpPr>
        <p:pic>
          <p:nvPicPr>
            <p:cNvPr id="85054" name="Picture 13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5" name="Freeform 13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0" name="Group 136"/>
          <p:cNvGrpSpPr>
            <a:grpSpLocks/>
          </p:cNvGrpSpPr>
          <p:nvPr/>
        </p:nvGrpSpPr>
        <p:grpSpPr bwMode="auto">
          <a:xfrm>
            <a:off x="8997950" y="5551488"/>
            <a:ext cx="641350" cy="558800"/>
            <a:chOff x="-44" y="1473"/>
            <a:chExt cx="981" cy="1105"/>
          </a:xfrm>
        </p:grpSpPr>
        <p:pic>
          <p:nvPicPr>
            <p:cNvPr id="85052" name="Picture 13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3" name="Freeform 13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1" name="Group 139"/>
          <p:cNvGrpSpPr>
            <a:grpSpLocks/>
          </p:cNvGrpSpPr>
          <p:nvPr/>
        </p:nvGrpSpPr>
        <p:grpSpPr bwMode="auto">
          <a:xfrm>
            <a:off x="8047038" y="5514975"/>
            <a:ext cx="641350" cy="558800"/>
            <a:chOff x="-44" y="1473"/>
            <a:chExt cx="981" cy="1105"/>
          </a:xfrm>
        </p:grpSpPr>
        <p:pic>
          <p:nvPicPr>
            <p:cNvPr id="85050" name="Picture 14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51" name="Freeform 14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2" name="Group 142"/>
          <p:cNvGrpSpPr>
            <a:grpSpLocks/>
          </p:cNvGrpSpPr>
          <p:nvPr/>
        </p:nvGrpSpPr>
        <p:grpSpPr bwMode="auto">
          <a:xfrm>
            <a:off x="5021263" y="5522913"/>
            <a:ext cx="641350" cy="558800"/>
            <a:chOff x="-44" y="1473"/>
            <a:chExt cx="981" cy="1105"/>
          </a:xfrm>
        </p:grpSpPr>
        <p:pic>
          <p:nvPicPr>
            <p:cNvPr id="85048" name="Picture 14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9" name="Freeform 14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85043" name="Group 145"/>
          <p:cNvGrpSpPr>
            <a:grpSpLocks/>
          </p:cNvGrpSpPr>
          <p:nvPr/>
        </p:nvGrpSpPr>
        <p:grpSpPr bwMode="auto">
          <a:xfrm>
            <a:off x="5943600" y="5564188"/>
            <a:ext cx="641350" cy="558800"/>
            <a:chOff x="-44" y="1473"/>
            <a:chExt cx="981" cy="1105"/>
          </a:xfrm>
        </p:grpSpPr>
        <p:pic>
          <p:nvPicPr>
            <p:cNvPr id="85046" name="Picture 14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47" name="Freeform 14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93"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2"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32847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4995"/>
                                        </p:tgtEl>
                                        <p:attrNameLst>
                                          <p:attrName>style.visibility</p:attrName>
                                        </p:attrNameLst>
                                      </p:cBhvr>
                                      <p:to>
                                        <p:strVal val="visible"/>
                                      </p:to>
                                    </p:set>
                                    <p:anim calcmode="lin" valueType="num">
                                      <p:cBhvr>
                                        <p:cTn id="7" dur="500" fill="hold"/>
                                        <p:tgtEl>
                                          <p:spTgt spid="84995"/>
                                        </p:tgtEl>
                                        <p:attrNameLst>
                                          <p:attrName>ppt_w</p:attrName>
                                        </p:attrNameLst>
                                      </p:cBhvr>
                                      <p:tavLst>
                                        <p:tav tm="0">
                                          <p:val>
                                            <p:fltVal val="0"/>
                                          </p:val>
                                        </p:tav>
                                        <p:tav tm="100000">
                                          <p:val>
                                            <p:strVal val="#ppt_w"/>
                                          </p:val>
                                        </p:tav>
                                      </p:tavLst>
                                    </p:anim>
                                    <p:anim calcmode="lin" valueType="num">
                                      <p:cBhvr>
                                        <p:cTn id="8" dur="500" fill="hold"/>
                                        <p:tgtEl>
                                          <p:spTgt spid="84995"/>
                                        </p:tgtEl>
                                        <p:attrNameLst>
                                          <p:attrName>ppt_h</p:attrName>
                                        </p:attrNameLst>
                                      </p:cBhvr>
                                      <p:tavLst>
                                        <p:tav tm="0">
                                          <p:val>
                                            <p:fltVal val="0"/>
                                          </p:val>
                                        </p:tav>
                                        <p:tav tm="100000">
                                          <p:val>
                                            <p:strVal val="#ppt_h"/>
                                          </p:val>
                                        </p:tav>
                                      </p:tavLst>
                                    </p:anim>
                                    <p:animEffect transition="in" filter="fade">
                                      <p:cBhvr>
                                        <p:cTn id="9" dur="500"/>
                                        <p:tgtEl>
                                          <p:spTgt spid="8499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4993"/>
                                        </p:tgtEl>
                                        <p:attrNameLst>
                                          <p:attrName>style.visibility</p:attrName>
                                        </p:attrNameLst>
                                      </p:cBhvr>
                                      <p:to>
                                        <p:strVal val="visible"/>
                                      </p:to>
                                    </p:set>
                                    <p:anim calcmode="lin" valueType="num">
                                      <p:cBhvr>
                                        <p:cTn id="12" dur="500" fill="hold"/>
                                        <p:tgtEl>
                                          <p:spTgt spid="84993"/>
                                        </p:tgtEl>
                                        <p:attrNameLst>
                                          <p:attrName>ppt_w</p:attrName>
                                        </p:attrNameLst>
                                      </p:cBhvr>
                                      <p:tavLst>
                                        <p:tav tm="0">
                                          <p:val>
                                            <p:fltVal val="0"/>
                                          </p:val>
                                        </p:tav>
                                        <p:tav tm="100000">
                                          <p:val>
                                            <p:strVal val="#ppt_w"/>
                                          </p:val>
                                        </p:tav>
                                      </p:tavLst>
                                    </p:anim>
                                    <p:anim calcmode="lin" valueType="num">
                                      <p:cBhvr>
                                        <p:cTn id="13" dur="500" fill="hold"/>
                                        <p:tgtEl>
                                          <p:spTgt spid="84993"/>
                                        </p:tgtEl>
                                        <p:attrNameLst>
                                          <p:attrName>ppt_h</p:attrName>
                                        </p:attrNameLst>
                                      </p:cBhvr>
                                      <p:tavLst>
                                        <p:tav tm="0">
                                          <p:val>
                                            <p:fltVal val="0"/>
                                          </p:val>
                                        </p:tav>
                                        <p:tav tm="100000">
                                          <p:val>
                                            <p:strVal val="#ppt_h"/>
                                          </p:val>
                                        </p:tav>
                                      </p:tavLst>
                                    </p:anim>
                                    <p:animEffect transition="in" filter="fade">
                                      <p:cBhvr>
                                        <p:cTn id="14" dur="500"/>
                                        <p:tgtEl>
                                          <p:spTgt spid="8499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4994"/>
                                        </p:tgtEl>
                                        <p:attrNameLst>
                                          <p:attrName>style.visibility</p:attrName>
                                        </p:attrNameLst>
                                      </p:cBhvr>
                                      <p:to>
                                        <p:strVal val="visible"/>
                                      </p:to>
                                    </p:set>
                                    <p:anim calcmode="lin" valueType="num">
                                      <p:cBhvr>
                                        <p:cTn id="17" dur="500" fill="hold"/>
                                        <p:tgtEl>
                                          <p:spTgt spid="84994"/>
                                        </p:tgtEl>
                                        <p:attrNameLst>
                                          <p:attrName>ppt_w</p:attrName>
                                        </p:attrNameLst>
                                      </p:cBhvr>
                                      <p:tavLst>
                                        <p:tav tm="0">
                                          <p:val>
                                            <p:fltVal val="0"/>
                                          </p:val>
                                        </p:tav>
                                        <p:tav tm="100000">
                                          <p:val>
                                            <p:strVal val="#ppt_w"/>
                                          </p:val>
                                        </p:tav>
                                      </p:tavLst>
                                    </p:anim>
                                    <p:anim calcmode="lin" valueType="num">
                                      <p:cBhvr>
                                        <p:cTn id="18" dur="500" fill="hold"/>
                                        <p:tgtEl>
                                          <p:spTgt spid="84994"/>
                                        </p:tgtEl>
                                        <p:attrNameLst>
                                          <p:attrName>ppt_h</p:attrName>
                                        </p:attrNameLst>
                                      </p:cBhvr>
                                      <p:tavLst>
                                        <p:tav tm="0">
                                          <p:val>
                                            <p:fltVal val="0"/>
                                          </p:val>
                                        </p:tav>
                                        <p:tav tm="100000">
                                          <p:val>
                                            <p:strVal val="#ppt_h"/>
                                          </p:val>
                                        </p:tav>
                                      </p:tavLst>
                                    </p:anim>
                                    <p:animEffect transition="in" filter="fade">
                                      <p:cBhvr>
                                        <p:cTn id="19" dur="500"/>
                                        <p:tgtEl>
                                          <p:spTgt spid="84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3" grpId="0" animBg="1"/>
      <p:bldP spid="84994" grpId="0" animBg="1"/>
      <p:bldP spid="8499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2"/>
          <p:cNvSpPr>
            <a:spLocks noGrp="1" noChangeArrowheads="1"/>
          </p:cNvSpPr>
          <p:nvPr>
            <p:ph type="title"/>
          </p:nvPr>
        </p:nvSpPr>
        <p:spPr>
          <a:xfrm>
            <a:off x="2024063" y="195263"/>
            <a:ext cx="7772400" cy="850900"/>
          </a:xfrm>
        </p:spPr>
        <p:txBody>
          <a:bodyPr/>
          <a:lstStyle/>
          <a:p>
            <a:pPr>
              <a:defRPr/>
            </a:pPr>
            <a:r>
              <a:rPr lang="en-US" dirty="0">
                <a:cs typeface="+mj-cs"/>
              </a:rPr>
              <a:t>IPv4 addressing: </a:t>
            </a:r>
            <a:r>
              <a:rPr lang="en-US" sz="2800" b="0" dirty="0">
                <a:cs typeface="+mj-cs"/>
              </a:rPr>
              <a:t>CIDR</a:t>
            </a:r>
          </a:p>
        </p:txBody>
      </p:sp>
      <p:sp>
        <p:nvSpPr>
          <p:cNvPr id="43014" name="Rectangle 3"/>
          <p:cNvSpPr>
            <a:spLocks noGrp="1" noChangeArrowheads="1"/>
          </p:cNvSpPr>
          <p:nvPr>
            <p:ph type="body" idx="1"/>
          </p:nvPr>
        </p:nvSpPr>
        <p:spPr>
          <a:xfrm>
            <a:off x="2089151" y="1528764"/>
            <a:ext cx="8107363" cy="3171825"/>
          </a:xfrm>
        </p:spPr>
        <p:txBody>
          <a:bodyPr/>
          <a:lstStyle/>
          <a:p>
            <a:pPr>
              <a:buFont typeface="Wingdings" charset="0"/>
              <a:buNone/>
              <a:defRPr/>
            </a:pPr>
            <a:r>
              <a:rPr lang="en-US" sz="3200" dirty="0">
                <a:solidFill>
                  <a:srgbClr val="CC0000"/>
                </a:solidFill>
              </a:rPr>
              <a:t>CIDR:</a:t>
            </a:r>
            <a:r>
              <a:rPr lang="en-US" sz="3200" dirty="0"/>
              <a:t> </a:t>
            </a:r>
            <a:r>
              <a:rPr lang="en-US" sz="3200" dirty="0">
                <a:solidFill>
                  <a:srgbClr val="CC0000"/>
                </a:solidFill>
              </a:rPr>
              <a:t>C</a:t>
            </a:r>
            <a:r>
              <a:rPr lang="en-US" sz="3200" dirty="0"/>
              <a:t>lassless </a:t>
            </a:r>
            <a:r>
              <a:rPr lang="en-US" sz="3200" dirty="0" err="1">
                <a:solidFill>
                  <a:srgbClr val="CC0000"/>
                </a:solidFill>
              </a:rPr>
              <a:t>I</a:t>
            </a:r>
            <a:r>
              <a:rPr lang="en-US" sz="3200" dirty="0" err="1"/>
              <a:t>nter</a:t>
            </a:r>
            <a:r>
              <a:rPr lang="en-US" sz="3200" dirty="0" err="1">
                <a:solidFill>
                  <a:srgbClr val="CC0000"/>
                </a:solidFill>
              </a:rPr>
              <a:t>D</a:t>
            </a:r>
            <a:r>
              <a:rPr lang="en-US" sz="3200" dirty="0" err="1"/>
              <a:t>omain</a:t>
            </a:r>
            <a:r>
              <a:rPr lang="en-US" sz="3200" dirty="0"/>
              <a:t> </a:t>
            </a:r>
            <a:r>
              <a:rPr lang="en-US" sz="3200" dirty="0">
                <a:solidFill>
                  <a:srgbClr val="CC0000"/>
                </a:solidFill>
              </a:rPr>
              <a:t>R</a:t>
            </a:r>
            <a:r>
              <a:rPr lang="en-US" sz="3200" dirty="0"/>
              <a:t>outing</a:t>
            </a:r>
          </a:p>
          <a:p>
            <a:pPr marL="234950" lvl="1" indent="-234950">
              <a:spcAft>
                <a:spcPct val="0"/>
              </a:spcAft>
              <a:buSzPct val="70000"/>
              <a:buFont typeface="Wingdings" panose="05000000000000000000" pitchFamily="2" charset="2"/>
              <a:buChar char="v"/>
              <a:defRPr/>
            </a:pPr>
            <a:r>
              <a:rPr lang="en-US" sz="2800" dirty="0"/>
              <a:t> subnet portion of address of arbitrary length</a:t>
            </a:r>
            <a:endParaRPr lang="en-US" sz="2800" dirty="0">
              <a:ea typeface="ＭＳ Ｐゴシック" panose="020B0600070205080204" pitchFamily="34" charset="-128"/>
              <a:cs typeface="ＭＳ Ｐゴシック" panose="020B0600070205080204" pitchFamily="34" charset="-128"/>
            </a:endParaRPr>
          </a:p>
          <a:p>
            <a:pPr marL="234950" lvl="1" indent="-234950">
              <a:spcAft>
                <a:spcPct val="0"/>
              </a:spcAft>
              <a:buSzPct val="70000"/>
              <a:buFont typeface="Wingdings" panose="05000000000000000000" pitchFamily="2" charset="2"/>
              <a:buChar char="v"/>
              <a:defRPr/>
            </a:pPr>
            <a:r>
              <a:rPr lang="en-US" sz="2800" dirty="0"/>
              <a:t> address format: </a:t>
            </a:r>
            <a:r>
              <a:rPr lang="en-US" sz="2800" dirty="0" err="1">
                <a:solidFill>
                  <a:srgbClr val="CC0000"/>
                </a:solidFill>
              </a:rPr>
              <a:t>a.b.c.d</a:t>
            </a:r>
            <a:r>
              <a:rPr lang="en-US" sz="2800" dirty="0">
                <a:solidFill>
                  <a:srgbClr val="CC0000"/>
                </a:solidFill>
              </a:rPr>
              <a:t>/x</a:t>
            </a:r>
            <a:r>
              <a:rPr lang="en-US" sz="2800" dirty="0"/>
              <a:t>, where x is # bits in subnet portion of address</a:t>
            </a:r>
            <a:endParaRPr lang="en-US" sz="2800" dirty="0">
              <a:ea typeface="ＭＳ Ｐゴシック" panose="020B0600070205080204" pitchFamily="34" charset="-128"/>
              <a:cs typeface="ＭＳ Ｐゴシック" panose="020B0600070205080204" pitchFamily="34" charset="-128"/>
            </a:endParaRPr>
          </a:p>
        </p:txBody>
      </p:sp>
      <p:sp>
        <p:nvSpPr>
          <p:cNvPr id="86020" name="Text Box 5"/>
          <p:cNvSpPr txBox="1">
            <a:spLocks noChangeArrowheads="1"/>
          </p:cNvSpPr>
          <p:nvPr/>
        </p:nvSpPr>
        <p:spPr bwMode="auto">
          <a:xfrm>
            <a:off x="2847976" y="4459288"/>
            <a:ext cx="612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11001000  00010111  0001000</a:t>
            </a:r>
            <a:r>
              <a:rPr lang="en-US" altLang="zh-CN" dirty="0">
                <a:solidFill>
                  <a:srgbClr val="FF0000"/>
                </a:solidFill>
              </a:rPr>
              <a:t>0</a:t>
            </a:r>
            <a:r>
              <a:rPr lang="en-US" altLang="zh-CN" dirty="0"/>
              <a:t>  </a:t>
            </a:r>
            <a:r>
              <a:rPr lang="en-US" altLang="zh-CN" dirty="0">
                <a:solidFill>
                  <a:srgbClr val="FF0000"/>
                </a:solidFill>
              </a:rPr>
              <a:t>00000000</a:t>
            </a:r>
            <a:endParaRPr lang="en-US" altLang="zh-CN" dirty="0">
              <a:solidFill>
                <a:srgbClr val="FF0000"/>
              </a:solidFill>
              <a:latin typeface="Times New Roman" panose="02020603050405020304" pitchFamily="18" charset="0"/>
            </a:endParaRPr>
          </a:p>
        </p:txBody>
      </p:sp>
      <p:sp>
        <p:nvSpPr>
          <p:cNvPr id="86021" name="Text Box 6"/>
          <p:cNvSpPr txBox="1">
            <a:spLocks noChangeArrowheads="1"/>
          </p:cNvSpPr>
          <p:nvPr/>
        </p:nvSpPr>
        <p:spPr bwMode="auto">
          <a:xfrm>
            <a:off x="4510088" y="3914775"/>
            <a:ext cx="869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subnet</a:t>
            </a:r>
          </a:p>
          <a:p>
            <a:pPr algn="ctr"/>
            <a:r>
              <a:rPr lang="en-US" altLang="zh-CN" sz="1800">
                <a:solidFill>
                  <a:srgbClr val="000099"/>
                </a:solidFill>
              </a:rPr>
              <a:t>part</a:t>
            </a:r>
          </a:p>
        </p:txBody>
      </p:sp>
      <p:sp>
        <p:nvSpPr>
          <p:cNvPr id="86022" name="Text Box 7"/>
          <p:cNvSpPr txBox="1">
            <a:spLocks noChangeArrowheads="1"/>
          </p:cNvSpPr>
          <p:nvPr/>
        </p:nvSpPr>
        <p:spPr bwMode="auto">
          <a:xfrm>
            <a:off x="7789863" y="3878263"/>
            <a:ext cx="6159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FF0000"/>
                </a:solidFill>
              </a:rPr>
              <a:t>host</a:t>
            </a:r>
          </a:p>
          <a:p>
            <a:pPr algn="ctr"/>
            <a:r>
              <a:rPr lang="en-US" altLang="zh-CN" sz="1800" dirty="0">
                <a:solidFill>
                  <a:srgbClr val="FF0000"/>
                </a:solidFill>
              </a:rPr>
              <a:t>part</a:t>
            </a:r>
          </a:p>
        </p:txBody>
      </p:sp>
      <p:sp>
        <p:nvSpPr>
          <p:cNvPr id="86023" name="Line 8"/>
          <p:cNvSpPr>
            <a:spLocks noChangeShapeType="1"/>
          </p:cNvSpPr>
          <p:nvPr/>
        </p:nvSpPr>
        <p:spPr bwMode="auto">
          <a:xfrm>
            <a:off x="5516564" y="4224338"/>
            <a:ext cx="1620837"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4" name="Line 11"/>
          <p:cNvSpPr>
            <a:spLocks noChangeShapeType="1"/>
          </p:cNvSpPr>
          <p:nvPr/>
        </p:nvSpPr>
        <p:spPr bwMode="auto">
          <a:xfrm flipV="1">
            <a:off x="8307388" y="4213225"/>
            <a:ext cx="59531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6025" name="Text Box 12"/>
          <p:cNvSpPr txBox="1">
            <a:spLocks noChangeArrowheads="1"/>
          </p:cNvSpPr>
          <p:nvPr/>
        </p:nvSpPr>
        <p:spPr bwMode="auto">
          <a:xfrm>
            <a:off x="4784726" y="5045075"/>
            <a:ext cx="2219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200.23.16.0/23</a:t>
            </a:r>
            <a:endParaRPr lang="en-US" altLang="zh-CN" sz="1800" dirty="0">
              <a:solidFill>
                <a:srgbClr val="0000FF"/>
              </a:solidFill>
            </a:endParaRPr>
          </a:p>
        </p:txBody>
      </p:sp>
      <p:sp>
        <p:nvSpPr>
          <p:cNvPr id="86026" name="Line 14"/>
          <p:cNvSpPr>
            <a:spLocks noChangeShapeType="1"/>
          </p:cNvSpPr>
          <p:nvPr/>
        </p:nvSpPr>
        <p:spPr bwMode="auto">
          <a:xfrm flipH="1">
            <a:off x="2917826" y="4214813"/>
            <a:ext cx="1438275"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6027" name="Line 15"/>
          <p:cNvSpPr>
            <a:spLocks noChangeShapeType="1"/>
          </p:cNvSpPr>
          <p:nvPr/>
        </p:nvSpPr>
        <p:spPr bwMode="auto">
          <a:xfrm flipH="1">
            <a:off x="7177088" y="4225925"/>
            <a:ext cx="6477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文本框 1"/>
          <p:cNvSpPr txBox="1"/>
          <p:nvPr/>
        </p:nvSpPr>
        <p:spPr>
          <a:xfrm>
            <a:off x="3863752" y="5089009"/>
            <a:ext cx="792088" cy="369332"/>
          </a:xfrm>
          <a:prstGeom prst="rect">
            <a:avLst/>
          </a:prstGeom>
          <a:noFill/>
        </p:spPr>
        <p:txBody>
          <a:bodyPr wrap="square" rtlCol="0">
            <a:spAutoFit/>
          </a:bodyPr>
          <a:lstStyle/>
          <a:p>
            <a:r>
              <a:rPr lang="en-US" altLang="zh-CN" dirty="0">
                <a:solidFill>
                  <a:srgbClr val="0000FF"/>
                </a:solidFill>
              </a:rPr>
              <a:t>prefix</a:t>
            </a:r>
            <a:endParaRPr lang="zh-CN" altLang="en-US" dirty="0">
              <a:solidFill>
                <a:srgbClr val="0000FF"/>
              </a:solidFill>
            </a:endParaRPr>
          </a:p>
        </p:txBody>
      </p:sp>
      <p:sp>
        <p:nvSpPr>
          <p:cNvPr id="3" name="矩形 2"/>
          <p:cNvSpPr/>
          <p:nvPr/>
        </p:nvSpPr>
        <p:spPr>
          <a:xfrm>
            <a:off x="8591824" y="5128181"/>
            <a:ext cx="2223686" cy="369332"/>
          </a:xfrm>
          <a:prstGeom prst="rect">
            <a:avLst/>
          </a:prstGeom>
        </p:spPr>
        <p:txBody>
          <a:bodyPr wrap="none">
            <a:spAutoFit/>
          </a:bodyPr>
          <a:lstStyle/>
          <a:p>
            <a:r>
              <a:rPr lang="en-US" altLang="zh-CN" dirty="0">
                <a:solidFill>
                  <a:srgbClr val="0000FF"/>
                </a:solidFill>
              </a:rPr>
              <a:t>dotted-decimal form</a:t>
            </a:r>
            <a:endParaRPr lang="zh-CN" altLang="en-US" dirty="0">
              <a:solidFill>
                <a:srgbClr val="0000FF"/>
              </a:solidFill>
            </a:endParaRPr>
          </a:p>
        </p:txBody>
      </p:sp>
    </p:spTree>
    <p:extLst>
      <p:ext uri="{BB962C8B-B14F-4D97-AF65-F5344CB8AC3E}">
        <p14:creationId xmlns:p14="http://schemas.microsoft.com/office/powerpoint/2010/main" val="31858526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87043" name="Rectangle 3"/>
          <p:cNvSpPr>
            <a:spLocks noGrp="1" noChangeArrowheads="1"/>
          </p:cNvSpPr>
          <p:nvPr>
            <p:ph type="body" idx="1"/>
          </p:nvPr>
        </p:nvSpPr>
        <p:spPr>
          <a:xfrm>
            <a:off x="1055440" y="3238202"/>
            <a:ext cx="10009112" cy="3359150"/>
          </a:xfrm>
        </p:spPr>
        <p:txBody>
          <a:bodyPr>
            <a:normAutofit/>
          </a:bodyPr>
          <a:lstStyle/>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 </a:t>
            </a:r>
            <a:r>
              <a:rPr lang="en-US" altLang="zh-CN" i="1" dirty="0">
                <a:ea typeface="ＭＳ Ｐゴシック" panose="020B0600070205080204" pitchFamily="34" charset="-128"/>
                <a:cs typeface="ＭＳ Ｐゴシック" panose="020B0600070205080204" pitchFamily="34" charset="-128"/>
              </a:rPr>
              <a:t>host</a:t>
            </a:r>
            <a:r>
              <a:rPr lang="en-US" altLang="zh-CN" dirty="0">
                <a:ea typeface="ＭＳ Ｐゴシック" panose="020B0600070205080204" pitchFamily="34" charset="-128"/>
                <a:cs typeface="ＭＳ Ｐゴシック" panose="020B0600070205080204" pitchFamily="34" charset="-128"/>
              </a:rPr>
              <a:t> get IP address?</a:t>
            </a:r>
          </a:p>
          <a:p>
            <a:r>
              <a:rPr lang="en-US" altLang="zh-CN" sz="2400" dirty="0">
                <a:ea typeface="ＭＳ Ｐゴシック" panose="020B0600070205080204" pitchFamily="34" charset="-128"/>
                <a:cs typeface="ＭＳ Ｐゴシック" panose="020B0600070205080204" pitchFamily="34" charset="-128"/>
              </a:rPr>
              <a:t>hard-coded by system admin in a config file</a:t>
            </a:r>
          </a:p>
          <a:p>
            <a:pPr lvl="1"/>
            <a:r>
              <a:rPr lang="en-US" altLang="zh-CN" sz="2000" dirty="0">
                <a:ea typeface="ＭＳ Ｐゴシック" panose="020B0600070205080204" pitchFamily="34" charset="-128"/>
              </a:rPr>
              <a:t>Windows: control-panel-&gt;network-&gt;configuration-&gt;</a:t>
            </a:r>
            <a:r>
              <a:rPr lang="en-US" altLang="zh-CN" sz="2000" dirty="0" err="1">
                <a:ea typeface="ＭＳ Ｐゴシック" panose="020B0600070205080204" pitchFamily="34" charset="-128"/>
              </a:rPr>
              <a:t>tcp</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ip</a:t>
            </a:r>
            <a:r>
              <a:rPr lang="en-US" altLang="zh-CN" sz="2000" dirty="0">
                <a:ea typeface="ＭＳ Ｐゴシック" panose="020B0600070205080204" pitchFamily="34" charset="-128"/>
              </a:rPr>
              <a:t>-&gt;properties</a:t>
            </a:r>
          </a:p>
          <a:p>
            <a:pPr lvl="1"/>
            <a:r>
              <a:rPr lang="en-US" altLang="zh-CN" sz="2000" dirty="0">
                <a:ea typeface="ＭＳ Ｐゴシック" panose="020B0600070205080204" pitchFamily="34" charset="-128"/>
              </a:rPr>
              <a:t>UNIX: /</a:t>
            </a:r>
            <a:r>
              <a:rPr lang="en-US" altLang="zh-CN" sz="2000" dirty="0" err="1">
                <a:ea typeface="ＭＳ Ｐゴシック" panose="020B0600070205080204" pitchFamily="34" charset="-128"/>
              </a:rPr>
              <a:t>etc</a:t>
            </a:r>
            <a:r>
              <a:rPr lang="en-US" altLang="zh-CN" sz="2000" dirty="0">
                <a:ea typeface="ＭＳ Ｐゴシック" panose="020B0600070205080204" pitchFamily="34" charset="-128"/>
              </a:rPr>
              <a:t>/</a:t>
            </a:r>
            <a:r>
              <a:rPr lang="en-US" altLang="zh-CN" sz="2000" dirty="0" err="1">
                <a:ea typeface="ＭＳ Ｐゴシック" panose="020B0600070205080204" pitchFamily="34" charset="-128"/>
              </a:rPr>
              <a:t>rc.config</a:t>
            </a:r>
            <a:endParaRPr lang="en-US" altLang="zh-CN" sz="2000" dirty="0">
              <a:ea typeface="ＭＳ Ｐゴシック" panose="020B0600070205080204" pitchFamily="34" charset="-128"/>
            </a:endParaRPr>
          </a:p>
          <a:p>
            <a:r>
              <a:rPr lang="en-US" altLang="zh-CN" sz="2400" dirty="0">
                <a:solidFill>
                  <a:srgbClr val="CC0000"/>
                </a:solidFill>
                <a:ea typeface="ＭＳ Ｐゴシック" panose="020B0600070205080204" pitchFamily="34" charset="-128"/>
                <a:cs typeface="ＭＳ Ｐゴシック" panose="020B0600070205080204" pitchFamily="34" charset="-128"/>
              </a:rPr>
              <a:t>DHCP:</a:t>
            </a:r>
            <a:r>
              <a:rPr lang="en-US" altLang="zh-CN" sz="2400" dirty="0">
                <a:ea typeface="ＭＳ Ｐゴシック" panose="020B0600070205080204" pitchFamily="34" charset="-128"/>
                <a:cs typeface="ＭＳ Ｐゴシック" panose="020B0600070205080204" pitchFamily="34" charset="-128"/>
              </a:rPr>
              <a:t> </a:t>
            </a:r>
            <a:r>
              <a:rPr lang="en-US" altLang="zh-CN" sz="2400" dirty="0">
                <a:solidFill>
                  <a:srgbClr val="CC0000"/>
                </a:solidFill>
                <a:ea typeface="ＭＳ Ｐゴシック" panose="020B0600070205080204" pitchFamily="34" charset="-128"/>
                <a:cs typeface="ＭＳ Ｐゴシック" panose="020B0600070205080204" pitchFamily="34" charset="-128"/>
              </a:rPr>
              <a:t>D</a:t>
            </a:r>
            <a:r>
              <a:rPr lang="en-US" altLang="zh-CN" sz="2400" dirty="0">
                <a:ea typeface="ＭＳ Ｐゴシック" panose="020B0600070205080204" pitchFamily="34" charset="-128"/>
                <a:cs typeface="ＭＳ Ｐゴシック" panose="020B0600070205080204" pitchFamily="34" charset="-128"/>
              </a:rPr>
              <a:t>ynamic </a:t>
            </a:r>
            <a:r>
              <a:rPr lang="en-US" altLang="zh-CN" sz="2400" dirty="0">
                <a:solidFill>
                  <a:srgbClr val="CC0000"/>
                </a:solidFill>
                <a:ea typeface="ＭＳ Ｐゴシック" panose="020B0600070205080204" pitchFamily="34" charset="-128"/>
                <a:cs typeface="ＭＳ Ｐゴシック" panose="020B0600070205080204" pitchFamily="34" charset="-128"/>
              </a:rPr>
              <a:t>H</a:t>
            </a:r>
            <a:r>
              <a:rPr lang="en-US" altLang="zh-CN" sz="2400" dirty="0">
                <a:ea typeface="ＭＳ Ｐゴシック" panose="020B0600070205080204" pitchFamily="34" charset="-128"/>
                <a:cs typeface="ＭＳ Ｐゴシック" panose="020B0600070205080204" pitchFamily="34" charset="-128"/>
              </a:rPr>
              <a:t>ost </a:t>
            </a:r>
            <a:r>
              <a:rPr lang="en-US" altLang="zh-CN" sz="2400" dirty="0">
                <a:solidFill>
                  <a:srgbClr val="CC0000"/>
                </a:solidFill>
                <a:ea typeface="ＭＳ Ｐゴシック" panose="020B0600070205080204" pitchFamily="34" charset="-128"/>
                <a:cs typeface="ＭＳ Ｐゴシック" panose="020B0600070205080204" pitchFamily="34" charset="-128"/>
              </a:rPr>
              <a:t>C</a:t>
            </a:r>
            <a:r>
              <a:rPr lang="en-US" altLang="zh-CN" sz="2400" dirty="0">
                <a:ea typeface="ＭＳ Ｐゴシック" panose="020B0600070205080204" pitchFamily="34" charset="-128"/>
                <a:cs typeface="ＭＳ Ｐゴシック" panose="020B0600070205080204" pitchFamily="34" charset="-128"/>
              </a:rPr>
              <a:t>onfiguration </a:t>
            </a:r>
            <a:r>
              <a:rPr lang="en-US" altLang="zh-CN" sz="2400" dirty="0">
                <a:solidFill>
                  <a:srgbClr val="CC0000"/>
                </a:solidFill>
                <a:ea typeface="ＭＳ Ｐゴシック" panose="020B0600070205080204" pitchFamily="34" charset="-128"/>
                <a:cs typeface="ＭＳ Ｐゴシック" panose="020B0600070205080204" pitchFamily="34" charset="-128"/>
              </a:rPr>
              <a:t>P</a:t>
            </a:r>
            <a:r>
              <a:rPr lang="en-US" altLang="zh-CN" sz="2400" dirty="0">
                <a:ea typeface="ＭＳ Ｐゴシック" panose="020B0600070205080204" pitchFamily="34" charset="-128"/>
                <a:cs typeface="ＭＳ Ｐゴシック" panose="020B0600070205080204" pitchFamily="34" charset="-128"/>
              </a:rPr>
              <a:t>rotocol: dynamically get address from a DHCP server</a:t>
            </a:r>
          </a:p>
          <a:p>
            <a:pPr lvl="1"/>
            <a:r>
              <a:rPr lang="en-US" altLang="ja-JP" sz="2200" dirty="0">
                <a:ea typeface="ＭＳ Ｐゴシック" panose="020B0600070205080204" pitchFamily="34" charset="-128"/>
              </a:rPr>
              <a:t>"plug-and-play" </a:t>
            </a:r>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a:p>
            <a:endParaRPr lang="en-US" altLang="zh-CN" sz="2400"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8" name="Rectangle 3">
            <a:extLst>
              <a:ext uri="{FF2B5EF4-FFF2-40B4-BE49-F238E27FC236}">
                <a16:creationId xmlns:a16="http://schemas.microsoft.com/office/drawing/2014/main" id="{E7E1DB42-9FC3-4881-AC87-394081858D2C}"/>
              </a:ext>
            </a:extLst>
          </p:cNvPr>
          <p:cNvSpPr txBox="1">
            <a:spLocks noChangeArrowheads="1"/>
          </p:cNvSpPr>
          <p:nvPr/>
        </p:nvSpPr>
        <p:spPr>
          <a:xfrm>
            <a:off x="527052" y="1504585"/>
            <a:ext cx="11480069" cy="15643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altLang="en-US" dirty="0">
                <a:solidFill>
                  <a:srgbClr val="000099"/>
                </a:solidFill>
                <a:ea typeface="ＭＳ Ｐゴシック" panose="020B0600070205080204" pitchFamily="34" charset="-128"/>
                <a:cs typeface="ＭＳ Ｐゴシック" panose="020B0600070205080204" pitchFamily="34" charset="-128"/>
              </a:rPr>
              <a:t>That’s actually </a:t>
            </a:r>
            <a:r>
              <a:rPr lang="en-US" altLang="en-US" dirty="0">
                <a:solidFill>
                  <a:srgbClr val="FF0000"/>
                </a:solidFill>
                <a:ea typeface="ＭＳ Ｐゴシック" panose="020B0600070205080204" pitchFamily="34" charset="-128"/>
                <a:cs typeface="ＭＳ Ｐゴシック" panose="020B0600070205080204" pitchFamily="34" charset="-128"/>
              </a:rPr>
              <a:t>two</a:t>
            </a:r>
            <a:r>
              <a:rPr lang="en-US" altLang="en-US" dirty="0">
                <a:solidFill>
                  <a:srgbClr val="000099"/>
                </a:solidFill>
                <a:ea typeface="ＭＳ Ｐゴシック" panose="020B0600070205080204" pitchFamily="34" charset="-128"/>
                <a:cs typeface="ＭＳ Ｐゴシック" panose="020B0600070205080204" pitchFamily="34" charset="-128"/>
              </a:rPr>
              <a:t> questions: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host</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within its network (host part of address)?</a:t>
            </a:r>
          </a:p>
          <a:p>
            <a:pPr marL="644525" indent="-346075">
              <a:buFont typeface="+mj-lt"/>
              <a:buAutoNum type="arabicPeriod"/>
            </a:pPr>
            <a:r>
              <a:rPr lang="en-US" altLang="en-US" sz="2400" dirty="0">
                <a:solidFill>
                  <a:srgbClr val="000099"/>
                </a:solidFill>
                <a:ea typeface="ＭＳ Ｐゴシック" panose="020B0600070205080204" pitchFamily="34" charset="-128"/>
                <a:cs typeface="ＭＳ Ｐゴシック" panose="020B0600070205080204" pitchFamily="34" charset="-128"/>
              </a:rPr>
              <a:t>Q: How does a </a:t>
            </a:r>
            <a:r>
              <a:rPr lang="en-US" altLang="en-US" sz="2400" i="1" dirty="0">
                <a:solidFill>
                  <a:srgbClr val="000099"/>
                </a:solidFill>
                <a:ea typeface="ＭＳ Ｐゴシック" panose="020B0600070205080204" pitchFamily="34" charset="-128"/>
                <a:cs typeface="ＭＳ Ｐゴシック" panose="020B0600070205080204" pitchFamily="34" charset="-128"/>
              </a:rPr>
              <a:t>network</a:t>
            </a:r>
            <a:r>
              <a:rPr lang="en-US" altLang="en-US" sz="2400" dirty="0">
                <a:solidFill>
                  <a:srgbClr val="000099"/>
                </a:solidFill>
                <a:ea typeface="ＭＳ Ｐゴシック" panose="020B0600070205080204" pitchFamily="34" charset="-128"/>
                <a:cs typeface="ＭＳ Ｐゴシック" panose="020B0600070205080204" pitchFamily="34" charset="-128"/>
              </a:rPr>
              <a:t> get IP address for itself (network part of address)?</a:t>
            </a:r>
            <a:endParaRPr lang="en-US" altLang="en-US" sz="2800" i="1" dirty="0">
              <a:solidFill>
                <a:srgbClr val="000099"/>
              </a:solidFill>
              <a:ea typeface="ＭＳ Ｐゴシック" panose="020B0600070205080204" pitchFamily="34" charset="-128"/>
            </a:endParaRPr>
          </a:p>
        </p:txBody>
      </p:sp>
    </p:spTree>
    <p:extLst>
      <p:ext uri="{BB962C8B-B14F-4D97-AF65-F5344CB8AC3E}">
        <p14:creationId xmlns:p14="http://schemas.microsoft.com/office/powerpoint/2010/main" val="629159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1701800" y="44624"/>
            <a:ext cx="8826500" cy="1143000"/>
          </a:xfrm>
        </p:spPr>
        <p:txBody>
          <a:bodyPr>
            <a:normAutofit fontScale="90000"/>
          </a:bodyPr>
          <a:lstStyle/>
          <a:p>
            <a:pPr>
              <a:defRPr/>
            </a:pPr>
            <a:r>
              <a:rPr lang="en-US" sz="3600" dirty="0"/>
              <a:t>DHCP: </a:t>
            </a:r>
            <a:r>
              <a:rPr lang="en-US" sz="3400" dirty="0"/>
              <a:t>Dynamic Host Configuration Protocol</a:t>
            </a:r>
          </a:p>
        </p:txBody>
      </p:sp>
      <p:sp>
        <p:nvSpPr>
          <p:cNvPr id="88067" name="Rectangle 3"/>
          <p:cNvSpPr>
            <a:spLocks noGrp="1" noChangeArrowheads="1"/>
          </p:cNvSpPr>
          <p:nvPr>
            <p:ph type="body" idx="1"/>
          </p:nvPr>
        </p:nvSpPr>
        <p:spPr>
          <a:xfrm>
            <a:off x="1199456" y="1187624"/>
            <a:ext cx="10173890" cy="5156235"/>
          </a:xfrm>
        </p:spPr>
        <p:txBody>
          <a:bodyPr>
            <a:normAutofit fontScale="92500"/>
          </a:bodyPr>
          <a:lstStyle/>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goal:</a:t>
            </a:r>
            <a:r>
              <a:rPr lang="en-US" altLang="zh-CN" sz="3000" dirty="0">
                <a:ea typeface="ＭＳ Ｐゴシック" panose="020B0600070205080204" pitchFamily="34" charset="-128"/>
                <a:cs typeface="ＭＳ Ｐゴシック" panose="020B0600070205080204" pitchFamily="34" charset="-128"/>
              </a:rPr>
              <a:t> host </a:t>
            </a:r>
            <a:r>
              <a:rPr lang="en-US" altLang="zh-CN" sz="3000" i="1" dirty="0">
                <a:ea typeface="ＭＳ Ｐゴシック" panose="020B0600070205080204" pitchFamily="34" charset="-128"/>
                <a:cs typeface="ＭＳ Ｐゴシック" panose="020B0600070205080204" pitchFamily="34" charset="-128"/>
              </a:rPr>
              <a:t>dynamically </a:t>
            </a:r>
            <a:r>
              <a:rPr lang="en-US" altLang="zh-CN" sz="3000" dirty="0">
                <a:ea typeface="ＭＳ Ｐゴシック" panose="020B0600070205080204" pitchFamily="34" charset="-128"/>
                <a:cs typeface="ＭＳ Ｐゴシック" panose="020B0600070205080204" pitchFamily="34" charset="-128"/>
              </a:rPr>
              <a:t>obtains IP address from network server when it "joins" a network</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can renew its lease on address in use</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allows reuse of addresses (only hold address while connected/</a:t>
            </a:r>
            <a:r>
              <a:rPr lang="en-US" altLang="ja-JP" sz="2600" dirty="0">
                <a:ea typeface="ＭＳ Ｐゴシック" panose="020B0600070205080204" pitchFamily="34" charset="-128"/>
              </a:rPr>
              <a:t>"on")</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support for mobile users who join/leave network</a:t>
            </a:r>
          </a:p>
          <a:p>
            <a:pPr>
              <a:buFont typeface="Wingdings" panose="05000000000000000000" pitchFamily="2" charset="2"/>
              <a:buNone/>
            </a:pPr>
            <a:endParaRPr lang="en-US" altLang="zh-CN" i="1" dirty="0">
              <a:solidFill>
                <a:srgbClr val="CC0000"/>
              </a:solidFill>
              <a:ea typeface="ＭＳ Ｐゴシック" panose="020B0600070205080204" pitchFamily="34" charset="-128"/>
              <a:cs typeface="ＭＳ Ｐゴシック" panose="020B0600070205080204" pitchFamily="34" charset="-128"/>
            </a:endParaRPr>
          </a:p>
          <a:p>
            <a:pPr>
              <a:buFont typeface="Wingdings" panose="05000000000000000000" pitchFamily="2" charset="2"/>
              <a:buNone/>
            </a:pPr>
            <a:r>
              <a:rPr lang="en-US" altLang="zh-CN" sz="3000" i="1" dirty="0">
                <a:solidFill>
                  <a:srgbClr val="CC0000"/>
                </a:solidFill>
                <a:ea typeface="ＭＳ Ｐゴシック" panose="020B0600070205080204" pitchFamily="34" charset="-128"/>
                <a:cs typeface="ＭＳ Ｐゴシック" panose="020B0600070205080204" pitchFamily="34" charset="-128"/>
              </a:rPr>
              <a:t>DHCP overview:</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broadcasts </a:t>
            </a:r>
            <a:r>
              <a:rPr lang="en-US" altLang="ja-JP" sz="2600" dirty="0">
                <a:solidFill>
                  <a:srgbClr val="CC0000"/>
                </a:solidFill>
                <a:ea typeface="ＭＳ Ｐゴシック" panose="020B0600070205080204" pitchFamily="34" charset="-128"/>
              </a:rPr>
              <a:t>"DHCP discover"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responds with </a:t>
            </a:r>
            <a:r>
              <a:rPr lang="en-US" altLang="ja-JP" sz="2600" dirty="0">
                <a:solidFill>
                  <a:srgbClr val="CC0000"/>
                </a:solidFill>
                <a:ea typeface="ＭＳ Ｐゴシック" panose="020B0600070205080204" pitchFamily="34" charset="-128"/>
              </a:rPr>
              <a:t>"DHCP offer"</a:t>
            </a:r>
            <a:r>
              <a:rPr lang="en-US" altLang="ja-JP" sz="2600" dirty="0">
                <a:ea typeface="ＭＳ Ｐゴシック" panose="020B0600070205080204" pitchFamily="34" charset="-128"/>
              </a:rPr>
              <a:t> msg [optional]</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host requests IP address: </a:t>
            </a:r>
            <a:r>
              <a:rPr lang="en-US" altLang="ja-JP" sz="2600" dirty="0">
                <a:solidFill>
                  <a:srgbClr val="CC0000"/>
                </a:solidFill>
                <a:ea typeface="ＭＳ Ｐゴシック" panose="020B0600070205080204" pitchFamily="34" charset="-128"/>
              </a:rPr>
              <a:t>"DHCP request"</a:t>
            </a:r>
            <a:r>
              <a:rPr lang="en-US" altLang="ja-JP" sz="2600" dirty="0">
                <a:ea typeface="ＭＳ Ｐゴシック" panose="020B0600070205080204" pitchFamily="34" charset="-128"/>
              </a:rPr>
              <a:t> msg</a:t>
            </a:r>
          </a:p>
          <a:p>
            <a:pPr marL="342900" lvl="1" indent="-342900">
              <a:buSzPct val="70000"/>
              <a:buFont typeface="Wingdings" panose="05000000000000000000" pitchFamily="2" charset="2"/>
              <a:buChar char="v"/>
            </a:pPr>
            <a:r>
              <a:rPr lang="en-US" altLang="zh-CN" sz="2600" dirty="0">
                <a:ea typeface="ＭＳ Ｐゴシック" panose="020B0600070205080204" pitchFamily="34" charset="-128"/>
              </a:rPr>
              <a:t>DHCP server sends address: </a:t>
            </a:r>
            <a:r>
              <a:rPr lang="en-US" altLang="ja-JP" sz="2600" dirty="0">
                <a:solidFill>
                  <a:srgbClr val="CC0000"/>
                </a:solidFill>
                <a:ea typeface="ＭＳ Ｐゴシック" panose="020B0600070205080204" pitchFamily="34" charset="-128"/>
              </a:rPr>
              <a:t>"DHCP ack"</a:t>
            </a:r>
            <a:r>
              <a:rPr lang="en-US" altLang="ja-JP" sz="2600" dirty="0">
                <a:ea typeface="ＭＳ Ｐゴシック" panose="020B0600070205080204" pitchFamily="34" charset="-128"/>
              </a:rPr>
              <a:t> msg </a:t>
            </a:r>
            <a:endParaRPr lang="en-US" altLang="zh-CN" dirty="0">
              <a:ea typeface="ＭＳ Ｐゴシック" panose="020B0600070205080204" pitchFamily="34" charset="-128"/>
              <a:cs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CF75F8CD-A47E-424A-8977-558A58E1CECD}"/>
              </a:ext>
            </a:extLst>
          </p:cNvPr>
          <p:cNvSpPr/>
          <p:nvPr/>
        </p:nvSpPr>
        <p:spPr>
          <a:xfrm>
            <a:off x="9463422" y="4293096"/>
            <a:ext cx="2520280" cy="646331"/>
          </a:xfrm>
          <a:prstGeom prst="rect">
            <a:avLst/>
          </a:prstGeom>
        </p:spPr>
        <p:txBody>
          <a:bodyPr wrap="square">
            <a:spAutoFit/>
          </a:bodyPr>
          <a:lstStyle/>
          <a:p>
            <a:r>
              <a:rPr lang="en-US" altLang="zh-CN" dirty="0">
                <a:solidFill>
                  <a:srgbClr val="0000FF"/>
                </a:solidFill>
              </a:rPr>
              <a:t>Server: UDP Port 67</a:t>
            </a:r>
          </a:p>
          <a:p>
            <a:r>
              <a:rPr lang="en-US" altLang="zh-CN" dirty="0">
                <a:solidFill>
                  <a:srgbClr val="0000FF"/>
                </a:solidFill>
              </a:rPr>
              <a:t>Client: UDP Port 68</a:t>
            </a:r>
            <a:endParaRPr lang="zh-CN" altLang="en-US" dirty="0">
              <a:solidFill>
                <a:srgbClr val="0000FF"/>
              </a:solidFill>
            </a:endParaRPr>
          </a:p>
        </p:txBody>
      </p:sp>
    </p:spTree>
    <p:extLst>
      <p:ext uri="{BB962C8B-B14F-4D97-AF65-F5344CB8AC3E}">
        <p14:creationId xmlns:p14="http://schemas.microsoft.com/office/powerpoint/2010/main" val="821663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a:xfrm>
            <a:off x="1962151" y="255589"/>
            <a:ext cx="6824663" cy="898525"/>
          </a:xfrm>
        </p:spPr>
        <p:txBody>
          <a:bodyPr>
            <a:normAutofit fontScale="90000"/>
          </a:bodyPr>
          <a:lstStyle/>
          <a:p>
            <a:pPr>
              <a:defRPr/>
            </a:pPr>
            <a:r>
              <a:rPr lang="en-US" sz="4000"/>
              <a:t>DHCP client-server scenario</a:t>
            </a:r>
          </a:p>
        </p:txBody>
      </p:sp>
      <p:sp>
        <p:nvSpPr>
          <p:cNvPr id="90115" name="Text Box 97"/>
          <p:cNvSpPr txBox="1">
            <a:spLocks noChangeArrowheads="1"/>
          </p:cNvSpPr>
          <p:nvPr/>
        </p:nvSpPr>
        <p:spPr bwMode="auto">
          <a:xfrm>
            <a:off x="983432" y="19034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223.1.1.0/24</a:t>
            </a:r>
          </a:p>
        </p:txBody>
      </p:sp>
      <p:sp>
        <p:nvSpPr>
          <p:cNvPr id="90116" name="Text Box 98"/>
          <p:cNvSpPr txBox="1">
            <a:spLocks noChangeArrowheads="1"/>
          </p:cNvSpPr>
          <p:nvPr/>
        </p:nvSpPr>
        <p:spPr bwMode="auto">
          <a:xfrm>
            <a:off x="4461645" y="439896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223.1.2.0/24</a:t>
            </a:r>
          </a:p>
        </p:txBody>
      </p:sp>
      <p:sp>
        <p:nvSpPr>
          <p:cNvPr id="90117" name="Text Box 99"/>
          <p:cNvSpPr txBox="1">
            <a:spLocks noChangeArrowheads="1"/>
          </p:cNvSpPr>
          <p:nvPr/>
        </p:nvSpPr>
        <p:spPr bwMode="auto">
          <a:xfrm>
            <a:off x="2764607" y="5992813"/>
            <a:ext cx="1314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b="1" dirty="0">
                <a:solidFill>
                  <a:srgbClr val="0000FF"/>
                </a:solidFill>
              </a:rPr>
              <a:t>223.1.3.0/24</a:t>
            </a:r>
          </a:p>
        </p:txBody>
      </p:sp>
      <p:sp>
        <p:nvSpPr>
          <p:cNvPr id="90118" name="Rectangle 100"/>
          <p:cNvSpPr>
            <a:spLocks noChangeArrowheads="1"/>
          </p:cNvSpPr>
          <p:nvPr/>
        </p:nvSpPr>
        <p:spPr bwMode="auto">
          <a:xfrm>
            <a:off x="1777183" y="4233864"/>
            <a:ext cx="847725" cy="18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0119" name="Freeform 101"/>
          <p:cNvSpPr>
            <a:spLocks/>
          </p:cNvSpPr>
          <p:nvPr/>
        </p:nvSpPr>
        <p:spPr bwMode="auto">
          <a:xfrm>
            <a:off x="1189808" y="2173288"/>
            <a:ext cx="1941513" cy="2049462"/>
          </a:xfrm>
          <a:custGeom>
            <a:avLst/>
            <a:gdLst>
              <a:gd name="T0" fmla="*/ 2147483647 w 1223"/>
              <a:gd name="T1" fmla="*/ 2147483647 h 1291"/>
              <a:gd name="T2" fmla="*/ 2147483647 w 1223"/>
              <a:gd name="T3" fmla="*/ 2147483647 h 1291"/>
              <a:gd name="T4" fmla="*/ 2147483647 w 1223"/>
              <a:gd name="T5" fmla="*/ 2147483647 h 1291"/>
              <a:gd name="T6" fmla="*/ 2147483647 w 1223"/>
              <a:gd name="T7" fmla="*/ 2147483647 h 1291"/>
              <a:gd name="T8" fmla="*/ 2147483647 w 1223"/>
              <a:gd name="T9" fmla="*/ 2147483647 h 1291"/>
              <a:gd name="T10" fmla="*/ 2147483647 w 1223"/>
              <a:gd name="T11" fmla="*/ 2147483647 h 1291"/>
              <a:gd name="T12" fmla="*/ 2147483647 w 1223"/>
              <a:gd name="T13" fmla="*/ 2147483647 h 1291"/>
              <a:gd name="T14" fmla="*/ 2147483647 w 1223"/>
              <a:gd name="T15" fmla="*/ 2147483647 h 1291"/>
              <a:gd name="T16" fmla="*/ 2147483647 w 1223"/>
              <a:gd name="T17" fmla="*/ 2147483647 h 1291"/>
              <a:gd name="T18" fmla="*/ 2147483647 w 1223"/>
              <a:gd name="T19" fmla="*/ 2147483647 h 1291"/>
              <a:gd name="T20" fmla="*/ 2147483647 w 1223"/>
              <a:gd name="T21" fmla="*/ 2147483647 h 1291"/>
              <a:gd name="T22" fmla="*/ 2147483647 w 1223"/>
              <a:gd name="T23" fmla="*/ 2147483647 h 1291"/>
              <a:gd name="T24" fmla="*/ 2147483647 w 1223"/>
              <a:gd name="T25" fmla="*/ 2147483647 h 1291"/>
              <a:gd name="T26" fmla="*/ 2147483647 w 1223"/>
              <a:gd name="T27" fmla="*/ 2147483647 h 12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23"/>
              <a:gd name="T43" fmla="*/ 0 h 1291"/>
              <a:gd name="T44" fmla="*/ 1223 w 1223"/>
              <a:gd name="T45" fmla="*/ 1291 h 129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23" h="1291">
                <a:moveTo>
                  <a:pt x="1201" y="756"/>
                </a:moveTo>
                <a:cubicBezTo>
                  <a:pt x="1180" y="640"/>
                  <a:pt x="798" y="744"/>
                  <a:pt x="702" y="670"/>
                </a:cubicBezTo>
                <a:cubicBezTo>
                  <a:pt x="603" y="561"/>
                  <a:pt x="669" y="206"/>
                  <a:pt x="608" y="103"/>
                </a:cubicBezTo>
                <a:cubicBezTo>
                  <a:pt x="547" y="0"/>
                  <a:pt x="425" y="55"/>
                  <a:pt x="335" y="52"/>
                </a:cubicBezTo>
                <a:cubicBezTo>
                  <a:pt x="245" y="49"/>
                  <a:pt x="114" y="0"/>
                  <a:pt x="65" y="82"/>
                </a:cubicBezTo>
                <a:cubicBezTo>
                  <a:pt x="16" y="164"/>
                  <a:pt x="45" y="433"/>
                  <a:pt x="41" y="544"/>
                </a:cubicBezTo>
                <a:cubicBezTo>
                  <a:pt x="37" y="655"/>
                  <a:pt x="41" y="685"/>
                  <a:pt x="38" y="751"/>
                </a:cubicBezTo>
                <a:cubicBezTo>
                  <a:pt x="35" y="817"/>
                  <a:pt x="26" y="880"/>
                  <a:pt x="23" y="940"/>
                </a:cubicBezTo>
                <a:cubicBezTo>
                  <a:pt x="20" y="1000"/>
                  <a:pt x="0" y="1068"/>
                  <a:pt x="17" y="1114"/>
                </a:cubicBezTo>
                <a:cubicBezTo>
                  <a:pt x="34" y="1160"/>
                  <a:pt x="31" y="1198"/>
                  <a:pt x="128" y="1219"/>
                </a:cubicBezTo>
                <a:cubicBezTo>
                  <a:pt x="225" y="1240"/>
                  <a:pt x="509" y="1291"/>
                  <a:pt x="602" y="1243"/>
                </a:cubicBezTo>
                <a:cubicBezTo>
                  <a:pt x="695" y="1195"/>
                  <a:pt x="590" y="984"/>
                  <a:pt x="686" y="930"/>
                </a:cubicBezTo>
                <a:cubicBezTo>
                  <a:pt x="782" y="876"/>
                  <a:pt x="1091" y="945"/>
                  <a:pt x="1177" y="916"/>
                </a:cubicBezTo>
                <a:cubicBezTo>
                  <a:pt x="1208" y="864"/>
                  <a:pt x="1223" y="871"/>
                  <a:pt x="1201" y="756"/>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0120" name="Freeform 102"/>
          <p:cNvSpPr>
            <a:spLocks/>
          </p:cNvSpPr>
          <p:nvPr/>
        </p:nvSpPr>
        <p:spPr bwMode="auto">
          <a:xfrm>
            <a:off x="3717107" y="2482851"/>
            <a:ext cx="1906588" cy="1958975"/>
          </a:xfrm>
          <a:custGeom>
            <a:avLst/>
            <a:gdLst>
              <a:gd name="T0" fmla="*/ 2147483647 w 1201"/>
              <a:gd name="T1" fmla="*/ 2147483647 h 1234"/>
              <a:gd name="T2" fmla="*/ 2147483647 w 1201"/>
              <a:gd name="T3" fmla="*/ 2147483647 h 1234"/>
              <a:gd name="T4" fmla="*/ 2147483647 w 1201"/>
              <a:gd name="T5" fmla="*/ 2147483647 h 1234"/>
              <a:gd name="T6" fmla="*/ 2147483647 w 1201"/>
              <a:gd name="T7" fmla="*/ 2147483647 h 1234"/>
              <a:gd name="T8" fmla="*/ 2147483647 w 1201"/>
              <a:gd name="T9" fmla="*/ 2147483647 h 1234"/>
              <a:gd name="T10" fmla="*/ 2147483647 w 1201"/>
              <a:gd name="T11" fmla="*/ 2147483647 h 1234"/>
              <a:gd name="T12" fmla="*/ 2147483647 w 1201"/>
              <a:gd name="T13" fmla="*/ 2147483647 h 1234"/>
              <a:gd name="T14" fmla="*/ 2147483647 w 1201"/>
              <a:gd name="T15" fmla="*/ 2147483647 h 1234"/>
              <a:gd name="T16" fmla="*/ 2147483647 w 1201"/>
              <a:gd name="T17" fmla="*/ 2147483647 h 1234"/>
              <a:gd name="T18" fmla="*/ 2147483647 w 1201"/>
              <a:gd name="T19" fmla="*/ 2147483647 h 1234"/>
              <a:gd name="T20" fmla="*/ 2147483647 w 1201"/>
              <a:gd name="T21" fmla="*/ 2147483647 h 1234"/>
              <a:gd name="T22" fmla="*/ 2147483647 w 1201"/>
              <a:gd name="T23" fmla="*/ 2147483647 h 1234"/>
              <a:gd name="T24" fmla="*/ 2147483647 w 1201"/>
              <a:gd name="T25" fmla="*/ 2147483647 h 1234"/>
              <a:gd name="T26" fmla="*/ 2147483647 w 1201"/>
              <a:gd name="T27" fmla="*/ 2147483647 h 123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01"/>
              <a:gd name="T43" fmla="*/ 0 h 1234"/>
              <a:gd name="T44" fmla="*/ 1201 w 1201"/>
              <a:gd name="T45" fmla="*/ 1234 h 123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01" h="1234">
                <a:moveTo>
                  <a:pt x="25" y="709"/>
                </a:moveTo>
                <a:cubicBezTo>
                  <a:pt x="49" y="824"/>
                  <a:pt x="428" y="709"/>
                  <a:pt x="526" y="780"/>
                </a:cubicBezTo>
                <a:cubicBezTo>
                  <a:pt x="624" y="851"/>
                  <a:pt x="543" y="1059"/>
                  <a:pt x="613" y="1134"/>
                </a:cubicBezTo>
                <a:cubicBezTo>
                  <a:pt x="683" y="1209"/>
                  <a:pt x="853" y="1234"/>
                  <a:pt x="946" y="1230"/>
                </a:cubicBezTo>
                <a:cubicBezTo>
                  <a:pt x="1039" y="1226"/>
                  <a:pt x="1141" y="1163"/>
                  <a:pt x="1171" y="1107"/>
                </a:cubicBezTo>
                <a:cubicBezTo>
                  <a:pt x="1201" y="1051"/>
                  <a:pt x="1135" y="963"/>
                  <a:pt x="1126" y="894"/>
                </a:cubicBezTo>
                <a:cubicBezTo>
                  <a:pt x="1117" y="825"/>
                  <a:pt x="1119" y="772"/>
                  <a:pt x="1114" y="693"/>
                </a:cubicBezTo>
                <a:cubicBezTo>
                  <a:pt x="1109" y="614"/>
                  <a:pt x="1095" y="502"/>
                  <a:pt x="1099" y="423"/>
                </a:cubicBezTo>
                <a:cubicBezTo>
                  <a:pt x="1103" y="344"/>
                  <a:pt x="1141" y="281"/>
                  <a:pt x="1141" y="216"/>
                </a:cubicBezTo>
                <a:cubicBezTo>
                  <a:pt x="1141" y="151"/>
                  <a:pt x="1185" y="56"/>
                  <a:pt x="1102" y="33"/>
                </a:cubicBezTo>
                <a:cubicBezTo>
                  <a:pt x="1019" y="10"/>
                  <a:pt x="740" y="0"/>
                  <a:pt x="646" y="81"/>
                </a:cubicBezTo>
                <a:cubicBezTo>
                  <a:pt x="552" y="162"/>
                  <a:pt x="635" y="441"/>
                  <a:pt x="535" y="519"/>
                </a:cubicBezTo>
                <a:cubicBezTo>
                  <a:pt x="435" y="597"/>
                  <a:pt x="129" y="516"/>
                  <a:pt x="44" y="548"/>
                </a:cubicBezTo>
                <a:cubicBezTo>
                  <a:pt x="15" y="601"/>
                  <a:pt x="0" y="594"/>
                  <a:pt x="25" y="709"/>
                </a:cubicBezTo>
                <a:close/>
              </a:path>
            </a:pathLst>
          </a:custGeom>
          <a:solidFill>
            <a:schemeClr val="accent3">
              <a:lumMod val="60000"/>
              <a:lumOff val="40000"/>
            </a:schemeClr>
          </a:solidFill>
          <a:ln>
            <a:noFill/>
          </a:ln>
        </p:spPr>
        <p:txBody>
          <a:bodyPr wrap="none" anchor="ctr"/>
          <a:lstStyle/>
          <a:p>
            <a:endParaRPr lang="zh-CN" altLang="en-US">
              <a:solidFill>
                <a:srgbClr val="0000FF"/>
              </a:solidFill>
            </a:endParaRPr>
          </a:p>
        </p:txBody>
      </p:sp>
      <p:sp>
        <p:nvSpPr>
          <p:cNvPr id="90121" name="Freeform 103"/>
          <p:cNvSpPr>
            <a:spLocks/>
          </p:cNvSpPr>
          <p:nvPr/>
        </p:nvSpPr>
        <p:spPr bwMode="auto">
          <a:xfrm>
            <a:off x="2389958" y="3916363"/>
            <a:ext cx="2041525" cy="1979612"/>
          </a:xfrm>
          <a:custGeom>
            <a:avLst/>
            <a:gdLst>
              <a:gd name="T0" fmla="*/ 2147483647 w 1286"/>
              <a:gd name="T1" fmla="*/ 2147483647 h 1247"/>
              <a:gd name="T2" fmla="*/ 2147483647 w 1286"/>
              <a:gd name="T3" fmla="*/ 2147483647 h 1247"/>
              <a:gd name="T4" fmla="*/ 2147483647 w 1286"/>
              <a:gd name="T5" fmla="*/ 2147483647 h 1247"/>
              <a:gd name="T6" fmla="*/ 2147483647 w 1286"/>
              <a:gd name="T7" fmla="*/ 2147483647 h 1247"/>
              <a:gd name="T8" fmla="*/ 2147483647 w 1286"/>
              <a:gd name="T9" fmla="*/ 2147483647 h 1247"/>
              <a:gd name="T10" fmla="*/ 2147483647 w 1286"/>
              <a:gd name="T11" fmla="*/ 2147483647 h 1247"/>
              <a:gd name="T12" fmla="*/ 2147483647 w 1286"/>
              <a:gd name="T13" fmla="*/ 2147483647 h 1247"/>
              <a:gd name="T14" fmla="*/ 2147483647 w 1286"/>
              <a:gd name="T15" fmla="*/ 2147483647 h 1247"/>
              <a:gd name="T16" fmla="*/ 2147483647 w 1286"/>
              <a:gd name="T17" fmla="*/ 2147483647 h 1247"/>
              <a:gd name="T18" fmla="*/ 2147483647 w 1286"/>
              <a:gd name="T19" fmla="*/ 2147483647 h 1247"/>
              <a:gd name="T20" fmla="*/ 2147483647 w 1286"/>
              <a:gd name="T21" fmla="*/ 2147483647 h 1247"/>
              <a:gd name="T22" fmla="*/ 2147483647 w 1286"/>
              <a:gd name="T23" fmla="*/ 2147483647 h 1247"/>
              <a:gd name="T24" fmla="*/ 2147483647 w 1286"/>
              <a:gd name="T25" fmla="*/ 2147483647 h 1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86"/>
              <a:gd name="T40" fmla="*/ 0 h 1247"/>
              <a:gd name="T41" fmla="*/ 1286 w 1286"/>
              <a:gd name="T42" fmla="*/ 1247 h 1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86" h="1247">
                <a:moveTo>
                  <a:pt x="587" y="30"/>
                </a:moveTo>
                <a:cubicBezTo>
                  <a:pt x="473" y="60"/>
                  <a:pt x="601" y="475"/>
                  <a:pt x="509" y="618"/>
                </a:cubicBezTo>
                <a:cubicBezTo>
                  <a:pt x="424" y="765"/>
                  <a:pt x="154" y="830"/>
                  <a:pt x="77" y="909"/>
                </a:cubicBezTo>
                <a:cubicBezTo>
                  <a:pt x="0" y="988"/>
                  <a:pt x="37" y="1043"/>
                  <a:pt x="47" y="1095"/>
                </a:cubicBezTo>
                <a:cubicBezTo>
                  <a:pt x="57" y="1147"/>
                  <a:pt x="71" y="1205"/>
                  <a:pt x="140" y="1224"/>
                </a:cubicBezTo>
                <a:cubicBezTo>
                  <a:pt x="209" y="1243"/>
                  <a:pt x="369" y="1212"/>
                  <a:pt x="461" y="1209"/>
                </a:cubicBezTo>
                <a:cubicBezTo>
                  <a:pt x="553" y="1206"/>
                  <a:pt x="571" y="1206"/>
                  <a:pt x="692" y="1209"/>
                </a:cubicBezTo>
                <a:cubicBezTo>
                  <a:pt x="813" y="1212"/>
                  <a:pt x="1094" y="1247"/>
                  <a:pt x="1190" y="1227"/>
                </a:cubicBezTo>
                <a:cubicBezTo>
                  <a:pt x="1286" y="1207"/>
                  <a:pt x="1279" y="1170"/>
                  <a:pt x="1271" y="1089"/>
                </a:cubicBezTo>
                <a:cubicBezTo>
                  <a:pt x="1263" y="1008"/>
                  <a:pt x="1217" y="818"/>
                  <a:pt x="1139" y="741"/>
                </a:cubicBezTo>
                <a:cubicBezTo>
                  <a:pt x="1061" y="664"/>
                  <a:pt x="865" y="743"/>
                  <a:pt x="800" y="627"/>
                </a:cubicBezTo>
                <a:cubicBezTo>
                  <a:pt x="735" y="511"/>
                  <a:pt x="785" y="142"/>
                  <a:pt x="749" y="42"/>
                </a:cubicBezTo>
                <a:cubicBezTo>
                  <a:pt x="695" y="15"/>
                  <a:pt x="701" y="0"/>
                  <a:pt x="587" y="30"/>
                </a:cubicBezTo>
                <a:close/>
              </a:path>
            </a:pathLst>
          </a:custGeom>
          <a:solidFill>
            <a:srgbClr val="92D050"/>
          </a:solidFill>
          <a:ln>
            <a:noFill/>
          </a:ln>
        </p:spPr>
        <p:txBody>
          <a:bodyPr wrap="none" anchor="ctr"/>
          <a:lstStyle/>
          <a:p>
            <a:endParaRPr lang="zh-CN" altLang="en-US">
              <a:solidFill>
                <a:srgbClr val="0000FF"/>
              </a:solidFill>
            </a:endParaRPr>
          </a:p>
        </p:txBody>
      </p:sp>
      <p:sp>
        <p:nvSpPr>
          <p:cNvPr id="90122" name="Line 104"/>
          <p:cNvSpPr>
            <a:spLocks noChangeShapeType="1"/>
          </p:cNvSpPr>
          <p:nvPr/>
        </p:nvSpPr>
        <p:spPr bwMode="auto">
          <a:xfrm>
            <a:off x="1739083" y="2695575"/>
            <a:ext cx="277813" cy="15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3" name="Line 106"/>
          <p:cNvSpPr>
            <a:spLocks noChangeShapeType="1"/>
          </p:cNvSpPr>
          <p:nvPr/>
        </p:nvSpPr>
        <p:spPr bwMode="auto">
          <a:xfrm flipV="1">
            <a:off x="1788295" y="3416301"/>
            <a:ext cx="277812"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4" name="Line 107"/>
          <p:cNvSpPr>
            <a:spLocks noChangeShapeType="1"/>
          </p:cNvSpPr>
          <p:nvPr/>
        </p:nvSpPr>
        <p:spPr bwMode="auto">
          <a:xfrm>
            <a:off x="1748607" y="3967164"/>
            <a:ext cx="273050"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5" name="Line 108"/>
          <p:cNvSpPr>
            <a:spLocks noChangeShapeType="1"/>
          </p:cNvSpPr>
          <p:nvPr/>
        </p:nvSpPr>
        <p:spPr bwMode="auto">
          <a:xfrm flipV="1">
            <a:off x="2591571" y="3544889"/>
            <a:ext cx="561975" cy="1587"/>
          </a:xfrm>
          <a:prstGeom prst="line">
            <a:avLst/>
          </a:prstGeom>
          <a:noFill/>
          <a:ln w="19050">
            <a:solidFill>
              <a:srgbClr val="FFFF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26" name="Text Box 109"/>
          <p:cNvSpPr txBox="1">
            <a:spLocks noChangeArrowheads="1"/>
          </p:cNvSpPr>
          <p:nvPr/>
        </p:nvSpPr>
        <p:spPr bwMode="auto">
          <a:xfrm>
            <a:off x="1786707" y="23701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223.1.1.1</a:t>
            </a:r>
            <a:endParaRPr lang="en-US" altLang="zh-CN" sz="1400">
              <a:solidFill>
                <a:srgbClr val="0000FF"/>
              </a:solidFill>
              <a:latin typeface="Comic Sans MS" panose="030F0702030302020204" pitchFamily="66" charset="0"/>
            </a:endParaRPr>
          </a:p>
        </p:txBody>
      </p:sp>
      <p:sp>
        <p:nvSpPr>
          <p:cNvPr id="90127" name="Text Box 111"/>
          <p:cNvSpPr txBox="1">
            <a:spLocks noChangeArrowheads="1"/>
          </p:cNvSpPr>
          <p:nvPr/>
        </p:nvSpPr>
        <p:spPr bwMode="auto">
          <a:xfrm>
            <a:off x="1672407" y="39957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223.1.1.3</a:t>
            </a:r>
            <a:endParaRPr lang="en-US" altLang="zh-CN" sz="1400">
              <a:solidFill>
                <a:srgbClr val="0000FF"/>
              </a:solidFill>
              <a:latin typeface="Comic Sans MS" panose="030F0702030302020204" pitchFamily="66" charset="0"/>
            </a:endParaRPr>
          </a:p>
        </p:txBody>
      </p:sp>
      <p:sp>
        <p:nvSpPr>
          <p:cNvPr id="90128" name="Text Box 112"/>
          <p:cNvSpPr txBox="1">
            <a:spLocks noChangeArrowheads="1"/>
          </p:cNvSpPr>
          <p:nvPr/>
        </p:nvSpPr>
        <p:spPr bwMode="auto">
          <a:xfrm>
            <a:off x="2418532" y="323532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223.1.1.4</a:t>
            </a:r>
            <a:endParaRPr lang="en-US" altLang="zh-CN" sz="1400">
              <a:solidFill>
                <a:srgbClr val="0000FF"/>
              </a:solidFill>
              <a:latin typeface="Comic Sans MS" panose="030F0702030302020204" pitchFamily="66" charset="0"/>
            </a:endParaRPr>
          </a:p>
        </p:txBody>
      </p:sp>
      <p:sp>
        <p:nvSpPr>
          <p:cNvPr id="90129" name="Line 113"/>
          <p:cNvSpPr>
            <a:spLocks noChangeShapeType="1"/>
          </p:cNvSpPr>
          <p:nvPr/>
        </p:nvSpPr>
        <p:spPr bwMode="auto">
          <a:xfrm flipV="1">
            <a:off x="3666307" y="3548063"/>
            <a:ext cx="104425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0" name="Text Box 114"/>
          <p:cNvSpPr txBox="1">
            <a:spLocks noChangeArrowheads="1"/>
          </p:cNvSpPr>
          <p:nvPr/>
        </p:nvSpPr>
        <p:spPr bwMode="auto">
          <a:xfrm>
            <a:off x="3539307" y="32369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223.1.2.9</a:t>
            </a:r>
            <a:endParaRPr lang="en-US" altLang="zh-CN" sz="1400">
              <a:solidFill>
                <a:srgbClr val="0000FF"/>
              </a:solidFill>
              <a:latin typeface="Comic Sans MS" panose="030F0702030302020204" pitchFamily="66" charset="0"/>
            </a:endParaRPr>
          </a:p>
        </p:txBody>
      </p:sp>
      <p:sp>
        <p:nvSpPr>
          <p:cNvPr id="90131" name="Line 116"/>
          <p:cNvSpPr>
            <a:spLocks noChangeShapeType="1"/>
          </p:cNvSpPr>
          <p:nvPr/>
        </p:nvSpPr>
        <p:spPr bwMode="auto">
          <a:xfrm>
            <a:off x="4858520" y="285750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2" name="Line 117"/>
          <p:cNvSpPr>
            <a:spLocks noChangeShapeType="1"/>
          </p:cNvSpPr>
          <p:nvPr/>
        </p:nvSpPr>
        <p:spPr bwMode="auto">
          <a:xfrm>
            <a:off x="4912495" y="4133850"/>
            <a:ext cx="2349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3" name="Line 120"/>
          <p:cNvSpPr>
            <a:spLocks noChangeShapeType="1"/>
          </p:cNvSpPr>
          <p:nvPr/>
        </p:nvSpPr>
        <p:spPr bwMode="auto">
          <a:xfrm flipH="1">
            <a:off x="3425008" y="3886201"/>
            <a:ext cx="3175" cy="708025"/>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4" name="Line 122"/>
          <p:cNvSpPr>
            <a:spLocks noChangeShapeType="1"/>
          </p:cNvSpPr>
          <p:nvPr/>
        </p:nvSpPr>
        <p:spPr bwMode="auto">
          <a:xfrm flipH="1" flipV="1">
            <a:off x="2850333" y="5230813"/>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5" name="Line 123"/>
          <p:cNvSpPr>
            <a:spLocks noChangeShapeType="1"/>
          </p:cNvSpPr>
          <p:nvPr/>
        </p:nvSpPr>
        <p:spPr bwMode="auto">
          <a:xfrm flipH="1" flipV="1">
            <a:off x="3991746" y="5164138"/>
            <a:ext cx="3175"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0136" name="Text Box 124"/>
          <p:cNvSpPr txBox="1">
            <a:spLocks noChangeArrowheads="1"/>
          </p:cNvSpPr>
          <p:nvPr/>
        </p:nvSpPr>
        <p:spPr bwMode="auto">
          <a:xfrm>
            <a:off x="3963170" y="5041901"/>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223.1.3.2</a:t>
            </a:r>
            <a:endParaRPr lang="en-US" altLang="zh-CN" sz="1400">
              <a:solidFill>
                <a:srgbClr val="0000FF"/>
              </a:solidFill>
              <a:latin typeface="Comic Sans MS" panose="030F0702030302020204" pitchFamily="66" charset="0"/>
            </a:endParaRPr>
          </a:p>
        </p:txBody>
      </p:sp>
      <p:sp>
        <p:nvSpPr>
          <p:cNvPr id="90137" name="Text Box 127"/>
          <p:cNvSpPr txBox="1">
            <a:spLocks noChangeArrowheads="1"/>
          </p:cNvSpPr>
          <p:nvPr/>
        </p:nvSpPr>
        <p:spPr bwMode="auto">
          <a:xfrm>
            <a:off x="1815282" y="5053014"/>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223.1.3.1</a:t>
            </a:r>
            <a:endParaRPr lang="en-US" altLang="zh-CN" sz="1400">
              <a:solidFill>
                <a:srgbClr val="0000FF"/>
              </a:solidFill>
              <a:latin typeface="Comic Sans MS" panose="030F0702030302020204" pitchFamily="66" charset="0"/>
            </a:endParaRPr>
          </a:p>
        </p:txBody>
      </p:sp>
      <p:grpSp>
        <p:nvGrpSpPr>
          <p:cNvPr id="90138" name="Group 129"/>
          <p:cNvGrpSpPr>
            <a:grpSpLocks/>
          </p:cNvGrpSpPr>
          <p:nvPr/>
        </p:nvGrpSpPr>
        <p:grpSpPr bwMode="auto">
          <a:xfrm>
            <a:off x="1185045" y="2397125"/>
            <a:ext cx="641350" cy="558800"/>
            <a:chOff x="-44" y="1473"/>
            <a:chExt cx="981" cy="1105"/>
          </a:xfrm>
        </p:grpSpPr>
        <p:pic>
          <p:nvPicPr>
            <p:cNvPr id="90238" name="Picture 13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9" name="Freeform 13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39" name="Group 132"/>
          <p:cNvGrpSpPr>
            <a:grpSpLocks/>
          </p:cNvGrpSpPr>
          <p:nvPr/>
        </p:nvGrpSpPr>
        <p:grpSpPr bwMode="auto">
          <a:xfrm>
            <a:off x="1180282" y="3006725"/>
            <a:ext cx="641350" cy="558800"/>
            <a:chOff x="-44" y="1473"/>
            <a:chExt cx="981" cy="1105"/>
          </a:xfrm>
        </p:grpSpPr>
        <p:pic>
          <p:nvPicPr>
            <p:cNvPr id="90236"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7"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0" name="Group 135"/>
          <p:cNvGrpSpPr>
            <a:grpSpLocks/>
          </p:cNvGrpSpPr>
          <p:nvPr/>
        </p:nvGrpSpPr>
        <p:grpSpPr bwMode="auto">
          <a:xfrm>
            <a:off x="1208857" y="3616325"/>
            <a:ext cx="641350" cy="558800"/>
            <a:chOff x="-44" y="1473"/>
            <a:chExt cx="981" cy="1105"/>
          </a:xfrm>
        </p:grpSpPr>
        <p:pic>
          <p:nvPicPr>
            <p:cNvPr id="90234"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5"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1" name="Group 138"/>
          <p:cNvGrpSpPr>
            <a:grpSpLocks/>
          </p:cNvGrpSpPr>
          <p:nvPr/>
        </p:nvGrpSpPr>
        <p:grpSpPr bwMode="auto">
          <a:xfrm flipH="1">
            <a:off x="4917257" y="2565400"/>
            <a:ext cx="641350" cy="558800"/>
            <a:chOff x="-44" y="1473"/>
            <a:chExt cx="981" cy="1105"/>
          </a:xfrm>
        </p:grpSpPr>
        <p:pic>
          <p:nvPicPr>
            <p:cNvPr id="90232" name="Picture 13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3" name="Freeform 14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2" name="Group 141"/>
          <p:cNvGrpSpPr>
            <a:grpSpLocks/>
          </p:cNvGrpSpPr>
          <p:nvPr/>
        </p:nvGrpSpPr>
        <p:grpSpPr bwMode="auto">
          <a:xfrm flipH="1">
            <a:off x="4991870" y="3844925"/>
            <a:ext cx="641350" cy="558800"/>
            <a:chOff x="-44" y="1473"/>
            <a:chExt cx="981" cy="1105"/>
          </a:xfrm>
        </p:grpSpPr>
        <p:pic>
          <p:nvPicPr>
            <p:cNvPr id="90230" name="Picture 14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31"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3" name="Group 144"/>
          <p:cNvGrpSpPr>
            <a:grpSpLocks/>
          </p:cNvGrpSpPr>
          <p:nvPr/>
        </p:nvGrpSpPr>
        <p:grpSpPr bwMode="auto">
          <a:xfrm flipH="1">
            <a:off x="3783782" y="5368925"/>
            <a:ext cx="641350" cy="558800"/>
            <a:chOff x="-44" y="1473"/>
            <a:chExt cx="981" cy="1105"/>
          </a:xfrm>
        </p:grpSpPr>
        <p:pic>
          <p:nvPicPr>
            <p:cNvPr id="90228" name="Picture 1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9" name="Freeform 14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4" name="Group 147"/>
          <p:cNvGrpSpPr>
            <a:grpSpLocks/>
          </p:cNvGrpSpPr>
          <p:nvPr/>
        </p:nvGrpSpPr>
        <p:grpSpPr bwMode="auto">
          <a:xfrm flipH="1">
            <a:off x="2620145" y="5410200"/>
            <a:ext cx="641350" cy="558800"/>
            <a:chOff x="-44" y="1473"/>
            <a:chExt cx="981" cy="1105"/>
          </a:xfrm>
        </p:grpSpPr>
        <p:pic>
          <p:nvPicPr>
            <p:cNvPr id="90226" name="Picture 14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227" name="Freeform 14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90145" name="Group 150"/>
          <p:cNvGrpSpPr>
            <a:grpSpLocks/>
          </p:cNvGrpSpPr>
          <p:nvPr/>
        </p:nvGrpSpPr>
        <p:grpSpPr bwMode="auto">
          <a:xfrm>
            <a:off x="3048770" y="3503613"/>
            <a:ext cx="698500" cy="355600"/>
            <a:chOff x="4396" y="1245"/>
            <a:chExt cx="672" cy="248"/>
          </a:xfrm>
        </p:grpSpPr>
        <p:sp>
          <p:nvSpPr>
            <p:cNvPr id="90218"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19"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400">
                <a:solidFill>
                  <a:srgbClr val="0000FF"/>
                </a:solidFill>
                <a:latin typeface="Times New Roman" panose="02020603050405020304" pitchFamily="18" charset="0"/>
                <a:cs typeface="Arial" panose="020B0604020202020204" pitchFamily="34" charset="0"/>
              </a:endParaRPr>
            </a:p>
          </p:txBody>
        </p:sp>
        <p:sp>
          <p:nvSpPr>
            <p:cNvPr id="90220"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latin typeface="Times New Roman" panose="02020603050405020304" pitchFamily="18" charset="0"/>
                <a:cs typeface="Arial" panose="020B0604020202020204" pitchFamily="34" charset="0"/>
              </a:endParaRPr>
            </a:p>
          </p:txBody>
        </p:sp>
        <p:grpSp>
          <p:nvGrpSpPr>
            <p:cNvPr id="90221" name="Group 154"/>
            <p:cNvGrpSpPr>
              <a:grpSpLocks/>
            </p:cNvGrpSpPr>
            <p:nvPr/>
          </p:nvGrpSpPr>
          <p:grpSpPr bwMode="auto">
            <a:xfrm>
              <a:off x="4530" y="1287"/>
              <a:ext cx="377" cy="75"/>
              <a:chOff x="2468" y="1332"/>
              <a:chExt cx="310" cy="60"/>
            </a:xfrm>
          </p:grpSpPr>
          <p:sp>
            <p:nvSpPr>
              <p:cNvPr id="90224" name="Freeform 15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225" name="Freeform 15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0222" name="Line 157"/>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0223" name="Line 158"/>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90147" name="Text Box 110"/>
          <p:cNvSpPr txBox="1">
            <a:spLocks noChangeArrowheads="1"/>
          </p:cNvSpPr>
          <p:nvPr/>
        </p:nvSpPr>
        <p:spPr bwMode="auto">
          <a:xfrm>
            <a:off x="1737495" y="30257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223.1.1.2</a:t>
            </a:r>
            <a:endParaRPr lang="en-US" altLang="zh-CN" sz="1400" dirty="0">
              <a:solidFill>
                <a:srgbClr val="0000FF"/>
              </a:solidFill>
              <a:latin typeface="Comic Sans MS" panose="030F0702030302020204" pitchFamily="66" charset="0"/>
            </a:endParaRPr>
          </a:p>
        </p:txBody>
      </p:sp>
      <p:sp>
        <p:nvSpPr>
          <p:cNvPr id="90151" name="Text Box 118"/>
          <p:cNvSpPr txBox="1">
            <a:spLocks noChangeArrowheads="1"/>
          </p:cNvSpPr>
          <p:nvPr/>
        </p:nvSpPr>
        <p:spPr bwMode="auto">
          <a:xfrm>
            <a:off x="4013970" y="3843339"/>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223.1.2.2</a:t>
            </a:r>
            <a:endParaRPr lang="en-US" altLang="zh-CN" sz="1400" dirty="0">
              <a:solidFill>
                <a:srgbClr val="0000FF"/>
              </a:solidFill>
              <a:latin typeface="Comic Sans MS" panose="030F0702030302020204" pitchFamily="66" charset="0"/>
            </a:endParaRPr>
          </a:p>
        </p:txBody>
      </p:sp>
      <p:sp>
        <p:nvSpPr>
          <p:cNvPr id="90152" name="Text Box 119"/>
          <p:cNvSpPr txBox="1">
            <a:spLocks noChangeArrowheads="1"/>
          </p:cNvSpPr>
          <p:nvPr/>
        </p:nvSpPr>
        <p:spPr bwMode="auto">
          <a:xfrm>
            <a:off x="4844232" y="2327276"/>
            <a:ext cx="933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223.1.2.1</a:t>
            </a:r>
            <a:endParaRPr lang="en-US" altLang="zh-CN" sz="1400">
              <a:solidFill>
                <a:srgbClr val="0000FF"/>
              </a:solidFill>
              <a:latin typeface="Comic Sans MS" panose="030F0702030302020204" pitchFamily="66" charset="0"/>
            </a:endParaRPr>
          </a:p>
        </p:txBody>
      </p:sp>
      <p:grpSp>
        <p:nvGrpSpPr>
          <p:cNvPr id="2" name="组合 1">
            <a:extLst>
              <a:ext uri="{FF2B5EF4-FFF2-40B4-BE49-F238E27FC236}">
                <a16:creationId xmlns:a16="http://schemas.microsoft.com/office/drawing/2014/main" id="{DDE13DAC-3220-4CBD-A498-1FE9CA19813E}"/>
              </a:ext>
            </a:extLst>
          </p:cNvPr>
          <p:cNvGrpSpPr/>
          <p:nvPr/>
        </p:nvGrpSpPr>
        <p:grpSpPr>
          <a:xfrm>
            <a:off x="3287688" y="1884079"/>
            <a:ext cx="1780949" cy="1192497"/>
            <a:chOff x="3287688" y="1884079"/>
            <a:chExt cx="1780949" cy="1192497"/>
          </a:xfrm>
        </p:grpSpPr>
        <p:sp>
          <p:nvSpPr>
            <p:cNvPr id="90153" name="Text Box 168"/>
            <p:cNvSpPr txBox="1">
              <a:spLocks noChangeArrowheads="1"/>
            </p:cNvSpPr>
            <p:nvPr/>
          </p:nvSpPr>
          <p:spPr bwMode="auto">
            <a:xfrm>
              <a:off x="3287688" y="1884079"/>
              <a:ext cx="1780949" cy="824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C00000"/>
                  </a:solidFill>
                </a:rPr>
                <a:t>DHCP server</a:t>
              </a:r>
            </a:p>
            <a:p>
              <a:pPr algn="ctr">
                <a:lnSpc>
                  <a:spcPct val="85000"/>
                </a:lnSpc>
              </a:pPr>
              <a:r>
                <a:rPr lang="en-US" altLang="en-US" sz="1600" kern="0" dirty="0">
                  <a:solidFill>
                    <a:srgbClr val="0000FF"/>
                  </a:solidFill>
                </a:rPr>
                <a:t>223.1.2.5</a:t>
              </a:r>
              <a:endParaRPr lang="en-US" altLang="en-US" sz="1600" kern="0" dirty="0">
                <a:solidFill>
                  <a:srgbClr val="0000FF"/>
                </a:solidFill>
                <a:latin typeface="Comic Sans MS" panose="030F0902030302020204" pitchFamily="66" charset="0"/>
              </a:endParaRPr>
            </a:p>
            <a:p>
              <a:pPr>
                <a:lnSpc>
                  <a:spcPct val="85000"/>
                </a:lnSpc>
              </a:pPr>
              <a:endParaRPr lang="en-US" altLang="zh-CN" sz="2000" dirty="0">
                <a:solidFill>
                  <a:srgbClr val="C00000"/>
                </a:solidFill>
              </a:endParaRPr>
            </a:p>
          </p:txBody>
        </p:sp>
        <p:grpSp>
          <p:nvGrpSpPr>
            <p:cNvPr id="90155" name="Group 195"/>
            <p:cNvGrpSpPr>
              <a:grpSpLocks/>
            </p:cNvGrpSpPr>
            <p:nvPr/>
          </p:nvGrpSpPr>
          <p:grpSpPr bwMode="auto">
            <a:xfrm>
              <a:off x="3986982" y="2395539"/>
              <a:ext cx="401638" cy="681037"/>
              <a:chOff x="4140" y="429"/>
              <a:chExt cx="1425" cy="2396"/>
            </a:xfrm>
          </p:grpSpPr>
          <p:sp>
            <p:nvSpPr>
              <p:cNvPr id="90186" name="Freeform 196"/>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7" name="Rectangle 197"/>
              <p:cNvSpPr>
                <a:spLocks noChangeArrowheads="1"/>
              </p:cNvSpPr>
              <p:nvPr/>
            </p:nvSpPr>
            <p:spPr bwMode="auto">
              <a:xfrm>
                <a:off x="4208"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88" name="Freeform 198"/>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9" name="Freeform 199"/>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90" name="Rectangle 200"/>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1" name="Group 201"/>
              <p:cNvGrpSpPr>
                <a:grpSpLocks/>
              </p:cNvGrpSpPr>
              <p:nvPr/>
            </p:nvGrpSpPr>
            <p:grpSpPr bwMode="auto">
              <a:xfrm>
                <a:off x="4749" y="668"/>
                <a:ext cx="581" cy="145"/>
                <a:chOff x="614" y="2568"/>
                <a:chExt cx="725" cy="139"/>
              </a:xfrm>
            </p:grpSpPr>
            <p:sp>
              <p:nvSpPr>
                <p:cNvPr id="90216" name="AutoShape 202"/>
                <p:cNvSpPr>
                  <a:spLocks noChangeArrowheads="1"/>
                </p:cNvSpPr>
                <p:nvPr/>
              </p:nvSpPr>
              <p:spPr bwMode="auto">
                <a:xfrm>
                  <a:off x="613" y="2569"/>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7" name="AutoShape 203"/>
                <p:cNvSpPr>
                  <a:spLocks noChangeArrowheads="1"/>
                </p:cNvSpPr>
                <p:nvPr/>
              </p:nvSpPr>
              <p:spPr bwMode="auto">
                <a:xfrm>
                  <a:off x="627" y="2585"/>
                  <a:ext cx="689"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2" name="Rectangle 204"/>
              <p:cNvSpPr>
                <a:spLocks noChangeArrowheads="1"/>
              </p:cNvSpPr>
              <p:nvPr/>
            </p:nvSpPr>
            <p:spPr bwMode="auto">
              <a:xfrm>
                <a:off x="4224" y="1021"/>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3" name="Group 205"/>
              <p:cNvGrpSpPr>
                <a:grpSpLocks/>
              </p:cNvGrpSpPr>
              <p:nvPr/>
            </p:nvGrpSpPr>
            <p:grpSpPr bwMode="auto">
              <a:xfrm>
                <a:off x="4747" y="994"/>
                <a:ext cx="581" cy="134"/>
                <a:chOff x="614" y="2568"/>
                <a:chExt cx="725" cy="139"/>
              </a:xfrm>
            </p:grpSpPr>
            <p:sp>
              <p:nvSpPr>
                <p:cNvPr id="90214" name="AutoShape 206"/>
                <p:cNvSpPr>
                  <a:spLocks noChangeArrowheads="1"/>
                </p:cNvSpPr>
                <p:nvPr/>
              </p:nvSpPr>
              <p:spPr bwMode="auto">
                <a:xfrm>
                  <a:off x="616" y="2567"/>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5" name="AutoShape 207"/>
                <p:cNvSpPr>
                  <a:spLocks noChangeArrowheads="1"/>
                </p:cNvSpPr>
                <p:nvPr/>
              </p:nvSpPr>
              <p:spPr bwMode="auto">
                <a:xfrm>
                  <a:off x="630"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4" name="Rectangle 208"/>
              <p:cNvSpPr>
                <a:spLocks noChangeArrowheads="1"/>
              </p:cNvSpPr>
              <p:nvPr/>
            </p:nvSpPr>
            <p:spPr bwMode="auto">
              <a:xfrm>
                <a:off x="4219" y="1356"/>
                <a:ext cx="59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195" name="Rectangle 209"/>
              <p:cNvSpPr>
                <a:spLocks noChangeArrowheads="1"/>
              </p:cNvSpPr>
              <p:nvPr/>
            </p:nvSpPr>
            <p:spPr bwMode="auto">
              <a:xfrm>
                <a:off x="4230" y="1658"/>
                <a:ext cx="591"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nvGrpSpPr>
              <p:cNvPr id="90196" name="Group 210"/>
              <p:cNvGrpSpPr>
                <a:grpSpLocks/>
              </p:cNvGrpSpPr>
              <p:nvPr/>
            </p:nvGrpSpPr>
            <p:grpSpPr bwMode="auto">
              <a:xfrm>
                <a:off x="4735" y="1627"/>
                <a:ext cx="582" cy="151"/>
                <a:chOff x="614" y="2568"/>
                <a:chExt cx="725" cy="139"/>
              </a:xfrm>
            </p:grpSpPr>
            <p:sp>
              <p:nvSpPr>
                <p:cNvPr id="90212" name="AutoShape 211"/>
                <p:cNvSpPr>
                  <a:spLocks noChangeArrowheads="1"/>
                </p:cNvSpPr>
                <p:nvPr/>
              </p:nvSpPr>
              <p:spPr bwMode="auto">
                <a:xfrm>
                  <a:off x="617" y="2576"/>
                  <a:ext cx="723"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3" name="AutoShape 212"/>
                <p:cNvSpPr>
                  <a:spLocks noChangeArrowheads="1"/>
                </p:cNvSpPr>
                <p:nvPr/>
              </p:nvSpPr>
              <p:spPr bwMode="auto">
                <a:xfrm>
                  <a:off x="631" y="2586"/>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7" name="Freeform 213"/>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98" name="Group 214"/>
              <p:cNvGrpSpPr>
                <a:grpSpLocks/>
              </p:cNvGrpSpPr>
              <p:nvPr/>
            </p:nvGrpSpPr>
            <p:grpSpPr bwMode="auto">
              <a:xfrm>
                <a:off x="4739" y="1327"/>
                <a:ext cx="582" cy="139"/>
                <a:chOff x="614" y="2568"/>
                <a:chExt cx="725" cy="139"/>
              </a:xfrm>
            </p:grpSpPr>
            <p:sp>
              <p:nvSpPr>
                <p:cNvPr id="90210" name="AutoShape 215"/>
                <p:cNvSpPr>
                  <a:spLocks noChangeArrowheads="1"/>
                </p:cNvSpPr>
                <p:nvPr/>
              </p:nvSpPr>
              <p:spPr bwMode="auto">
                <a:xfrm>
                  <a:off x="612" y="2569"/>
                  <a:ext cx="73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11" name="AutoShape 216"/>
                <p:cNvSpPr>
                  <a:spLocks noChangeArrowheads="1"/>
                </p:cNvSpPr>
                <p:nvPr/>
              </p:nvSpPr>
              <p:spPr bwMode="auto">
                <a:xfrm>
                  <a:off x="626"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99" name="Rectangle 217"/>
              <p:cNvSpPr>
                <a:spLocks noChangeArrowheads="1"/>
              </p:cNvSpPr>
              <p:nvPr/>
            </p:nvSpPr>
            <p:spPr bwMode="auto">
              <a:xfrm>
                <a:off x="5250"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0" name="Freeform 218"/>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1" name="Freeform 219"/>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2" name="Oval 220"/>
              <p:cNvSpPr>
                <a:spLocks noChangeArrowheads="1"/>
              </p:cNvSpPr>
              <p:nvPr/>
            </p:nvSpPr>
            <p:spPr bwMode="auto">
              <a:xfrm>
                <a:off x="5514" y="2613"/>
                <a:ext cx="51"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3" name="Freeform 221"/>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204" name="AutoShape 222"/>
              <p:cNvSpPr>
                <a:spLocks noChangeArrowheads="1"/>
              </p:cNvSpPr>
              <p:nvPr/>
            </p:nvSpPr>
            <p:spPr bwMode="auto">
              <a:xfrm>
                <a:off x="4140" y="2680"/>
                <a:ext cx="1200" cy="145"/>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5" name="AutoShape 223"/>
              <p:cNvSpPr>
                <a:spLocks noChangeArrowheads="1"/>
              </p:cNvSpPr>
              <p:nvPr/>
            </p:nvSpPr>
            <p:spPr bwMode="auto">
              <a:xfrm>
                <a:off x="4208" y="2713"/>
                <a:ext cx="107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6" name="Oval 224"/>
              <p:cNvSpPr>
                <a:spLocks noChangeArrowheads="1"/>
              </p:cNvSpPr>
              <p:nvPr/>
            </p:nvSpPr>
            <p:spPr bwMode="auto">
              <a:xfrm>
                <a:off x="4309"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7" name="Oval 225"/>
              <p:cNvSpPr>
                <a:spLocks noChangeArrowheads="1"/>
              </p:cNvSpPr>
              <p:nvPr/>
            </p:nvSpPr>
            <p:spPr bwMode="auto">
              <a:xfrm>
                <a:off x="4484" y="2384"/>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400">
                  <a:solidFill>
                    <a:srgbClr val="0000FF"/>
                  </a:solidFill>
                  <a:cs typeface="Arial" panose="020B0604020202020204" pitchFamily="34" charset="0"/>
                </a:endParaRPr>
              </a:p>
            </p:txBody>
          </p:sp>
          <p:sp>
            <p:nvSpPr>
              <p:cNvPr id="90208" name="Oval 226"/>
              <p:cNvSpPr>
                <a:spLocks noChangeArrowheads="1"/>
              </p:cNvSpPr>
              <p:nvPr/>
            </p:nvSpPr>
            <p:spPr bwMode="auto">
              <a:xfrm>
                <a:off x="4664" y="2384"/>
                <a:ext cx="158"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sp>
            <p:nvSpPr>
              <p:cNvPr id="90209" name="Rectangle 227"/>
              <p:cNvSpPr>
                <a:spLocks noChangeArrowheads="1"/>
              </p:cNvSpPr>
              <p:nvPr/>
            </p:nvSpPr>
            <p:spPr bwMode="auto">
              <a:xfrm>
                <a:off x="5064" y="1836"/>
                <a:ext cx="84"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400">
                  <a:solidFill>
                    <a:srgbClr val="0000FF"/>
                  </a:solidFill>
                </a:endParaRPr>
              </a:p>
            </p:txBody>
          </p:sp>
        </p:grpSp>
        <p:sp>
          <p:nvSpPr>
            <p:cNvPr id="90158" name="Line 233"/>
            <p:cNvSpPr>
              <a:spLocks noChangeShapeType="1"/>
            </p:cNvSpPr>
            <p:nvPr/>
          </p:nvSpPr>
          <p:spPr bwMode="auto">
            <a:xfrm flipH="1">
              <a:off x="4382271" y="2954338"/>
              <a:ext cx="314325" cy="4762"/>
            </a:xfrm>
            <a:prstGeom prst="line">
              <a:avLst/>
            </a:prstGeom>
            <a:noFill/>
            <a:ln w="19050">
              <a:solidFill>
                <a:schemeClr val="accent6">
                  <a:lumMod val="60000"/>
                  <a:lumOff val="4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sp>
        <p:nvSpPr>
          <p:cNvPr id="12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grpSp>
        <p:nvGrpSpPr>
          <p:cNvPr id="3" name="组合 2">
            <a:extLst>
              <a:ext uri="{FF2B5EF4-FFF2-40B4-BE49-F238E27FC236}">
                <a16:creationId xmlns:a16="http://schemas.microsoft.com/office/drawing/2014/main" id="{F814B83C-2E5C-4B41-8319-7ABBCE962C65}"/>
              </a:ext>
            </a:extLst>
          </p:cNvPr>
          <p:cNvGrpSpPr/>
          <p:nvPr/>
        </p:nvGrpSpPr>
        <p:grpSpPr>
          <a:xfrm>
            <a:off x="5599703" y="3579813"/>
            <a:ext cx="3878147" cy="1547839"/>
            <a:chOff x="5599703" y="3579813"/>
            <a:chExt cx="3878147" cy="1547839"/>
          </a:xfrm>
        </p:grpSpPr>
        <p:sp>
          <p:nvSpPr>
            <p:cNvPr id="90154" name="Text Box 170"/>
            <p:cNvSpPr txBox="1">
              <a:spLocks noChangeArrowheads="1"/>
            </p:cNvSpPr>
            <p:nvPr/>
          </p:nvSpPr>
          <p:spPr bwMode="auto">
            <a:xfrm>
              <a:off x="5989047" y="4512099"/>
              <a:ext cx="3488803"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2000" dirty="0">
                  <a:solidFill>
                    <a:srgbClr val="0000FF"/>
                  </a:solidFill>
                </a:rPr>
                <a:t>arriving </a:t>
              </a:r>
              <a:r>
                <a:rPr lang="en-US" altLang="zh-CN" sz="2000" dirty="0">
                  <a:solidFill>
                    <a:srgbClr val="C00000"/>
                  </a:solidFill>
                </a:rPr>
                <a:t>DHCP client</a:t>
              </a:r>
              <a:r>
                <a:rPr lang="en-US" altLang="zh-CN" sz="2000" dirty="0">
                  <a:solidFill>
                    <a:srgbClr val="0000FF"/>
                  </a:solidFill>
                </a:rPr>
                <a:t> needs </a:t>
              </a:r>
            </a:p>
            <a:p>
              <a:pPr>
                <a:lnSpc>
                  <a:spcPct val="85000"/>
                </a:lnSpc>
              </a:pPr>
              <a:r>
                <a:rPr lang="en-US" altLang="zh-CN" sz="2000" dirty="0">
                  <a:solidFill>
                    <a:srgbClr val="0000FF"/>
                  </a:solidFill>
                </a:rPr>
                <a:t>address in this network</a:t>
              </a:r>
            </a:p>
          </p:txBody>
        </p:sp>
        <p:grpSp>
          <p:nvGrpSpPr>
            <p:cNvPr id="90162" name="Group 229"/>
            <p:cNvGrpSpPr>
              <a:grpSpLocks/>
            </p:cNvGrpSpPr>
            <p:nvPr/>
          </p:nvGrpSpPr>
          <p:grpSpPr bwMode="auto">
            <a:xfrm>
              <a:off x="6226386" y="3817462"/>
              <a:ext cx="784225" cy="549275"/>
              <a:chOff x="4420" y="878"/>
              <a:chExt cx="614" cy="458"/>
            </a:xfrm>
          </p:grpSpPr>
          <p:pic>
            <p:nvPicPr>
              <p:cNvPr id="90164" name="Picture 173" descr="laptop_keyboar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5" name="Freeform 174"/>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0166" name="Picture 175" descr="sc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67" name="Freeform 176"/>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8" name="Freeform 177"/>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69" name="Freeform 178"/>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0" name="Freeform 179"/>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1" name="Freeform 180"/>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2" name="Freeform 181"/>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0173" name="Group 182"/>
              <p:cNvGrpSpPr>
                <a:grpSpLocks/>
              </p:cNvGrpSpPr>
              <p:nvPr/>
            </p:nvGrpSpPr>
            <p:grpSpPr bwMode="auto">
              <a:xfrm>
                <a:off x="4584" y="1203"/>
                <a:ext cx="119" cy="53"/>
                <a:chOff x="1740" y="2642"/>
                <a:chExt cx="752" cy="327"/>
              </a:xfrm>
            </p:grpSpPr>
            <p:sp>
              <p:nvSpPr>
                <p:cNvPr id="90180" name="Freeform 18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1" name="Freeform 18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2" name="Freeform 18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3" name="Freeform 18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4" name="Freeform 18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85" name="Freeform 18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74" name="Freeform 189"/>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5" name="Freeform 190"/>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6" name="Freeform 191"/>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7" name="Freeform 192"/>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8" name="Freeform 193"/>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0179" name="Freeform 194"/>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0157" name="AutoShape 232"/>
            <p:cNvSpPr>
              <a:spLocks noChangeArrowheads="1"/>
            </p:cNvSpPr>
            <p:nvPr/>
          </p:nvSpPr>
          <p:spPr bwMode="auto">
            <a:xfrm>
              <a:off x="5599703" y="3579813"/>
              <a:ext cx="976312" cy="374650"/>
            </a:xfrm>
            <a:prstGeom prst="leftArrow">
              <a:avLst>
                <a:gd name="adj1" fmla="val 50000"/>
                <a:gd name="adj2" fmla="val 65148"/>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pic>
          <p:nvPicPr>
            <p:cNvPr id="126" name="Picture 1017" descr="antenna_stylized">
              <a:extLst>
                <a:ext uri="{FF2B5EF4-FFF2-40B4-BE49-F238E27FC236}">
                  <a16:creationId xmlns:a16="http://schemas.microsoft.com/office/drawing/2014/main" id="{68BD7150-7149-47E7-B50A-2A7F0FBB3B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2152" y="3640929"/>
              <a:ext cx="1007245" cy="4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7" name="Picture 777" descr="access_point_stylized_small">
            <a:extLst>
              <a:ext uri="{FF2B5EF4-FFF2-40B4-BE49-F238E27FC236}">
                <a16:creationId xmlns:a16="http://schemas.microsoft.com/office/drawing/2014/main" id="{C8324850-49B0-4D19-A10A-50F7AAEF59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01" y="3231403"/>
            <a:ext cx="587412"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TextBox 62">
            <a:extLst>
              <a:ext uri="{FF2B5EF4-FFF2-40B4-BE49-F238E27FC236}">
                <a16:creationId xmlns:a16="http://schemas.microsoft.com/office/drawing/2014/main" id="{68744E02-AAE7-421B-BFF8-07DF9C3D1ECD}"/>
              </a:ext>
            </a:extLst>
          </p:cNvPr>
          <p:cNvSpPr txBox="1"/>
          <p:nvPr/>
        </p:nvSpPr>
        <p:spPr>
          <a:xfrm>
            <a:off x="6903659" y="1583865"/>
            <a:ext cx="4919457" cy="1015663"/>
          </a:xfrm>
          <a:prstGeom prst="rect">
            <a:avLst/>
          </a:prstGeom>
          <a:noFill/>
        </p:spPr>
        <p:txBody>
          <a:bodyPr wrap="square" rtlCol="0">
            <a:spAutoFit/>
          </a:bodyPr>
          <a:lstStyle/>
          <a:p>
            <a:r>
              <a:rPr lang="en-US" sz="2000" dirty="0">
                <a:solidFill>
                  <a:srgbClr val="000099"/>
                </a:solidFill>
              </a:rPr>
              <a:t>Typically, DHCP server will be  co-located in router, serving all subnets to which router is attached</a:t>
            </a:r>
          </a:p>
        </p:txBody>
      </p:sp>
      <p:sp>
        <p:nvSpPr>
          <p:cNvPr id="90150" name="Text Box 128"/>
          <p:cNvSpPr txBox="1">
            <a:spLocks noChangeArrowheads="1"/>
          </p:cNvSpPr>
          <p:nvPr/>
        </p:nvSpPr>
        <p:spPr bwMode="auto">
          <a:xfrm>
            <a:off x="2855640" y="3976689"/>
            <a:ext cx="10334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223.1.3.27</a:t>
            </a:r>
            <a:endParaRPr lang="en-US" altLang="zh-CN" sz="1400" dirty="0">
              <a:solidFill>
                <a:srgbClr val="0000FF"/>
              </a:solidFill>
              <a:latin typeface="Comic Sans MS" panose="030F0702030302020204" pitchFamily="66" charset="0"/>
            </a:endParaRPr>
          </a:p>
        </p:txBody>
      </p:sp>
    </p:spTree>
    <p:extLst>
      <p:ext uri="{BB962C8B-B14F-4D97-AF65-F5344CB8AC3E}">
        <p14:creationId xmlns:p14="http://schemas.microsoft.com/office/powerpoint/2010/main" val="336905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dissolve">
                                      <p:cBhvr>
                                        <p:cTn id="1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Text Box 7"/>
          <p:cNvSpPr txBox="1">
            <a:spLocks noChangeArrowheads="1"/>
          </p:cNvSpPr>
          <p:nvPr/>
        </p:nvSpPr>
        <p:spPr bwMode="auto">
          <a:xfrm>
            <a:off x="2405063" y="1270000"/>
            <a:ext cx="23415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CC0000"/>
                </a:solidFill>
              </a:rPr>
              <a:t>DHCP server: 223.1.2.5</a:t>
            </a:r>
          </a:p>
        </p:txBody>
      </p:sp>
      <p:sp>
        <p:nvSpPr>
          <p:cNvPr id="92162" name="Text Box 8"/>
          <p:cNvSpPr txBox="1">
            <a:spLocks noChangeArrowheads="1"/>
          </p:cNvSpPr>
          <p:nvPr/>
        </p:nvSpPr>
        <p:spPr bwMode="auto">
          <a:xfrm>
            <a:off x="7561263" y="1311275"/>
            <a:ext cx="8493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CC0000"/>
                </a:solidFill>
              </a:rPr>
              <a:t>arriving</a:t>
            </a:r>
          </a:p>
          <a:p>
            <a:pPr algn="ctr">
              <a:lnSpc>
                <a:spcPct val="85000"/>
              </a:lnSpc>
            </a:pPr>
            <a:r>
              <a:rPr lang="en-US" altLang="zh-CN" sz="1600">
                <a:solidFill>
                  <a:srgbClr val="CC0000"/>
                </a:solidFill>
              </a:rPr>
              <a:t> client</a:t>
            </a:r>
          </a:p>
        </p:txBody>
      </p:sp>
      <p:sp>
        <p:nvSpPr>
          <p:cNvPr id="92163" name="Line 10"/>
          <p:cNvSpPr>
            <a:spLocks noChangeShapeType="1"/>
          </p:cNvSpPr>
          <p:nvPr/>
        </p:nvSpPr>
        <p:spPr bwMode="auto">
          <a:xfrm flipH="1">
            <a:off x="3340101" y="2163764"/>
            <a:ext cx="11113" cy="4027487"/>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164" name="Line 11"/>
          <p:cNvSpPr>
            <a:spLocks noChangeShapeType="1"/>
          </p:cNvSpPr>
          <p:nvPr/>
        </p:nvSpPr>
        <p:spPr bwMode="auto">
          <a:xfrm flipH="1">
            <a:off x="7866063" y="2239963"/>
            <a:ext cx="11112" cy="4140200"/>
          </a:xfrm>
          <a:prstGeom prst="line">
            <a:avLst/>
          </a:prstGeom>
          <a:noFill/>
          <a:ln w="9525">
            <a:solidFill>
              <a:srgbClr val="00B05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6" name="Group 5"/>
          <p:cNvGrpSpPr>
            <a:grpSpLocks/>
          </p:cNvGrpSpPr>
          <p:nvPr/>
        </p:nvGrpSpPr>
        <p:grpSpPr bwMode="auto">
          <a:xfrm>
            <a:off x="3384550" y="1343026"/>
            <a:ext cx="4395788" cy="1401763"/>
            <a:chOff x="1860550" y="1343025"/>
            <a:chExt cx="4395788" cy="1401763"/>
          </a:xfrm>
        </p:grpSpPr>
        <p:sp>
          <p:nvSpPr>
            <p:cNvPr id="92250" name="Line 9"/>
            <p:cNvSpPr>
              <a:spLocks noChangeShapeType="1"/>
            </p:cNvSpPr>
            <p:nvPr/>
          </p:nvSpPr>
          <p:spPr bwMode="auto">
            <a:xfrm flipH="1">
              <a:off x="1860550" y="2208213"/>
              <a:ext cx="4395788"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2251" name="Group 23"/>
            <p:cNvGrpSpPr>
              <a:grpSpLocks/>
            </p:cNvGrpSpPr>
            <p:nvPr/>
          </p:nvGrpSpPr>
          <p:grpSpPr bwMode="auto">
            <a:xfrm>
              <a:off x="3389313" y="1343025"/>
              <a:ext cx="2673350" cy="1116013"/>
              <a:chOff x="11865" y="3885"/>
              <a:chExt cx="3720" cy="1260"/>
            </a:xfrm>
          </p:grpSpPr>
          <p:sp>
            <p:nvSpPr>
              <p:cNvPr id="92252" name="Text Box 24"/>
              <p:cNvSpPr txBox="1">
                <a:spLocks noChangeArrowheads="1"/>
              </p:cNvSpPr>
              <p:nvPr/>
            </p:nvSpPr>
            <p:spPr bwMode="auto">
              <a:xfrm>
                <a:off x="11865" y="3885"/>
                <a:ext cx="2062" cy="4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discover</a:t>
                </a:r>
                <a:endParaRPr lang="en-US" altLang="zh-CN" sz="1200" b="1" dirty="0">
                  <a:solidFill>
                    <a:srgbClr val="0000FF"/>
                  </a:solidFill>
                  <a:latin typeface="Comic Sans MS" panose="030F0702030302020204" pitchFamily="66" charset="0"/>
                </a:endParaRPr>
              </a:p>
            </p:txBody>
          </p:sp>
          <p:sp>
            <p:nvSpPr>
              <p:cNvPr id="92253" name="Text Box 25"/>
              <p:cNvSpPr txBox="1">
                <a:spLocks noChangeArrowheads="1"/>
              </p:cNvSpPr>
              <p:nvPr/>
            </p:nvSpPr>
            <p:spPr bwMode="auto">
              <a:xfrm>
                <a:off x="12015" y="4231"/>
                <a:ext cx="3570" cy="914"/>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 0.0.0.0, 68     </a:t>
                </a:r>
              </a:p>
              <a:p>
                <a:pPr algn="ctr"/>
                <a:r>
                  <a:rPr lang="en-US" altLang="zh-CN" sz="1200">
                    <a:solidFill>
                      <a:srgbClr val="000099"/>
                    </a:solidFill>
                  </a:rPr>
                  <a:t>dest.: 255.255.255.255,67</a:t>
                </a:r>
              </a:p>
              <a:p>
                <a:pPr algn="ctr"/>
                <a:r>
                  <a:rPr lang="en-US" altLang="zh-CN" sz="1200">
                    <a:solidFill>
                      <a:srgbClr val="000099"/>
                    </a:solidFill>
                  </a:rPr>
                  <a:t>yiaddr:    0.0.0.0</a:t>
                </a:r>
              </a:p>
              <a:p>
                <a:pPr algn="ctr"/>
                <a:r>
                  <a:rPr lang="en-US" altLang="zh-CN" sz="1200">
                    <a:solidFill>
                      <a:srgbClr val="000099"/>
                    </a:solidFill>
                  </a:rPr>
                  <a:t>transaction ID: 654</a:t>
                </a:r>
                <a:endParaRPr lang="en-US" altLang="zh-CN" sz="1600">
                  <a:solidFill>
                    <a:srgbClr val="000099"/>
                  </a:solidFill>
                  <a:latin typeface="Comic Sans MS" panose="030F0702030302020204" pitchFamily="66" charset="0"/>
                </a:endParaRPr>
              </a:p>
            </p:txBody>
          </p:sp>
        </p:grpSp>
      </p:grpSp>
      <p:sp>
        <p:nvSpPr>
          <p:cNvPr id="34825" name="Line 26"/>
          <p:cNvSpPr>
            <a:spLocks noChangeShapeType="1"/>
          </p:cNvSpPr>
          <p:nvPr/>
        </p:nvSpPr>
        <p:spPr bwMode="auto">
          <a:xfrm>
            <a:off x="3427414" y="3194051"/>
            <a:ext cx="4395787" cy="538163"/>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7" name="Group 6"/>
          <p:cNvGrpSpPr>
            <a:grpSpLocks/>
          </p:cNvGrpSpPr>
          <p:nvPr/>
        </p:nvGrpSpPr>
        <p:grpSpPr bwMode="auto">
          <a:xfrm>
            <a:off x="5086350" y="2579688"/>
            <a:ext cx="2520950" cy="1217612"/>
            <a:chOff x="3562350" y="2579688"/>
            <a:chExt cx="2520950" cy="1217612"/>
          </a:xfrm>
        </p:grpSpPr>
        <p:sp>
          <p:nvSpPr>
            <p:cNvPr id="92248" name="Text Box 27"/>
            <p:cNvSpPr txBox="1">
              <a:spLocks noChangeArrowheads="1"/>
            </p:cNvSpPr>
            <p:nvPr/>
          </p:nvSpPr>
          <p:spPr bwMode="auto">
            <a:xfrm>
              <a:off x="3562350" y="2579688"/>
              <a:ext cx="1379538" cy="330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offer</a:t>
              </a:r>
              <a:endParaRPr lang="en-US" altLang="zh-CN" sz="1600" dirty="0">
                <a:solidFill>
                  <a:srgbClr val="0000FF"/>
                </a:solidFill>
                <a:latin typeface="Comic Sans MS" panose="030F0702030302020204" pitchFamily="66" charset="0"/>
              </a:endParaRPr>
            </a:p>
          </p:txBody>
        </p:sp>
        <p:sp>
          <p:nvSpPr>
            <p:cNvPr id="92249" name="Text Box 28"/>
            <p:cNvSpPr txBox="1">
              <a:spLocks noChangeArrowheads="1"/>
            </p:cNvSpPr>
            <p:nvPr/>
          </p:nvSpPr>
          <p:spPr bwMode="auto">
            <a:xfrm>
              <a:off x="3659188" y="2832100"/>
              <a:ext cx="2424112" cy="965200"/>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654</a:t>
              </a:r>
            </a:p>
            <a:p>
              <a:pPr algn="ctr"/>
              <a:r>
                <a:rPr lang="en-US" altLang="zh-CN" sz="1200">
                  <a:solidFill>
                    <a:srgbClr val="000099"/>
                  </a:solidFill>
                </a:rPr>
                <a:t>lifetime: 3600 secs</a:t>
              </a:r>
              <a:endParaRPr lang="en-US" altLang="zh-CN" sz="800">
                <a:solidFill>
                  <a:srgbClr val="000099"/>
                </a:solidFill>
                <a:latin typeface="Comic Sans MS" panose="030F0702030302020204" pitchFamily="66" charset="0"/>
              </a:endParaRPr>
            </a:p>
          </p:txBody>
        </p:sp>
      </p:grpSp>
      <p:sp>
        <p:nvSpPr>
          <p:cNvPr id="34828" name="Line 29"/>
          <p:cNvSpPr>
            <a:spLocks noChangeShapeType="1"/>
          </p:cNvSpPr>
          <p:nvPr/>
        </p:nvSpPr>
        <p:spPr bwMode="auto">
          <a:xfrm flipH="1">
            <a:off x="3319464" y="4422776"/>
            <a:ext cx="4395787" cy="536575"/>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8" name="Group 7"/>
          <p:cNvGrpSpPr>
            <a:grpSpLocks/>
          </p:cNvGrpSpPr>
          <p:nvPr/>
        </p:nvGrpSpPr>
        <p:grpSpPr bwMode="auto">
          <a:xfrm>
            <a:off x="3490913" y="3765551"/>
            <a:ext cx="2887662" cy="1260475"/>
            <a:chOff x="1966913" y="3765550"/>
            <a:chExt cx="2887662" cy="1260475"/>
          </a:xfrm>
        </p:grpSpPr>
        <p:sp>
          <p:nvSpPr>
            <p:cNvPr id="92246" name="Text Box 30"/>
            <p:cNvSpPr txBox="1">
              <a:spLocks noChangeArrowheads="1"/>
            </p:cNvSpPr>
            <p:nvPr/>
          </p:nvSpPr>
          <p:spPr bwMode="auto">
            <a:xfrm>
              <a:off x="1966913" y="376555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request</a:t>
              </a:r>
              <a:endParaRPr lang="en-US" altLang="zh-CN" sz="1600" dirty="0">
                <a:solidFill>
                  <a:srgbClr val="0000FF"/>
                </a:solidFill>
                <a:latin typeface="Comic Sans MS" panose="030F0702030302020204" pitchFamily="66" charset="0"/>
              </a:endParaRPr>
            </a:p>
          </p:txBody>
        </p:sp>
        <p:sp>
          <p:nvSpPr>
            <p:cNvPr id="92247" name="Text Box 31"/>
            <p:cNvSpPr txBox="1">
              <a:spLocks noChangeArrowheads="1"/>
            </p:cNvSpPr>
            <p:nvPr/>
          </p:nvSpPr>
          <p:spPr bwMode="auto">
            <a:xfrm>
              <a:off x="2097088" y="4027488"/>
              <a:ext cx="2757487" cy="998537"/>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err="1">
                  <a:solidFill>
                    <a:srgbClr val="000099"/>
                  </a:solidFill>
                </a:rPr>
                <a:t>src</a:t>
              </a:r>
              <a:r>
                <a:rPr lang="en-US" altLang="zh-CN" sz="1200" dirty="0">
                  <a:solidFill>
                    <a:srgbClr val="000099"/>
                  </a:solidFill>
                </a:rPr>
                <a:t>:  0.0.0.0, 68     </a:t>
              </a:r>
            </a:p>
            <a:p>
              <a:pPr algn="ctr"/>
              <a:r>
                <a:rPr lang="en-US" altLang="zh-CN" sz="1200" dirty="0" err="1">
                  <a:solidFill>
                    <a:srgbClr val="000099"/>
                  </a:solidFill>
                </a:rPr>
                <a:t>dest</a:t>
              </a:r>
              <a:r>
                <a:rPr lang="en-US" altLang="zh-CN" sz="1200" dirty="0">
                  <a:solidFill>
                    <a:srgbClr val="000099"/>
                  </a:solidFill>
                </a:rPr>
                <a:t>::  255.255.255.255, 67</a:t>
              </a:r>
            </a:p>
            <a:p>
              <a:pPr algn="ctr"/>
              <a:r>
                <a:rPr lang="en-US" altLang="zh-CN" sz="1200" dirty="0" err="1">
                  <a:solidFill>
                    <a:srgbClr val="000099"/>
                  </a:solidFill>
                </a:rPr>
                <a:t>yiaddrr</a:t>
              </a:r>
              <a:r>
                <a:rPr lang="en-US" altLang="zh-CN" sz="1200" dirty="0">
                  <a:solidFill>
                    <a:srgbClr val="000099"/>
                  </a:solidFill>
                </a:rPr>
                <a:t>: 223.1.2.4</a:t>
              </a:r>
            </a:p>
            <a:p>
              <a:pPr algn="ctr"/>
              <a:r>
                <a:rPr lang="en-US" altLang="zh-CN" sz="1200" dirty="0">
                  <a:solidFill>
                    <a:srgbClr val="000099"/>
                  </a:solidFill>
                </a:rPr>
                <a:t>transaction ID: 655</a:t>
              </a:r>
            </a:p>
            <a:p>
              <a:pPr algn="ctr"/>
              <a:r>
                <a:rPr lang="en-US" altLang="zh-CN" sz="1200" dirty="0">
                  <a:solidFill>
                    <a:srgbClr val="000099"/>
                  </a:solidFill>
                </a:rPr>
                <a:t>lifetime: 3600 secs</a:t>
              </a:r>
              <a:endParaRPr lang="en-US" altLang="zh-CN" sz="1600" dirty="0">
                <a:solidFill>
                  <a:srgbClr val="000099"/>
                </a:solidFill>
                <a:latin typeface="Comic Sans MS" panose="030F0702030302020204" pitchFamily="66" charset="0"/>
              </a:endParaRPr>
            </a:p>
          </p:txBody>
        </p:sp>
      </p:grpSp>
      <p:sp>
        <p:nvSpPr>
          <p:cNvPr id="34831" name="Line 32"/>
          <p:cNvSpPr>
            <a:spLocks noChangeShapeType="1"/>
          </p:cNvSpPr>
          <p:nvPr/>
        </p:nvSpPr>
        <p:spPr bwMode="auto">
          <a:xfrm>
            <a:off x="3405189" y="5453063"/>
            <a:ext cx="4395787" cy="538162"/>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9" name="Group 8"/>
          <p:cNvGrpSpPr>
            <a:grpSpLocks/>
          </p:cNvGrpSpPr>
          <p:nvPr/>
        </p:nvGrpSpPr>
        <p:grpSpPr bwMode="auto">
          <a:xfrm>
            <a:off x="5043489" y="5168900"/>
            <a:ext cx="2509837" cy="1271588"/>
            <a:chOff x="3519488" y="5168900"/>
            <a:chExt cx="2509837" cy="1271588"/>
          </a:xfrm>
        </p:grpSpPr>
        <p:sp>
          <p:nvSpPr>
            <p:cNvPr id="92244" name="Text Box 33"/>
            <p:cNvSpPr txBox="1">
              <a:spLocks noChangeArrowheads="1"/>
            </p:cNvSpPr>
            <p:nvPr/>
          </p:nvSpPr>
          <p:spPr bwMode="auto">
            <a:xfrm>
              <a:off x="3519488" y="5168900"/>
              <a:ext cx="1379537" cy="3286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b="1" dirty="0">
                  <a:solidFill>
                    <a:srgbClr val="0000FF"/>
                  </a:solidFill>
                </a:rPr>
                <a:t>DHCP ACK</a:t>
              </a:r>
              <a:endParaRPr lang="en-US" altLang="zh-CN" sz="1600" dirty="0">
                <a:solidFill>
                  <a:srgbClr val="0000FF"/>
                </a:solidFill>
                <a:latin typeface="Comic Sans MS" panose="030F0702030302020204" pitchFamily="66" charset="0"/>
              </a:endParaRPr>
            </a:p>
          </p:txBody>
        </p:sp>
        <p:sp>
          <p:nvSpPr>
            <p:cNvPr id="92245" name="Text Box 34"/>
            <p:cNvSpPr txBox="1">
              <a:spLocks noChangeArrowheads="1"/>
            </p:cNvSpPr>
            <p:nvPr/>
          </p:nvSpPr>
          <p:spPr bwMode="auto">
            <a:xfrm>
              <a:off x="3616325" y="5421313"/>
              <a:ext cx="2413000" cy="1019175"/>
            </a:xfrm>
            <a:prstGeom prst="rect">
              <a:avLst/>
            </a:prstGeom>
            <a:solidFill>
              <a:srgbClr val="FFFFFF"/>
            </a:solidFill>
            <a:ln w="9525">
              <a:solidFill>
                <a:srgbClr val="000099"/>
              </a:solidFill>
              <a:miter lim="800000"/>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a:solidFill>
                    <a:srgbClr val="000099"/>
                  </a:solidFill>
                </a:rPr>
                <a:t>src: 223.1.2.5, 67      </a:t>
              </a:r>
            </a:p>
            <a:p>
              <a:pPr algn="ctr"/>
              <a:r>
                <a:rPr lang="en-US" altLang="zh-CN" sz="1200">
                  <a:solidFill>
                    <a:srgbClr val="000099"/>
                  </a:solidFill>
                </a:rPr>
                <a:t>dest:  255.255.255.255, 68</a:t>
              </a:r>
            </a:p>
            <a:p>
              <a:pPr algn="ctr"/>
              <a:r>
                <a:rPr lang="en-US" altLang="zh-CN" sz="1200">
                  <a:solidFill>
                    <a:srgbClr val="000099"/>
                  </a:solidFill>
                </a:rPr>
                <a:t>yiaddrr: 223.1.2.4</a:t>
              </a:r>
            </a:p>
            <a:p>
              <a:pPr algn="ctr"/>
              <a:r>
                <a:rPr lang="en-US" altLang="zh-CN" sz="1200">
                  <a:solidFill>
                    <a:srgbClr val="000099"/>
                  </a:solidFill>
                </a:rPr>
                <a:t>transaction ID: 655</a:t>
              </a:r>
            </a:p>
            <a:p>
              <a:pPr algn="ctr"/>
              <a:r>
                <a:rPr lang="en-US" altLang="zh-CN" sz="1200">
                  <a:solidFill>
                    <a:srgbClr val="000099"/>
                  </a:solidFill>
                </a:rPr>
                <a:t>lifetime: 3600 secs</a:t>
              </a:r>
              <a:endParaRPr lang="en-US" altLang="zh-CN" sz="1000">
                <a:solidFill>
                  <a:srgbClr val="000099"/>
                </a:solidFill>
                <a:latin typeface="Comic Sans MS" panose="030F0702030302020204" pitchFamily="66" charset="0"/>
              </a:endParaRPr>
            </a:p>
          </p:txBody>
        </p:sp>
      </p:grpSp>
      <p:grpSp>
        <p:nvGrpSpPr>
          <p:cNvPr id="92172" name="Group 36"/>
          <p:cNvGrpSpPr>
            <a:grpSpLocks/>
          </p:cNvGrpSpPr>
          <p:nvPr/>
        </p:nvGrpSpPr>
        <p:grpSpPr bwMode="auto">
          <a:xfrm>
            <a:off x="7818439" y="1781176"/>
            <a:ext cx="784225" cy="549275"/>
            <a:chOff x="4420" y="878"/>
            <a:chExt cx="614" cy="458"/>
          </a:xfrm>
        </p:grpSpPr>
        <p:pic>
          <p:nvPicPr>
            <p:cNvPr id="92222" name="Picture 37" descr="laptop_key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3" name="Freeform 38"/>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2224" name="Picture 39" descr="scr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5" name="Freeform 40"/>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6" name="Freeform 41"/>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7" name="Freeform 42"/>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8" name="Freeform 43"/>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29" name="Freeform 44"/>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0" name="Freeform 45"/>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31" name="Group 46"/>
            <p:cNvGrpSpPr>
              <a:grpSpLocks/>
            </p:cNvGrpSpPr>
            <p:nvPr/>
          </p:nvGrpSpPr>
          <p:grpSpPr bwMode="auto">
            <a:xfrm>
              <a:off x="4584" y="1203"/>
              <a:ext cx="119" cy="53"/>
              <a:chOff x="1740" y="2642"/>
              <a:chExt cx="752" cy="327"/>
            </a:xfrm>
          </p:grpSpPr>
          <p:sp>
            <p:nvSpPr>
              <p:cNvPr id="92238" name="Freeform 4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9" name="Freeform 4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0" name="Freeform 4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1" name="Freeform 5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2" name="Freeform 5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43" name="Freeform 5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2232" name="Freeform 53"/>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3" name="Freeform 54"/>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4" name="Freeform 55"/>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5" name="Freeform 56"/>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6" name="Freeform 57"/>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37" name="Freeform 58"/>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92173" name="Group 60"/>
          <p:cNvGrpSpPr>
            <a:grpSpLocks/>
          </p:cNvGrpSpPr>
          <p:nvPr/>
        </p:nvGrpSpPr>
        <p:grpSpPr bwMode="auto">
          <a:xfrm>
            <a:off x="3241676" y="1590676"/>
            <a:ext cx="334963" cy="536575"/>
            <a:chOff x="4140" y="429"/>
            <a:chExt cx="1425" cy="2396"/>
          </a:xfrm>
        </p:grpSpPr>
        <p:sp>
          <p:nvSpPr>
            <p:cNvPr id="92190" name="Freeform 6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1" name="Rectangle 62"/>
            <p:cNvSpPr>
              <a:spLocks noChangeArrowheads="1"/>
            </p:cNvSpPr>
            <p:nvPr/>
          </p:nvSpPr>
          <p:spPr bwMode="auto">
            <a:xfrm>
              <a:off x="4208" y="429"/>
              <a:ext cx="1047"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2" name="Freeform 6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3" name="Freeform 6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194" name="Rectangle 65"/>
            <p:cNvSpPr>
              <a:spLocks noChangeArrowheads="1"/>
            </p:cNvSpPr>
            <p:nvPr/>
          </p:nvSpPr>
          <p:spPr bwMode="auto">
            <a:xfrm>
              <a:off x="4214" y="691"/>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5" name="Group 66"/>
            <p:cNvGrpSpPr>
              <a:grpSpLocks/>
            </p:cNvGrpSpPr>
            <p:nvPr/>
          </p:nvGrpSpPr>
          <p:grpSpPr bwMode="auto">
            <a:xfrm>
              <a:off x="4749" y="668"/>
              <a:ext cx="581" cy="145"/>
              <a:chOff x="614" y="2568"/>
              <a:chExt cx="725" cy="139"/>
            </a:xfrm>
          </p:grpSpPr>
          <p:sp>
            <p:nvSpPr>
              <p:cNvPr id="92220" name="AutoShape 67"/>
              <p:cNvSpPr>
                <a:spLocks noChangeArrowheads="1"/>
              </p:cNvSpPr>
              <p:nvPr/>
            </p:nvSpPr>
            <p:spPr bwMode="auto">
              <a:xfrm>
                <a:off x="613" y="2570"/>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21" name="AutoShape 68"/>
              <p:cNvSpPr>
                <a:spLocks noChangeArrowheads="1"/>
              </p:cNvSpPr>
              <p:nvPr/>
            </p:nvSpPr>
            <p:spPr bwMode="auto">
              <a:xfrm>
                <a:off x="629" y="2584"/>
                <a:ext cx="691"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6" name="Rectangle 69"/>
            <p:cNvSpPr>
              <a:spLocks noChangeArrowheads="1"/>
            </p:cNvSpPr>
            <p:nvPr/>
          </p:nvSpPr>
          <p:spPr bwMode="auto">
            <a:xfrm>
              <a:off x="4221" y="101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197" name="Group 70"/>
            <p:cNvGrpSpPr>
              <a:grpSpLocks/>
            </p:cNvGrpSpPr>
            <p:nvPr/>
          </p:nvGrpSpPr>
          <p:grpSpPr bwMode="auto">
            <a:xfrm>
              <a:off x="4747" y="994"/>
              <a:ext cx="581" cy="134"/>
              <a:chOff x="614" y="2568"/>
              <a:chExt cx="725" cy="139"/>
            </a:xfrm>
          </p:grpSpPr>
          <p:sp>
            <p:nvSpPr>
              <p:cNvPr id="92218" name="AutoShape 71"/>
              <p:cNvSpPr>
                <a:spLocks noChangeArrowheads="1"/>
              </p:cNvSpPr>
              <p:nvPr/>
            </p:nvSpPr>
            <p:spPr bwMode="auto">
              <a:xfrm>
                <a:off x="615" y="2570"/>
                <a:ext cx="725"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9" name="AutoShape 72"/>
              <p:cNvSpPr>
                <a:spLocks noChangeArrowheads="1"/>
              </p:cNvSpPr>
              <p:nvPr/>
            </p:nvSpPr>
            <p:spPr bwMode="auto">
              <a:xfrm>
                <a:off x="632" y="2585"/>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198" name="Rectangle 73"/>
            <p:cNvSpPr>
              <a:spLocks noChangeArrowheads="1"/>
            </p:cNvSpPr>
            <p:nvPr/>
          </p:nvSpPr>
          <p:spPr bwMode="auto">
            <a:xfrm>
              <a:off x="4214" y="1358"/>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99" name="Rectangle 74"/>
            <p:cNvSpPr>
              <a:spLocks noChangeArrowheads="1"/>
            </p:cNvSpPr>
            <p:nvPr/>
          </p:nvSpPr>
          <p:spPr bwMode="auto">
            <a:xfrm>
              <a:off x="4228" y="1655"/>
              <a:ext cx="594"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nvGrpSpPr>
            <p:cNvPr id="92200" name="Group 75"/>
            <p:cNvGrpSpPr>
              <a:grpSpLocks/>
            </p:cNvGrpSpPr>
            <p:nvPr/>
          </p:nvGrpSpPr>
          <p:grpSpPr bwMode="auto">
            <a:xfrm>
              <a:off x="4735" y="1627"/>
              <a:ext cx="582" cy="151"/>
              <a:chOff x="614" y="2568"/>
              <a:chExt cx="725" cy="139"/>
            </a:xfrm>
          </p:grpSpPr>
          <p:sp>
            <p:nvSpPr>
              <p:cNvPr id="92216" name="AutoShape 76"/>
              <p:cNvSpPr>
                <a:spLocks noChangeArrowheads="1"/>
              </p:cNvSpPr>
              <p:nvPr/>
            </p:nvSpPr>
            <p:spPr bwMode="auto">
              <a:xfrm>
                <a:off x="613" y="2568"/>
                <a:ext cx="724"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7" name="AutoShape 77"/>
              <p:cNvSpPr>
                <a:spLocks noChangeArrowheads="1"/>
              </p:cNvSpPr>
              <p:nvPr/>
            </p:nvSpPr>
            <p:spPr bwMode="auto">
              <a:xfrm>
                <a:off x="630" y="2581"/>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1" name="Freeform 7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2202" name="Group 79"/>
            <p:cNvGrpSpPr>
              <a:grpSpLocks/>
            </p:cNvGrpSpPr>
            <p:nvPr/>
          </p:nvGrpSpPr>
          <p:grpSpPr bwMode="auto">
            <a:xfrm>
              <a:off x="4739" y="1327"/>
              <a:ext cx="582" cy="139"/>
              <a:chOff x="614" y="2568"/>
              <a:chExt cx="725" cy="139"/>
            </a:xfrm>
          </p:grpSpPr>
          <p:sp>
            <p:nvSpPr>
              <p:cNvPr id="92214" name="AutoShape 80"/>
              <p:cNvSpPr>
                <a:spLocks noChangeArrowheads="1"/>
              </p:cNvSpPr>
              <p:nvPr/>
            </p:nvSpPr>
            <p:spPr bwMode="auto">
              <a:xfrm>
                <a:off x="617" y="2570"/>
                <a:ext cx="724"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5" name="AutoShape 81"/>
              <p:cNvSpPr>
                <a:spLocks noChangeArrowheads="1"/>
              </p:cNvSpPr>
              <p:nvPr/>
            </p:nvSpPr>
            <p:spPr bwMode="auto">
              <a:xfrm>
                <a:off x="633"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92203" name="Rectangle 82"/>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4" name="Freeform 8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5" name="Freeform 8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6" name="Oval 85"/>
            <p:cNvSpPr>
              <a:spLocks noChangeArrowheads="1"/>
            </p:cNvSpPr>
            <p:nvPr/>
          </p:nvSpPr>
          <p:spPr bwMode="auto">
            <a:xfrm>
              <a:off x="5518" y="2612"/>
              <a:ext cx="47"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7" name="Freeform 8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2208" name="AutoShape 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09" name="AutoShape 88"/>
            <p:cNvSpPr>
              <a:spLocks noChangeArrowheads="1"/>
            </p:cNvSpPr>
            <p:nvPr/>
          </p:nvSpPr>
          <p:spPr bwMode="auto">
            <a:xfrm>
              <a:off x="4208" y="2712"/>
              <a:ext cx="106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0" name="Oval 89"/>
            <p:cNvSpPr>
              <a:spLocks noChangeArrowheads="1"/>
            </p:cNvSpPr>
            <p:nvPr/>
          </p:nvSpPr>
          <p:spPr bwMode="auto">
            <a:xfrm>
              <a:off x="4309" y="2385"/>
              <a:ext cx="155"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1" name="Oval 90"/>
            <p:cNvSpPr>
              <a:spLocks noChangeArrowheads="1"/>
            </p:cNvSpPr>
            <p:nvPr/>
          </p:nvSpPr>
          <p:spPr bwMode="auto">
            <a:xfrm>
              <a:off x="4484" y="2385"/>
              <a:ext cx="162"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600">
                <a:solidFill>
                  <a:srgbClr val="FF0000"/>
                </a:solidFill>
                <a:latin typeface="Tahoma" panose="020B0604030504040204" pitchFamily="34" charset="0"/>
                <a:cs typeface="Arial" panose="020B0604020202020204" pitchFamily="34" charset="0"/>
              </a:endParaRPr>
            </a:p>
          </p:txBody>
        </p:sp>
        <p:sp>
          <p:nvSpPr>
            <p:cNvPr id="92212" name="Oval 91"/>
            <p:cNvSpPr>
              <a:spLocks noChangeArrowheads="1"/>
            </p:cNvSpPr>
            <p:nvPr/>
          </p:nvSpPr>
          <p:spPr bwMode="auto">
            <a:xfrm>
              <a:off x="4660" y="2378"/>
              <a:ext cx="162"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213" name="Rectangle 92"/>
            <p:cNvSpPr>
              <a:spLocks noChangeArrowheads="1"/>
            </p:cNvSpPr>
            <p:nvPr/>
          </p:nvSpPr>
          <p:spPr bwMode="auto">
            <a:xfrm>
              <a:off x="5065" y="1833"/>
              <a:ext cx="81" cy="766"/>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grpSp>
      <p:sp>
        <p:nvSpPr>
          <p:cNvPr id="47125" name="Rectangle 94"/>
          <p:cNvSpPr>
            <a:spLocks noGrp="1" noChangeArrowheads="1"/>
          </p:cNvSpPr>
          <p:nvPr>
            <p:ph type="title"/>
          </p:nvPr>
        </p:nvSpPr>
        <p:spPr>
          <a:xfrm>
            <a:off x="1962151" y="255589"/>
            <a:ext cx="6824663" cy="898525"/>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r>
              <a:rPr lang="en-US">
                <a:cs typeface="+mj-cs"/>
              </a:rPr>
              <a:t>DHCP client-server scenario</a:t>
            </a:r>
          </a:p>
        </p:txBody>
      </p:sp>
      <p:grpSp>
        <p:nvGrpSpPr>
          <p:cNvPr id="5" name="Group 4"/>
          <p:cNvGrpSpPr>
            <a:grpSpLocks/>
          </p:cNvGrpSpPr>
          <p:nvPr/>
        </p:nvGrpSpPr>
        <p:grpSpPr bwMode="auto">
          <a:xfrm>
            <a:off x="5029200" y="1663701"/>
            <a:ext cx="2540000" cy="733425"/>
            <a:chOff x="7333085" y="2736938"/>
            <a:chExt cx="2539755" cy="733428"/>
          </a:xfrm>
        </p:grpSpPr>
        <p:sp>
          <p:nvSpPr>
            <p:cNvPr id="92188" name="Rectangle 2"/>
            <p:cNvSpPr>
              <a:spLocks noChangeArrowheads="1"/>
            </p:cNvSpPr>
            <p:nvPr/>
          </p:nvSpPr>
          <p:spPr bwMode="auto">
            <a:xfrm>
              <a:off x="7333085" y="2736938"/>
              <a:ext cx="2521866" cy="733428"/>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9" name="TextBox 1"/>
            <p:cNvSpPr txBox="1">
              <a:spLocks noChangeArrowheads="1"/>
            </p:cNvSpPr>
            <p:nvPr/>
          </p:nvSpPr>
          <p:spPr bwMode="auto">
            <a:xfrm>
              <a:off x="7344917" y="279739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FF0000"/>
                  </a:solidFill>
                  <a:latin typeface="Tahoma" panose="020B0604030504040204" pitchFamily="34" charset="0"/>
                </a:rPr>
                <a:t>Broadcast: is there a DHCP server out there?</a:t>
              </a:r>
            </a:p>
          </p:txBody>
        </p:sp>
      </p:grpSp>
      <p:grpSp>
        <p:nvGrpSpPr>
          <p:cNvPr id="10" name="Group 9"/>
          <p:cNvGrpSpPr>
            <a:grpSpLocks/>
          </p:cNvGrpSpPr>
          <p:nvPr/>
        </p:nvGrpSpPr>
        <p:grpSpPr bwMode="auto">
          <a:xfrm>
            <a:off x="5194300" y="2871789"/>
            <a:ext cx="2528888" cy="884237"/>
            <a:chOff x="9144000" y="3229217"/>
            <a:chExt cx="2527923" cy="885135"/>
          </a:xfrm>
        </p:grpSpPr>
        <p:sp>
          <p:nvSpPr>
            <p:cNvPr id="92186" name="Rectangle 87"/>
            <p:cNvSpPr>
              <a:spLocks noChangeArrowheads="1"/>
            </p:cNvSpPr>
            <p:nvPr/>
          </p:nvSpPr>
          <p:spPr bwMode="auto">
            <a:xfrm>
              <a:off x="9144000" y="32292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7" name="TextBox 88"/>
            <p:cNvSpPr txBox="1">
              <a:spLocks noChangeArrowheads="1"/>
            </p:cNvSpPr>
            <p:nvPr/>
          </p:nvSpPr>
          <p:spPr bwMode="auto">
            <a:xfrm>
              <a:off x="9144000" y="3271783"/>
              <a:ext cx="252792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m a DHCP server! Here</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s an IP address you can use </a:t>
              </a:r>
            </a:p>
          </p:txBody>
        </p:sp>
      </p:grpSp>
      <p:grpSp>
        <p:nvGrpSpPr>
          <p:cNvPr id="11" name="Group 10"/>
          <p:cNvGrpSpPr>
            <a:grpSpLocks/>
          </p:cNvGrpSpPr>
          <p:nvPr/>
        </p:nvGrpSpPr>
        <p:grpSpPr bwMode="auto">
          <a:xfrm>
            <a:off x="3810000" y="4097339"/>
            <a:ext cx="2527300" cy="884237"/>
            <a:chOff x="8956574" y="4615923"/>
            <a:chExt cx="2527923" cy="885135"/>
          </a:xfrm>
        </p:grpSpPr>
        <p:sp>
          <p:nvSpPr>
            <p:cNvPr id="92184" name="Rectangle 89"/>
            <p:cNvSpPr>
              <a:spLocks noChangeArrowheads="1"/>
            </p:cNvSpPr>
            <p:nvPr/>
          </p:nvSpPr>
          <p:spPr bwMode="auto">
            <a:xfrm>
              <a:off x="8956574" y="4615923"/>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5" name="TextBox 90"/>
            <p:cNvSpPr txBox="1">
              <a:spLocks noChangeArrowheads="1"/>
            </p:cNvSpPr>
            <p:nvPr/>
          </p:nvSpPr>
          <p:spPr bwMode="auto">
            <a:xfrm>
              <a:off x="8956574" y="4765817"/>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I</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ll take that IP address!</a:t>
              </a:r>
            </a:p>
          </p:txBody>
        </p:sp>
      </p:grpSp>
      <p:grpSp>
        <p:nvGrpSpPr>
          <p:cNvPr id="12" name="Group 11"/>
          <p:cNvGrpSpPr>
            <a:grpSpLocks/>
          </p:cNvGrpSpPr>
          <p:nvPr/>
        </p:nvGrpSpPr>
        <p:grpSpPr bwMode="auto">
          <a:xfrm>
            <a:off x="5176839" y="5465764"/>
            <a:ext cx="2528887" cy="885825"/>
            <a:chOff x="9144000" y="5555417"/>
            <a:chExt cx="2527923" cy="885135"/>
          </a:xfrm>
        </p:grpSpPr>
        <p:sp>
          <p:nvSpPr>
            <p:cNvPr id="92182" name="Rectangle 91"/>
            <p:cNvSpPr>
              <a:spLocks noChangeArrowheads="1"/>
            </p:cNvSpPr>
            <p:nvPr/>
          </p:nvSpPr>
          <p:spPr bwMode="auto">
            <a:xfrm>
              <a:off x="9144000" y="5555417"/>
              <a:ext cx="2351575" cy="885135"/>
            </a:xfrm>
            <a:prstGeom prst="rect">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600">
                <a:solidFill>
                  <a:srgbClr val="000000"/>
                </a:solidFill>
                <a:latin typeface="Tahoma" panose="020B0604030504040204" pitchFamily="34" charset="0"/>
              </a:endParaRPr>
            </a:p>
          </p:txBody>
        </p:sp>
        <p:sp>
          <p:nvSpPr>
            <p:cNvPr id="92183" name="TextBox 92"/>
            <p:cNvSpPr txBox="1">
              <a:spLocks noChangeArrowheads="1"/>
            </p:cNvSpPr>
            <p:nvPr/>
          </p:nvSpPr>
          <p:spPr bwMode="auto">
            <a:xfrm>
              <a:off x="9144000" y="5705311"/>
              <a:ext cx="2527923"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dirty="0">
                  <a:solidFill>
                    <a:srgbClr val="FF0000"/>
                  </a:solidFill>
                  <a:latin typeface="Tahoma" panose="020B0604030504040204" pitchFamily="34" charset="0"/>
                </a:rPr>
                <a:t>Broadcast: OK.  You</a:t>
              </a:r>
              <a:r>
                <a:rPr lang="en-US" altLang="en-US" sz="1600" dirty="0">
                  <a:solidFill>
                    <a:srgbClr val="FF0000"/>
                  </a:solidFill>
                  <a:latin typeface="Tahoma" panose="020B0604030504040204" pitchFamily="34" charset="0"/>
                </a:rPr>
                <a:t>'</a:t>
              </a:r>
              <a:r>
                <a:rPr lang="en-US" altLang="zh-CN" sz="1600" dirty="0">
                  <a:solidFill>
                    <a:srgbClr val="FF0000"/>
                  </a:solidFill>
                  <a:latin typeface="Tahoma" panose="020B0604030504040204" pitchFamily="34" charset="0"/>
                </a:rPr>
                <a:t>ve got that IP address!</a:t>
              </a:r>
            </a:p>
          </p:txBody>
        </p:sp>
      </p:grpSp>
      <p:sp>
        <p:nvSpPr>
          <p:cNvPr id="95"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94"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96" name="TextBox 4">
            <a:extLst>
              <a:ext uri="{FF2B5EF4-FFF2-40B4-BE49-F238E27FC236}">
                <a16:creationId xmlns:a16="http://schemas.microsoft.com/office/drawing/2014/main" id="{297C99C1-F0CF-4826-9ED0-D1E87B096650}"/>
              </a:ext>
            </a:extLst>
          </p:cNvPr>
          <p:cNvSpPr txBox="1"/>
          <p:nvPr/>
        </p:nvSpPr>
        <p:spPr>
          <a:xfrm>
            <a:off x="8688288" y="2409221"/>
            <a:ext cx="2455333" cy="1569660"/>
          </a:xfrm>
          <a:prstGeom prst="rect">
            <a:avLst/>
          </a:prstGeom>
          <a:noFill/>
          <a:ln>
            <a:solidFill>
              <a:schemeClr val="accent6">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The two steps above can be skipped “if a client remembers and wishes to reuse a previously allocated network address” </a:t>
            </a:r>
            <a:r>
              <a:rPr kumimoji="0" lang="en-US" sz="1400" b="0" i="0" u="none" strike="noStrike" kern="1200" cap="none" spc="0" normalizeH="0" baseline="0" noProof="0" dirty="0">
                <a:ln>
                  <a:noFill/>
                </a:ln>
                <a:solidFill>
                  <a:srgbClr val="000099"/>
                </a:solidFill>
                <a:effectLst/>
                <a:uLnTx/>
                <a:uFillTx/>
                <a:latin typeface="Calibri" panose="020F0502020204030204"/>
                <a:ea typeface="+mn-ea"/>
                <a:cs typeface="+mn-cs"/>
              </a:rPr>
              <a:t>[RFC 2131]</a:t>
            </a:r>
            <a:endPar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383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0"/>
                                  </p:stCondLst>
                                  <p:childTnLst>
                                    <p:set>
                                      <p:cBhvr>
                                        <p:cTn id="22" dur="1" fill="hold">
                                          <p:stCondLst>
                                            <p:cond delay="0"/>
                                          </p:stCondLst>
                                        </p:cTn>
                                        <p:tgtEl>
                                          <p:spTgt spid="34825"/>
                                        </p:tgtEl>
                                        <p:attrNameLst>
                                          <p:attrName>style.visibility</p:attrName>
                                        </p:attrNameLst>
                                      </p:cBhvr>
                                      <p:to>
                                        <p:strVal val="visible"/>
                                      </p:to>
                                    </p:set>
                                    <p:animEffect transition="in" filter="wipe(left)">
                                      <p:cBhvr>
                                        <p:cTn id="23" dur="500"/>
                                        <p:tgtEl>
                                          <p:spTgt spid="34825"/>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nodeType="withGroup">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transition="in" filter="dissolve">
                                      <p:cBhvr>
                                        <p:cTn id="35" dur="500"/>
                                        <p:tgtEl>
                                          <p:spTgt spid="9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right)">
                                      <p:cBhvr>
                                        <p:cTn id="40" dur="500"/>
                                        <p:tgtEl>
                                          <p:spTgt spid="8"/>
                                        </p:tgtEl>
                                      </p:cBhvr>
                                    </p:animEffect>
                                  </p:childTnLst>
                                </p:cTn>
                              </p:par>
                              <p:par>
                                <p:cTn id="41" presetID="22" presetClass="entr" presetSubtype="2" fill="hold" nodeType="withEffect">
                                  <p:stCondLst>
                                    <p:cond delay="0"/>
                                  </p:stCondLst>
                                  <p:childTnLst>
                                    <p:set>
                                      <p:cBhvr>
                                        <p:cTn id="42" dur="1" fill="hold">
                                          <p:stCondLst>
                                            <p:cond delay="0"/>
                                          </p:stCondLst>
                                        </p:cTn>
                                        <p:tgtEl>
                                          <p:spTgt spid="34828"/>
                                        </p:tgtEl>
                                        <p:attrNameLst>
                                          <p:attrName>style.visibility</p:attrName>
                                        </p:attrNameLst>
                                      </p:cBhvr>
                                      <p:to>
                                        <p:strVal val="visible"/>
                                      </p:to>
                                    </p:set>
                                    <p:animEffect transition="in" filter="wipe(right)">
                                      <p:cBhvr>
                                        <p:cTn id="43" dur="500"/>
                                        <p:tgtEl>
                                          <p:spTgt spid="34828"/>
                                        </p:tgtEl>
                                      </p:cBhvr>
                                    </p:animEffect>
                                  </p:childTnLst>
                                </p:cTn>
                              </p:par>
                              <p:par>
                                <p:cTn id="44" presetID="9"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dissolve">
                                      <p:cBhvr>
                                        <p:cTn id="46" dur="500"/>
                                        <p:tgtEl>
                                          <p:spTgt spid="11"/>
                                        </p:tgtEl>
                                      </p:cBhvr>
                                    </p:animEffect>
                                  </p:childTnLst>
                                </p:cTn>
                              </p:par>
                              <p:par>
                                <p:cTn id="47" presetID="9" presetClass="exit" presetSubtype="0" fill="hold" grpId="1" nodeType="withEffect">
                                  <p:stCondLst>
                                    <p:cond delay="0"/>
                                  </p:stCondLst>
                                  <p:childTnLst>
                                    <p:animEffect transition="out" filter="dissolve">
                                      <p:cBhvr>
                                        <p:cTn id="48" dur="500"/>
                                        <p:tgtEl>
                                          <p:spTgt spid="96"/>
                                        </p:tgtEl>
                                      </p:cBhvr>
                                    </p:animEffect>
                                    <p:set>
                                      <p:cBhvr>
                                        <p:cTn id="49" dur="1" fill="hold">
                                          <p:stCondLst>
                                            <p:cond delay="499"/>
                                          </p:stCondLst>
                                        </p:cTn>
                                        <p:tgtEl>
                                          <p:spTgt spid="96"/>
                                        </p:tgtEl>
                                        <p:attrNameLst>
                                          <p:attrName>style.visibility</p:attrName>
                                        </p:attrNameLst>
                                      </p:cBhvr>
                                      <p:to>
                                        <p:strVal val="hidden"/>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xit" presetSubtype="0" fill="hold" nodeType="clickEffect">
                                  <p:stCondLst>
                                    <p:cond delay="0"/>
                                  </p:stCondLst>
                                  <p:childTnLst>
                                    <p:animEffect transition="out" filter="dissolv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par>
                                <p:cTn id="60" presetID="22" presetClass="entr" presetSubtype="8" fill="hold" nodeType="withEffect">
                                  <p:stCondLst>
                                    <p:cond delay="0"/>
                                  </p:stCondLst>
                                  <p:childTnLst>
                                    <p:set>
                                      <p:cBhvr>
                                        <p:cTn id="61" dur="1" fill="hold">
                                          <p:stCondLst>
                                            <p:cond delay="0"/>
                                          </p:stCondLst>
                                        </p:cTn>
                                        <p:tgtEl>
                                          <p:spTgt spid="34831"/>
                                        </p:tgtEl>
                                        <p:attrNameLst>
                                          <p:attrName>style.visibility</p:attrName>
                                        </p:attrNameLst>
                                      </p:cBhvr>
                                      <p:to>
                                        <p:strVal val="visible"/>
                                      </p:to>
                                    </p:set>
                                    <p:animEffect transition="in" filter="wipe(left)">
                                      <p:cBhvr>
                                        <p:cTn id="62" dur="500"/>
                                        <p:tgtEl>
                                          <p:spTgt spid="34831"/>
                                        </p:tgtEl>
                                      </p:cBhvr>
                                    </p:animEffect>
                                  </p:childTnLst>
                                </p:cTn>
                              </p:par>
                              <p:par>
                                <p:cTn id="63" presetID="9"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dissolve">
                                      <p:cBhvr>
                                        <p:cTn id="65" dur="500"/>
                                        <p:tgtEl>
                                          <p:spTgt spid="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xit" presetSubtype="0" fill="hold" nodeType="clickEffect">
                                  <p:stCondLst>
                                    <p:cond delay="0"/>
                                  </p:stCondLst>
                                  <p:childTnLst>
                                    <p:animEffect transition="out" filter="dissolv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p:nvPr>
        </p:nvSpPr>
        <p:spPr/>
        <p:txBody>
          <a:bodyPr/>
          <a:lstStyle/>
          <a:p>
            <a:pPr>
              <a:defRPr/>
            </a:pPr>
            <a:r>
              <a:rPr lang="en-US">
                <a:cs typeface="+mj-cs"/>
              </a:rPr>
              <a:t>DHCP: more than IP addresses</a:t>
            </a:r>
          </a:p>
        </p:txBody>
      </p:sp>
      <p:sp>
        <p:nvSpPr>
          <p:cNvPr id="48133" name="Rectangle 3"/>
          <p:cNvSpPr>
            <a:spLocks noGrp="1" noChangeArrowheads="1"/>
          </p:cNvSpPr>
          <p:nvPr>
            <p:ph type="body" idx="1"/>
          </p:nvPr>
        </p:nvSpPr>
        <p:spPr>
          <a:xfrm>
            <a:off x="527052" y="2420888"/>
            <a:ext cx="11137899" cy="3887836"/>
          </a:xfrm>
        </p:spPr>
        <p:txBody>
          <a:bodyPr/>
          <a:lstStyle/>
          <a:p>
            <a:pPr>
              <a:buFont typeface="Wingdings" charset="0"/>
              <a:buNone/>
              <a:defRPr/>
            </a:pPr>
            <a:r>
              <a:rPr lang="en-US" dirty="0">
                <a:cs typeface="+mn-cs"/>
              </a:rPr>
              <a:t>DHCP can return more than just allocated IP address on subnet:</a:t>
            </a:r>
          </a:p>
          <a:p>
            <a:pPr lvl="1">
              <a:buSzPct val="70000"/>
              <a:buFont typeface="Wingdings" panose="05000000000000000000" pitchFamily="2" charset="2"/>
              <a:buChar char="v"/>
              <a:defRPr/>
            </a:pPr>
            <a:r>
              <a:rPr lang="en-US" dirty="0"/>
              <a:t>address of first-hop router for client</a:t>
            </a:r>
          </a:p>
          <a:p>
            <a:pPr lvl="1">
              <a:buSzPct val="70000"/>
              <a:buFont typeface="Wingdings" panose="05000000000000000000" pitchFamily="2" charset="2"/>
              <a:buChar char="v"/>
              <a:defRPr/>
            </a:pPr>
            <a:r>
              <a:rPr lang="en-US" dirty="0"/>
              <a:t>name and IP address of DNS sever</a:t>
            </a:r>
          </a:p>
          <a:p>
            <a:pPr lvl="1">
              <a:buSzPct val="70000"/>
              <a:buFont typeface="Wingdings" panose="05000000000000000000" pitchFamily="2" charset="2"/>
              <a:buChar char="v"/>
              <a:defRPr/>
            </a:pPr>
            <a:r>
              <a:rPr lang="en-US" dirty="0"/>
              <a:t>network mask (indicating network versus host portion of address)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41878425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5" name="Rectangle 3"/>
          <p:cNvSpPr>
            <a:spLocks noGrp="1" noChangeArrowheads="1"/>
          </p:cNvSpPr>
          <p:nvPr>
            <p:ph type="body" idx="1"/>
          </p:nvPr>
        </p:nvSpPr>
        <p:spPr>
          <a:xfrm>
            <a:off x="6561138" y="1284288"/>
            <a:ext cx="3421062" cy="1262062"/>
          </a:xfrm>
        </p:spPr>
        <p:txBody>
          <a:bodyPr>
            <a:noAutofit/>
          </a:bodyPr>
          <a:lstStyle/>
          <a:p>
            <a:pPr>
              <a:lnSpc>
                <a:spcPct val="110000"/>
              </a:lnSpc>
              <a:defRPr/>
            </a:pPr>
            <a:r>
              <a:rPr lang="en-US" sz="1800" dirty="0"/>
              <a:t>connecting laptop needs its IP address, </a:t>
            </a:r>
            <a:r>
              <a:rPr lang="en-US" sz="1800" dirty="0" err="1"/>
              <a:t>addr</a:t>
            </a:r>
            <a:r>
              <a:rPr lang="en-US" sz="1800" dirty="0"/>
              <a:t> of first-hop router, </a:t>
            </a:r>
            <a:r>
              <a:rPr lang="en-US" sz="1800" dirty="0" err="1"/>
              <a:t>addr</a:t>
            </a:r>
            <a:r>
              <a:rPr lang="en-US" sz="1800" dirty="0"/>
              <a:t> of DNS server: use DHCP</a:t>
            </a:r>
          </a:p>
        </p:txBody>
      </p:sp>
      <p:sp>
        <p:nvSpPr>
          <p:cNvPr id="95234"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5235"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6"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7" name="Line 44"/>
          <p:cNvSpPr>
            <a:spLocks noChangeShapeType="1"/>
          </p:cNvSpPr>
          <p:nvPr/>
        </p:nvSpPr>
        <p:spPr bwMode="auto">
          <a:xfrm flipV="1">
            <a:off x="5448301" y="2357439"/>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8" name="Line 48"/>
          <p:cNvSpPr>
            <a:spLocks noChangeShapeType="1"/>
          </p:cNvSpPr>
          <p:nvPr/>
        </p:nvSpPr>
        <p:spPr bwMode="auto">
          <a:xfrm flipV="1">
            <a:off x="4803776" y="2892426"/>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239" name="Text Box 44"/>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sp>
        <p:nvSpPr>
          <p:cNvPr id="648344" name="Rectangle 152"/>
          <p:cNvSpPr>
            <a:spLocks noChangeArrowheads="1"/>
          </p:cNvSpPr>
          <p:nvPr/>
        </p:nvSpPr>
        <p:spPr bwMode="auto">
          <a:xfrm>
            <a:off x="6561138" y="2574926"/>
            <a:ext cx="3892550" cy="130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DHCP request encapsulated in UDP, encapsulated in IP, encapsulated in 802.1 Ethernet</a:t>
            </a:r>
          </a:p>
        </p:txBody>
      </p:sp>
      <p:sp>
        <p:nvSpPr>
          <p:cNvPr id="648345" name="Rectangle 153"/>
          <p:cNvSpPr>
            <a:spLocks noChangeArrowheads="1"/>
          </p:cNvSpPr>
          <p:nvPr/>
        </p:nvSpPr>
        <p:spPr bwMode="auto">
          <a:xfrm>
            <a:off x="6580188" y="3821114"/>
            <a:ext cx="3924300" cy="156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frame broadcast (</a:t>
            </a:r>
            <a:r>
              <a:rPr lang="en-US" altLang="zh-CN" sz="1800" dirty="0" err="1">
                <a:solidFill>
                  <a:srgbClr val="000099"/>
                </a:solidFill>
                <a:latin typeface="Comic Sans MS" panose="030F0702030302020204" pitchFamily="66" charset="0"/>
                <a:ea typeface="微软雅黑" panose="020B0503020204020204" pitchFamily="34" charset="-122"/>
              </a:rPr>
              <a:t>dest</a:t>
            </a:r>
            <a:r>
              <a:rPr lang="en-US" altLang="zh-CN" sz="1800" dirty="0">
                <a:solidFill>
                  <a:srgbClr val="000099"/>
                </a:solidFill>
                <a:latin typeface="Comic Sans MS" panose="030F0702030302020204" pitchFamily="66" charset="0"/>
                <a:ea typeface="微软雅黑" panose="020B0503020204020204" pitchFamily="34" charset="-122"/>
              </a:rPr>
              <a:t>: FFFFFFFFFFFF) on LAN, received at router running DHCP server</a:t>
            </a:r>
          </a:p>
        </p:txBody>
      </p:sp>
      <p:sp>
        <p:nvSpPr>
          <p:cNvPr id="648346" name="Rectangle 154"/>
          <p:cNvSpPr>
            <a:spLocks noChangeArrowheads="1"/>
          </p:cNvSpPr>
          <p:nvPr/>
        </p:nvSpPr>
        <p:spPr bwMode="auto">
          <a:xfrm>
            <a:off x="6557963" y="5157789"/>
            <a:ext cx="38020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342900" indent="-342900" fontAlgn="base">
              <a:lnSpc>
                <a:spcPct val="110000"/>
              </a:lnSpc>
              <a:spcBef>
                <a:spcPct val="20000"/>
              </a:spcBef>
              <a:buSzPct val="70000"/>
              <a:buFont typeface="Wingdings" panose="05000000000000000000" pitchFamily="2" charset="2"/>
              <a:buChar char="v"/>
              <a:defRPr/>
            </a:pPr>
            <a:r>
              <a:rPr lang="en-US" altLang="zh-CN" sz="1800" dirty="0">
                <a:solidFill>
                  <a:srgbClr val="000099"/>
                </a:solidFill>
                <a:latin typeface="Comic Sans MS" panose="030F0702030302020204" pitchFamily="66" charset="0"/>
                <a:ea typeface="微软雅黑" panose="020B0503020204020204" pitchFamily="34" charset="-122"/>
              </a:rPr>
              <a:t>Ethernet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IP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UDP </a:t>
            </a:r>
            <a:r>
              <a:rPr lang="en-US" altLang="zh-CN" sz="1800" dirty="0" err="1">
                <a:solidFill>
                  <a:srgbClr val="000099"/>
                </a:solidFill>
                <a:latin typeface="Comic Sans MS" panose="030F0702030302020204" pitchFamily="66" charset="0"/>
                <a:ea typeface="微软雅黑" panose="020B0503020204020204" pitchFamily="34" charset="-122"/>
              </a:rPr>
              <a:t>demuxed</a:t>
            </a:r>
            <a:r>
              <a:rPr lang="en-US" altLang="zh-CN" sz="1800" dirty="0">
                <a:solidFill>
                  <a:srgbClr val="000099"/>
                </a:solidFill>
                <a:latin typeface="Comic Sans MS" panose="030F0702030302020204" pitchFamily="66" charset="0"/>
                <a:ea typeface="微软雅黑" panose="020B0503020204020204" pitchFamily="34" charset="-122"/>
              </a:rPr>
              <a:t> to DHCP </a:t>
            </a:r>
          </a:p>
        </p:txBody>
      </p:sp>
      <p:sp>
        <p:nvSpPr>
          <p:cNvPr id="95243" name="Text Box 155"/>
          <p:cNvSpPr txBox="1">
            <a:spLocks noChangeArrowheads="1"/>
          </p:cNvSpPr>
          <p:nvPr/>
        </p:nvSpPr>
        <p:spPr bwMode="auto">
          <a:xfrm>
            <a:off x="4851400" y="3284538"/>
            <a:ext cx="104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168.1.1.1</a:t>
            </a:r>
          </a:p>
          <a:p>
            <a:endParaRPr lang="en-US" altLang="zh-CN" sz="1400">
              <a:solidFill>
                <a:srgbClr val="0000FF"/>
              </a:solidFill>
            </a:endParaRPr>
          </a:p>
        </p:txBody>
      </p:sp>
      <p:grpSp>
        <p:nvGrpSpPr>
          <p:cNvPr id="95244" name="Group 186"/>
          <p:cNvGrpSpPr>
            <a:grpSpLocks/>
          </p:cNvGrpSpPr>
          <p:nvPr/>
        </p:nvGrpSpPr>
        <p:grpSpPr bwMode="auto">
          <a:xfrm>
            <a:off x="4664076" y="2598739"/>
            <a:ext cx="963613" cy="300037"/>
            <a:chOff x="4410" y="1365"/>
            <a:chExt cx="663" cy="224"/>
          </a:xfrm>
        </p:grpSpPr>
        <p:sp>
          <p:nvSpPr>
            <p:cNvPr id="95422" name="Rectangle 187"/>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3" name="AutoShape 188"/>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24" name="Freeform 189"/>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FF"/>
                </a:solidFill>
              </a:endParaRPr>
            </a:p>
          </p:txBody>
        </p:sp>
        <p:sp>
          <p:nvSpPr>
            <p:cNvPr id="95425" name="Freeform 190"/>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sp>
          <p:nvSpPr>
            <p:cNvPr id="95426" name="Freeform 191"/>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endParaRPr>
            </a:p>
          </p:txBody>
        </p:sp>
      </p:grpSp>
      <p:grpSp>
        <p:nvGrpSpPr>
          <p:cNvPr id="95245" name="Group 192"/>
          <p:cNvGrpSpPr>
            <a:grpSpLocks/>
          </p:cNvGrpSpPr>
          <p:nvPr/>
        </p:nvGrpSpPr>
        <p:grpSpPr bwMode="auto">
          <a:xfrm>
            <a:off x="4198938" y="3525838"/>
            <a:ext cx="1066800" cy="406400"/>
            <a:chOff x="4396" y="1245"/>
            <a:chExt cx="672" cy="248"/>
          </a:xfrm>
        </p:grpSpPr>
        <p:sp>
          <p:nvSpPr>
            <p:cNvPr id="9541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9541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9541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95417" name="Group 196"/>
            <p:cNvGrpSpPr>
              <a:grpSpLocks/>
            </p:cNvGrpSpPr>
            <p:nvPr/>
          </p:nvGrpSpPr>
          <p:grpSpPr bwMode="auto">
            <a:xfrm>
              <a:off x="4530" y="1287"/>
              <a:ext cx="377" cy="75"/>
              <a:chOff x="2468" y="1332"/>
              <a:chExt cx="310" cy="60"/>
            </a:xfrm>
          </p:grpSpPr>
          <p:sp>
            <p:nvSpPr>
              <p:cNvPr id="95420" name="Freeform 19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5421" name="Freeform 19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95418" name="Line 199"/>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419" name="Line 200"/>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95246" name="Group 201"/>
          <p:cNvGrpSpPr>
            <a:grpSpLocks/>
          </p:cNvGrpSpPr>
          <p:nvPr/>
        </p:nvGrpSpPr>
        <p:grpSpPr bwMode="auto">
          <a:xfrm>
            <a:off x="4230688" y="3330575"/>
            <a:ext cx="423862" cy="647700"/>
            <a:chOff x="4140" y="429"/>
            <a:chExt cx="1425" cy="2396"/>
          </a:xfrm>
        </p:grpSpPr>
        <p:sp>
          <p:nvSpPr>
            <p:cNvPr id="95382" name="Freeform 20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3" name="Rectangle 203"/>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84" name="Freeform 20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5" name="Freeform 20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6" name="Rectangle 206"/>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7" name="Group 207"/>
            <p:cNvGrpSpPr>
              <a:grpSpLocks/>
            </p:cNvGrpSpPr>
            <p:nvPr/>
          </p:nvGrpSpPr>
          <p:grpSpPr bwMode="auto">
            <a:xfrm>
              <a:off x="4749" y="668"/>
              <a:ext cx="581" cy="145"/>
              <a:chOff x="614" y="2568"/>
              <a:chExt cx="725" cy="139"/>
            </a:xfrm>
          </p:grpSpPr>
          <p:sp>
            <p:nvSpPr>
              <p:cNvPr id="95412" name="AutoShape 208"/>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3" name="AutoShape 209"/>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88" name="Rectangle 210"/>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89" name="Group 211"/>
            <p:cNvGrpSpPr>
              <a:grpSpLocks/>
            </p:cNvGrpSpPr>
            <p:nvPr/>
          </p:nvGrpSpPr>
          <p:grpSpPr bwMode="auto">
            <a:xfrm>
              <a:off x="4747" y="994"/>
              <a:ext cx="581" cy="134"/>
              <a:chOff x="614" y="2568"/>
              <a:chExt cx="725" cy="139"/>
            </a:xfrm>
          </p:grpSpPr>
          <p:sp>
            <p:nvSpPr>
              <p:cNvPr id="95410" name="AutoShape 212"/>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11" name="AutoShape 213"/>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0" name="Rectangle 214"/>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1" name="Rectangle 215"/>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95392" name="Group 216"/>
            <p:cNvGrpSpPr>
              <a:grpSpLocks/>
            </p:cNvGrpSpPr>
            <p:nvPr/>
          </p:nvGrpSpPr>
          <p:grpSpPr bwMode="auto">
            <a:xfrm>
              <a:off x="4735" y="1627"/>
              <a:ext cx="582" cy="151"/>
              <a:chOff x="614" y="2568"/>
              <a:chExt cx="725" cy="139"/>
            </a:xfrm>
          </p:grpSpPr>
          <p:sp>
            <p:nvSpPr>
              <p:cNvPr id="95408" name="AutoShape 217"/>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9" name="AutoShape 218"/>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3" name="Freeform 21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94" name="Group 220"/>
            <p:cNvGrpSpPr>
              <a:grpSpLocks/>
            </p:cNvGrpSpPr>
            <p:nvPr/>
          </p:nvGrpSpPr>
          <p:grpSpPr bwMode="auto">
            <a:xfrm>
              <a:off x="4739" y="1327"/>
              <a:ext cx="582" cy="139"/>
              <a:chOff x="614" y="2568"/>
              <a:chExt cx="725" cy="139"/>
            </a:xfrm>
          </p:grpSpPr>
          <p:sp>
            <p:nvSpPr>
              <p:cNvPr id="95406" name="AutoShape 221"/>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7" name="AutoShape 222"/>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95395" name="Rectangle 223"/>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6" name="Freeform 22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7" name="Freeform 22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98" name="Oval 226"/>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99" name="Freeform 22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400" name="AutoShape 228"/>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1" name="AutoShape 229"/>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2" name="Oval 230"/>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3" name="Oval 231"/>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95404" name="Oval 232"/>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405" name="Rectangle 233"/>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95247" name="Group 234"/>
          <p:cNvGrpSpPr>
            <a:grpSpLocks/>
          </p:cNvGrpSpPr>
          <p:nvPr/>
        </p:nvGrpSpPr>
        <p:grpSpPr bwMode="auto">
          <a:xfrm>
            <a:off x="3502025" y="2295525"/>
            <a:ext cx="850900" cy="615950"/>
            <a:chOff x="4420" y="878"/>
            <a:chExt cx="614" cy="458"/>
          </a:xfrm>
        </p:grpSpPr>
        <p:pic>
          <p:nvPicPr>
            <p:cNvPr id="95360" name="Picture 235"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1" name="Freeform 236"/>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95362" name="Picture 237"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363" name="Freeform 238"/>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4" name="Freeform 239"/>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5" name="Freeform 240"/>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6" name="Freeform 241"/>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7" name="Freeform 242"/>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68" name="Freeform 243"/>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95369" name="Group 244"/>
            <p:cNvGrpSpPr>
              <a:grpSpLocks/>
            </p:cNvGrpSpPr>
            <p:nvPr/>
          </p:nvGrpSpPr>
          <p:grpSpPr bwMode="auto">
            <a:xfrm>
              <a:off x="4584" y="1203"/>
              <a:ext cx="119" cy="53"/>
              <a:chOff x="1740" y="2642"/>
              <a:chExt cx="752" cy="327"/>
            </a:xfrm>
          </p:grpSpPr>
          <p:sp>
            <p:nvSpPr>
              <p:cNvPr id="95376" name="Freeform 24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7" name="Freeform 24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8" name="Freeform 24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9" name="Freeform 24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0" name="Freeform 24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81" name="Freeform 25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95370" name="Freeform 251"/>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1" name="Freeform 252"/>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2" name="Freeform 253"/>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3" name="Freeform 254"/>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4" name="Freeform 255"/>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95375" name="Freeform 256"/>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648226" name="AutoShape 34"/>
          <p:cNvSpPr>
            <a:spLocks noChangeArrowheads="1"/>
          </p:cNvSpPr>
          <p:nvPr/>
        </p:nvSpPr>
        <p:spPr bwMode="auto">
          <a:xfrm>
            <a:off x="2354263" y="2422526"/>
            <a:ext cx="976312" cy="485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2" name="Group 45"/>
          <p:cNvGrpSpPr>
            <a:grpSpLocks/>
          </p:cNvGrpSpPr>
          <p:nvPr/>
        </p:nvGrpSpPr>
        <p:grpSpPr bwMode="auto">
          <a:xfrm>
            <a:off x="2719388" y="1258888"/>
            <a:ext cx="976312" cy="1460500"/>
            <a:chOff x="651" y="681"/>
            <a:chExt cx="615" cy="920"/>
          </a:xfrm>
        </p:grpSpPr>
        <p:sp>
          <p:nvSpPr>
            <p:cNvPr id="95352" name="Freeform 46"/>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7000"/>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353" name="Group 47"/>
            <p:cNvGrpSpPr>
              <a:grpSpLocks/>
            </p:cNvGrpSpPr>
            <p:nvPr/>
          </p:nvGrpSpPr>
          <p:grpSpPr bwMode="auto">
            <a:xfrm>
              <a:off x="651" y="681"/>
              <a:ext cx="501" cy="828"/>
              <a:chOff x="569" y="2954"/>
              <a:chExt cx="501" cy="828"/>
            </a:xfrm>
          </p:grpSpPr>
          <p:sp>
            <p:nvSpPr>
              <p:cNvPr id="95354" name="Rectangle 48"/>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55" name="Text Box 49"/>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56" name="Line 50"/>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7" name="Line 51"/>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8" name="Line 52"/>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59" name="Line 53"/>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14" name="Group 54"/>
          <p:cNvGrpSpPr>
            <a:grpSpLocks/>
          </p:cNvGrpSpPr>
          <p:nvPr/>
        </p:nvGrpSpPr>
        <p:grpSpPr bwMode="auto">
          <a:xfrm>
            <a:off x="2044701" y="1317626"/>
            <a:ext cx="544513" cy="244475"/>
            <a:chOff x="844" y="3337"/>
            <a:chExt cx="343" cy="154"/>
          </a:xfrm>
        </p:grpSpPr>
        <p:sp>
          <p:nvSpPr>
            <p:cNvPr id="95350" name="Rectangle 5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51" name="Text Box 5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15" name="Group 57"/>
          <p:cNvGrpSpPr>
            <a:grpSpLocks/>
          </p:cNvGrpSpPr>
          <p:nvPr/>
        </p:nvGrpSpPr>
        <p:grpSpPr bwMode="auto">
          <a:xfrm>
            <a:off x="1590675" y="1336676"/>
            <a:ext cx="1081088" cy="1166813"/>
            <a:chOff x="42" y="744"/>
            <a:chExt cx="681" cy="735"/>
          </a:xfrm>
        </p:grpSpPr>
        <p:grpSp>
          <p:nvGrpSpPr>
            <p:cNvPr id="95318" name="Group 58"/>
            <p:cNvGrpSpPr>
              <a:grpSpLocks/>
            </p:cNvGrpSpPr>
            <p:nvPr/>
          </p:nvGrpSpPr>
          <p:grpSpPr bwMode="auto">
            <a:xfrm>
              <a:off x="42" y="886"/>
              <a:ext cx="681" cy="468"/>
              <a:chOff x="42" y="886"/>
              <a:chExt cx="681" cy="468"/>
            </a:xfrm>
          </p:grpSpPr>
          <p:grpSp>
            <p:nvGrpSpPr>
              <p:cNvPr id="95320" name="Group 59"/>
              <p:cNvGrpSpPr>
                <a:grpSpLocks/>
              </p:cNvGrpSpPr>
              <p:nvPr/>
            </p:nvGrpSpPr>
            <p:grpSpPr bwMode="auto">
              <a:xfrm>
                <a:off x="278" y="886"/>
                <a:ext cx="397" cy="154"/>
                <a:chOff x="740" y="3209"/>
                <a:chExt cx="397" cy="154"/>
              </a:xfrm>
            </p:grpSpPr>
            <p:grpSp>
              <p:nvGrpSpPr>
                <p:cNvPr id="95345" name="Group 60"/>
                <p:cNvGrpSpPr>
                  <a:grpSpLocks/>
                </p:cNvGrpSpPr>
                <p:nvPr/>
              </p:nvGrpSpPr>
              <p:grpSpPr bwMode="auto">
                <a:xfrm>
                  <a:off x="794" y="3209"/>
                  <a:ext cx="343" cy="154"/>
                  <a:chOff x="844" y="3337"/>
                  <a:chExt cx="343" cy="154"/>
                </a:xfrm>
              </p:grpSpPr>
              <p:sp>
                <p:nvSpPr>
                  <p:cNvPr id="95348" name="Rectangle 6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9" name="Text Box 6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346" name="Rectangle 63"/>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7" name="Rectangle 64"/>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1" name="Group 65"/>
              <p:cNvGrpSpPr>
                <a:grpSpLocks/>
              </p:cNvGrpSpPr>
              <p:nvPr/>
            </p:nvGrpSpPr>
            <p:grpSpPr bwMode="auto">
              <a:xfrm>
                <a:off x="278" y="1034"/>
                <a:ext cx="397" cy="154"/>
                <a:chOff x="836" y="3305"/>
                <a:chExt cx="397" cy="154"/>
              </a:xfrm>
            </p:grpSpPr>
            <p:grpSp>
              <p:nvGrpSpPr>
                <p:cNvPr id="95339" name="Group 66"/>
                <p:cNvGrpSpPr>
                  <a:grpSpLocks/>
                </p:cNvGrpSpPr>
                <p:nvPr/>
              </p:nvGrpSpPr>
              <p:grpSpPr bwMode="auto">
                <a:xfrm>
                  <a:off x="890" y="3305"/>
                  <a:ext cx="343" cy="154"/>
                  <a:chOff x="844" y="3337"/>
                  <a:chExt cx="343" cy="154"/>
                </a:xfrm>
              </p:grpSpPr>
              <p:sp>
                <p:nvSpPr>
                  <p:cNvPr id="95343" name="Rectangle 6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4" name="Text Box 6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40" name="Group 69"/>
                <p:cNvGrpSpPr>
                  <a:grpSpLocks/>
                </p:cNvGrpSpPr>
                <p:nvPr/>
              </p:nvGrpSpPr>
              <p:grpSpPr bwMode="auto">
                <a:xfrm>
                  <a:off x="836" y="3334"/>
                  <a:ext cx="354" cy="94"/>
                  <a:chOff x="836" y="3334"/>
                  <a:chExt cx="354" cy="94"/>
                </a:xfrm>
              </p:grpSpPr>
              <p:sp>
                <p:nvSpPr>
                  <p:cNvPr id="95341" name="Rectangle 70"/>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42" name="Rectangle 71"/>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322" name="Group 72"/>
              <p:cNvGrpSpPr>
                <a:grpSpLocks/>
              </p:cNvGrpSpPr>
              <p:nvPr/>
            </p:nvGrpSpPr>
            <p:grpSpPr bwMode="auto">
              <a:xfrm>
                <a:off x="165" y="1054"/>
                <a:ext cx="480" cy="112"/>
                <a:chOff x="627" y="3377"/>
                <a:chExt cx="480" cy="112"/>
              </a:xfrm>
            </p:grpSpPr>
            <p:sp>
              <p:nvSpPr>
                <p:cNvPr id="95337" name="Rectangle 73"/>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8" name="Rectangle 74"/>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323" name="Group 75"/>
              <p:cNvGrpSpPr>
                <a:grpSpLocks/>
              </p:cNvGrpSpPr>
              <p:nvPr/>
            </p:nvGrpSpPr>
            <p:grpSpPr bwMode="auto">
              <a:xfrm>
                <a:off x="42" y="1200"/>
                <a:ext cx="681" cy="154"/>
                <a:chOff x="504" y="3523"/>
                <a:chExt cx="681" cy="154"/>
              </a:xfrm>
            </p:grpSpPr>
            <p:grpSp>
              <p:nvGrpSpPr>
                <p:cNvPr id="95324" name="Group 76"/>
                <p:cNvGrpSpPr>
                  <a:grpSpLocks/>
                </p:cNvGrpSpPr>
                <p:nvPr/>
              </p:nvGrpSpPr>
              <p:grpSpPr bwMode="auto">
                <a:xfrm>
                  <a:off x="623" y="3523"/>
                  <a:ext cx="510" cy="154"/>
                  <a:chOff x="723" y="3453"/>
                  <a:chExt cx="510" cy="154"/>
                </a:xfrm>
              </p:grpSpPr>
              <p:grpSp>
                <p:nvGrpSpPr>
                  <p:cNvPr id="95328" name="Group 77"/>
                  <p:cNvGrpSpPr>
                    <a:grpSpLocks/>
                  </p:cNvGrpSpPr>
                  <p:nvPr/>
                </p:nvGrpSpPr>
                <p:grpSpPr bwMode="auto">
                  <a:xfrm>
                    <a:off x="836" y="3453"/>
                    <a:ext cx="397" cy="154"/>
                    <a:chOff x="836" y="3305"/>
                    <a:chExt cx="397" cy="154"/>
                  </a:xfrm>
                </p:grpSpPr>
                <p:grpSp>
                  <p:nvGrpSpPr>
                    <p:cNvPr id="95331" name="Group 78"/>
                    <p:cNvGrpSpPr>
                      <a:grpSpLocks/>
                    </p:cNvGrpSpPr>
                    <p:nvPr/>
                  </p:nvGrpSpPr>
                  <p:grpSpPr bwMode="auto">
                    <a:xfrm>
                      <a:off x="890" y="3305"/>
                      <a:ext cx="343" cy="154"/>
                      <a:chOff x="844" y="3337"/>
                      <a:chExt cx="343" cy="154"/>
                    </a:xfrm>
                  </p:grpSpPr>
                  <p:sp>
                    <p:nvSpPr>
                      <p:cNvPr id="95335" name="Rectangle 7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6" name="Text Box 8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32" name="Group 81"/>
                    <p:cNvGrpSpPr>
                      <a:grpSpLocks/>
                    </p:cNvGrpSpPr>
                    <p:nvPr/>
                  </p:nvGrpSpPr>
                  <p:grpSpPr bwMode="auto">
                    <a:xfrm>
                      <a:off x="836" y="3334"/>
                      <a:ext cx="354" cy="94"/>
                      <a:chOff x="836" y="3334"/>
                      <a:chExt cx="354" cy="94"/>
                    </a:xfrm>
                  </p:grpSpPr>
                  <p:sp>
                    <p:nvSpPr>
                      <p:cNvPr id="95333" name="Rectangle 8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4" name="Rectangle 8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29" name="Rectangle 84"/>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30" name="Rectangle 85"/>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25" name="Rectangle 86"/>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5326" name="Rectangle 87"/>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27" name="Rectangle 88"/>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9" name="AutoShape 89"/>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8" name="Group 90"/>
          <p:cNvGrpSpPr>
            <a:grpSpLocks/>
          </p:cNvGrpSpPr>
          <p:nvPr/>
        </p:nvGrpSpPr>
        <p:grpSpPr bwMode="auto">
          <a:xfrm>
            <a:off x="2174875" y="2544764"/>
            <a:ext cx="1081088" cy="244475"/>
            <a:chOff x="504" y="3523"/>
            <a:chExt cx="681" cy="154"/>
          </a:xfrm>
        </p:grpSpPr>
        <p:grpSp>
          <p:nvGrpSpPr>
            <p:cNvPr id="95305" name="Group 91"/>
            <p:cNvGrpSpPr>
              <a:grpSpLocks/>
            </p:cNvGrpSpPr>
            <p:nvPr/>
          </p:nvGrpSpPr>
          <p:grpSpPr bwMode="auto">
            <a:xfrm>
              <a:off x="623" y="3523"/>
              <a:ext cx="510" cy="154"/>
              <a:chOff x="723" y="3453"/>
              <a:chExt cx="510" cy="154"/>
            </a:xfrm>
          </p:grpSpPr>
          <p:grpSp>
            <p:nvGrpSpPr>
              <p:cNvPr id="95309" name="Group 92"/>
              <p:cNvGrpSpPr>
                <a:grpSpLocks/>
              </p:cNvGrpSpPr>
              <p:nvPr/>
            </p:nvGrpSpPr>
            <p:grpSpPr bwMode="auto">
              <a:xfrm>
                <a:off x="836" y="3453"/>
                <a:ext cx="397" cy="154"/>
                <a:chOff x="836" y="3305"/>
                <a:chExt cx="397" cy="154"/>
              </a:xfrm>
            </p:grpSpPr>
            <p:grpSp>
              <p:nvGrpSpPr>
                <p:cNvPr id="95312" name="Group 93"/>
                <p:cNvGrpSpPr>
                  <a:grpSpLocks/>
                </p:cNvGrpSpPr>
                <p:nvPr/>
              </p:nvGrpSpPr>
              <p:grpSpPr bwMode="auto">
                <a:xfrm>
                  <a:off x="890" y="3305"/>
                  <a:ext cx="343" cy="154"/>
                  <a:chOff x="844" y="3337"/>
                  <a:chExt cx="343" cy="154"/>
                </a:xfrm>
              </p:grpSpPr>
              <p:sp>
                <p:nvSpPr>
                  <p:cNvPr id="95316" name="Rectangle 94"/>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7" name="Text Box 95"/>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313" name="Group 96"/>
                <p:cNvGrpSpPr>
                  <a:grpSpLocks/>
                </p:cNvGrpSpPr>
                <p:nvPr/>
              </p:nvGrpSpPr>
              <p:grpSpPr bwMode="auto">
                <a:xfrm>
                  <a:off x="836" y="3334"/>
                  <a:ext cx="354" cy="94"/>
                  <a:chOff x="836" y="3334"/>
                  <a:chExt cx="354" cy="94"/>
                </a:xfrm>
              </p:grpSpPr>
              <p:sp>
                <p:nvSpPr>
                  <p:cNvPr id="95314" name="Rectangle 97"/>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5" name="Rectangle 98"/>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310" name="Rectangle 99"/>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11" name="Rectangle 100"/>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306" name="Rectangle 101"/>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7" name="Rectangle 102"/>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308" name="Rectangle 103"/>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49314" name="Group 104"/>
          <p:cNvGrpSpPr>
            <a:grpSpLocks/>
          </p:cNvGrpSpPr>
          <p:nvPr/>
        </p:nvGrpSpPr>
        <p:grpSpPr bwMode="auto">
          <a:xfrm>
            <a:off x="3001964" y="3236913"/>
            <a:ext cx="1316037" cy="1314450"/>
            <a:chOff x="931" y="1941"/>
            <a:chExt cx="829" cy="828"/>
          </a:xfrm>
        </p:grpSpPr>
        <p:sp>
          <p:nvSpPr>
            <p:cNvPr id="95297" name="Freeform 105"/>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4998"/>
                  </a:schemeClr>
                </a:gs>
                <a:gs pos="100000">
                  <a:srgbClr val="000099">
                    <a:alpha val="64998"/>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5298" name="Group 106"/>
            <p:cNvGrpSpPr>
              <a:grpSpLocks/>
            </p:cNvGrpSpPr>
            <p:nvPr/>
          </p:nvGrpSpPr>
          <p:grpSpPr bwMode="auto">
            <a:xfrm>
              <a:off x="931" y="1941"/>
              <a:ext cx="501" cy="828"/>
              <a:chOff x="569" y="2954"/>
              <a:chExt cx="501" cy="828"/>
            </a:xfrm>
          </p:grpSpPr>
          <p:sp>
            <p:nvSpPr>
              <p:cNvPr id="95299" name="Rectangle 10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5300" name="Text Box 10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5301" name="Line 10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2" name="Line 11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3" name="Line 11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5304" name="Line 11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49317" name="Group 113"/>
          <p:cNvGrpSpPr>
            <a:grpSpLocks/>
          </p:cNvGrpSpPr>
          <p:nvPr/>
        </p:nvGrpSpPr>
        <p:grpSpPr bwMode="auto">
          <a:xfrm>
            <a:off x="1863725" y="3136901"/>
            <a:ext cx="1081088" cy="1217613"/>
            <a:chOff x="1404" y="3105"/>
            <a:chExt cx="681" cy="767"/>
          </a:xfrm>
        </p:grpSpPr>
        <p:grpSp>
          <p:nvGrpSpPr>
            <p:cNvPr id="95262" name="Group 114"/>
            <p:cNvGrpSpPr>
              <a:grpSpLocks/>
            </p:cNvGrpSpPr>
            <p:nvPr/>
          </p:nvGrpSpPr>
          <p:grpSpPr bwMode="auto">
            <a:xfrm>
              <a:off x="1404" y="3355"/>
              <a:ext cx="681" cy="468"/>
              <a:chOff x="42" y="886"/>
              <a:chExt cx="681" cy="468"/>
            </a:xfrm>
          </p:grpSpPr>
          <p:grpSp>
            <p:nvGrpSpPr>
              <p:cNvPr id="95267" name="Group 115"/>
              <p:cNvGrpSpPr>
                <a:grpSpLocks/>
              </p:cNvGrpSpPr>
              <p:nvPr/>
            </p:nvGrpSpPr>
            <p:grpSpPr bwMode="auto">
              <a:xfrm>
                <a:off x="278" y="886"/>
                <a:ext cx="397" cy="154"/>
                <a:chOff x="740" y="3209"/>
                <a:chExt cx="397" cy="154"/>
              </a:xfrm>
            </p:grpSpPr>
            <p:grpSp>
              <p:nvGrpSpPr>
                <p:cNvPr id="95292" name="Group 116"/>
                <p:cNvGrpSpPr>
                  <a:grpSpLocks/>
                </p:cNvGrpSpPr>
                <p:nvPr/>
              </p:nvGrpSpPr>
              <p:grpSpPr bwMode="auto">
                <a:xfrm>
                  <a:off x="794" y="3209"/>
                  <a:ext cx="343" cy="154"/>
                  <a:chOff x="844" y="3337"/>
                  <a:chExt cx="343" cy="154"/>
                </a:xfrm>
              </p:grpSpPr>
              <p:sp>
                <p:nvSpPr>
                  <p:cNvPr id="95295" name="Rectangle 11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6" name="Text Box 11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5293" name="Rectangle 11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4" name="Rectangle 12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68" name="Group 121"/>
              <p:cNvGrpSpPr>
                <a:grpSpLocks/>
              </p:cNvGrpSpPr>
              <p:nvPr/>
            </p:nvGrpSpPr>
            <p:grpSpPr bwMode="auto">
              <a:xfrm>
                <a:off x="278" y="1034"/>
                <a:ext cx="397" cy="154"/>
                <a:chOff x="836" y="3305"/>
                <a:chExt cx="397" cy="154"/>
              </a:xfrm>
            </p:grpSpPr>
            <p:grpSp>
              <p:nvGrpSpPr>
                <p:cNvPr id="95286" name="Group 122"/>
                <p:cNvGrpSpPr>
                  <a:grpSpLocks/>
                </p:cNvGrpSpPr>
                <p:nvPr/>
              </p:nvGrpSpPr>
              <p:grpSpPr bwMode="auto">
                <a:xfrm>
                  <a:off x="890" y="3305"/>
                  <a:ext cx="343" cy="154"/>
                  <a:chOff x="844" y="3337"/>
                  <a:chExt cx="343" cy="154"/>
                </a:xfrm>
              </p:grpSpPr>
              <p:sp>
                <p:nvSpPr>
                  <p:cNvPr id="95290" name="Rectangle 12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91" name="Text Box 12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87" name="Group 125"/>
                <p:cNvGrpSpPr>
                  <a:grpSpLocks/>
                </p:cNvGrpSpPr>
                <p:nvPr/>
              </p:nvGrpSpPr>
              <p:grpSpPr bwMode="auto">
                <a:xfrm>
                  <a:off x="836" y="3334"/>
                  <a:ext cx="354" cy="94"/>
                  <a:chOff x="836" y="3334"/>
                  <a:chExt cx="354" cy="94"/>
                </a:xfrm>
              </p:grpSpPr>
              <p:sp>
                <p:nvSpPr>
                  <p:cNvPr id="95288" name="Rectangle 12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9" name="Rectangle 12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5269" name="Group 128"/>
              <p:cNvGrpSpPr>
                <a:grpSpLocks/>
              </p:cNvGrpSpPr>
              <p:nvPr/>
            </p:nvGrpSpPr>
            <p:grpSpPr bwMode="auto">
              <a:xfrm>
                <a:off x="165" y="1054"/>
                <a:ext cx="480" cy="112"/>
                <a:chOff x="627" y="3377"/>
                <a:chExt cx="480" cy="112"/>
              </a:xfrm>
            </p:grpSpPr>
            <p:sp>
              <p:nvSpPr>
                <p:cNvPr id="95284" name="Rectangle 12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5" name="Rectangle 13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5270" name="Group 131"/>
              <p:cNvGrpSpPr>
                <a:grpSpLocks/>
              </p:cNvGrpSpPr>
              <p:nvPr/>
            </p:nvGrpSpPr>
            <p:grpSpPr bwMode="auto">
              <a:xfrm>
                <a:off x="42" y="1200"/>
                <a:ext cx="681" cy="154"/>
                <a:chOff x="504" y="3523"/>
                <a:chExt cx="681" cy="154"/>
              </a:xfrm>
            </p:grpSpPr>
            <p:grpSp>
              <p:nvGrpSpPr>
                <p:cNvPr id="95271" name="Group 132"/>
                <p:cNvGrpSpPr>
                  <a:grpSpLocks/>
                </p:cNvGrpSpPr>
                <p:nvPr/>
              </p:nvGrpSpPr>
              <p:grpSpPr bwMode="auto">
                <a:xfrm>
                  <a:off x="623" y="3523"/>
                  <a:ext cx="510" cy="154"/>
                  <a:chOff x="723" y="3453"/>
                  <a:chExt cx="510" cy="154"/>
                </a:xfrm>
              </p:grpSpPr>
              <p:grpSp>
                <p:nvGrpSpPr>
                  <p:cNvPr id="95275" name="Group 133"/>
                  <p:cNvGrpSpPr>
                    <a:grpSpLocks/>
                  </p:cNvGrpSpPr>
                  <p:nvPr/>
                </p:nvGrpSpPr>
                <p:grpSpPr bwMode="auto">
                  <a:xfrm>
                    <a:off x="836" y="3453"/>
                    <a:ext cx="397" cy="154"/>
                    <a:chOff x="836" y="3305"/>
                    <a:chExt cx="397" cy="154"/>
                  </a:xfrm>
                </p:grpSpPr>
                <p:grpSp>
                  <p:nvGrpSpPr>
                    <p:cNvPr id="95278" name="Group 134"/>
                    <p:cNvGrpSpPr>
                      <a:grpSpLocks/>
                    </p:cNvGrpSpPr>
                    <p:nvPr/>
                  </p:nvGrpSpPr>
                  <p:grpSpPr bwMode="auto">
                    <a:xfrm>
                      <a:off x="890" y="3305"/>
                      <a:ext cx="343" cy="154"/>
                      <a:chOff x="844" y="3337"/>
                      <a:chExt cx="343" cy="154"/>
                    </a:xfrm>
                  </p:grpSpPr>
                  <p:sp>
                    <p:nvSpPr>
                      <p:cNvPr id="95282" name="Rectangle 13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3" name="Text Box 13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5279" name="Group 137"/>
                    <p:cNvGrpSpPr>
                      <a:grpSpLocks/>
                    </p:cNvGrpSpPr>
                    <p:nvPr/>
                  </p:nvGrpSpPr>
                  <p:grpSpPr bwMode="auto">
                    <a:xfrm>
                      <a:off x="836" y="3334"/>
                      <a:ext cx="354" cy="94"/>
                      <a:chOff x="836" y="3334"/>
                      <a:chExt cx="354" cy="94"/>
                    </a:xfrm>
                  </p:grpSpPr>
                  <p:sp>
                    <p:nvSpPr>
                      <p:cNvPr id="95280" name="Rectangle 13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81" name="Rectangle 13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76" name="Rectangle 14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7" name="Rectangle 14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5272" name="Rectangle 14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3" name="Rectangle 14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74" name="Rectangle 14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5263" name="AutoShape 145"/>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5264" name="Group 146"/>
            <p:cNvGrpSpPr>
              <a:grpSpLocks/>
            </p:cNvGrpSpPr>
            <p:nvPr/>
          </p:nvGrpSpPr>
          <p:grpSpPr bwMode="auto">
            <a:xfrm>
              <a:off x="1695" y="3227"/>
              <a:ext cx="343" cy="154"/>
              <a:chOff x="844" y="3337"/>
              <a:chExt cx="343" cy="154"/>
            </a:xfrm>
          </p:grpSpPr>
          <p:sp>
            <p:nvSpPr>
              <p:cNvPr id="95265" name="Rectangle 14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6" name="Text Box 14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grpSp>
        <p:nvGrpSpPr>
          <p:cNvPr id="49350" name="Group 149"/>
          <p:cNvGrpSpPr>
            <a:grpSpLocks/>
          </p:cNvGrpSpPr>
          <p:nvPr/>
        </p:nvGrpSpPr>
        <p:grpSpPr bwMode="auto">
          <a:xfrm>
            <a:off x="2327276" y="3333751"/>
            <a:ext cx="544513" cy="244475"/>
            <a:chOff x="844" y="3337"/>
            <a:chExt cx="343" cy="154"/>
          </a:xfrm>
        </p:grpSpPr>
        <p:sp>
          <p:nvSpPr>
            <p:cNvPr id="95260" name="Rectangle 15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5261" name="Text Box 15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49180" name="Rectangle 259"/>
          <p:cNvSpPr>
            <a:spLocks noGrp="1" noChangeArrowheads="1"/>
          </p:cNvSpPr>
          <p:nvPr>
            <p:ph type="title"/>
          </p:nvPr>
        </p:nvSpPr>
        <p:spPr>
          <a:xfrm>
            <a:off x="1847851" y="77789"/>
            <a:ext cx="4354513" cy="942975"/>
          </a:xfrm>
        </p:spPr>
        <p:txBody>
          <a:bodyPr/>
          <a:lstStyle/>
          <a:p>
            <a:pPr>
              <a:defRPr/>
            </a:pPr>
            <a:r>
              <a:rPr lang="en-US" sz="3600" dirty="0"/>
              <a:t>DHCP: example</a:t>
            </a:r>
          </a:p>
        </p:txBody>
      </p:sp>
      <p:sp>
        <p:nvSpPr>
          <p:cNvPr id="19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5"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909840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8226"/>
                                        </p:tgtEl>
                                        <p:attrNameLst>
                                          <p:attrName>style.visibility</p:attrName>
                                        </p:attrNameLst>
                                      </p:cBhvr>
                                      <p:to>
                                        <p:strVal val="visible"/>
                                      </p:to>
                                    </p:set>
                                    <p:animEffect transition="in" filter="wipe(left)">
                                      <p:cBhvr>
                                        <p:cTn id="7" dur="500"/>
                                        <p:tgtEl>
                                          <p:spTgt spid="648226"/>
                                        </p:tgtEl>
                                      </p:cBhvr>
                                    </p:animEffect>
                                  </p:childTnLst>
                                </p:cTn>
                              </p:par>
                            </p:childTnLst>
                          </p:cTn>
                        </p:par>
                        <p:par>
                          <p:cTn id="8" fill="hold" nodeType="afterGroup">
                            <p:stCondLst>
                              <p:cond delay="500"/>
                            </p:stCondLst>
                            <p:childTnLst>
                              <p:par>
                                <p:cTn id="9" presetID="9" presetClass="exit" presetSubtype="0" fill="hold" nodeType="afterEffect">
                                  <p:stCondLst>
                                    <p:cond delay="0"/>
                                  </p:stCondLst>
                                  <p:childTnLst>
                                    <p:animEffect transition="out" filter="dissolve">
                                      <p:cBhvr>
                                        <p:cTn id="10" dur="500"/>
                                        <p:tgtEl>
                                          <p:spTgt spid="648226"/>
                                        </p:tgtEl>
                                      </p:cBhvr>
                                    </p:animEffect>
                                    <p:set>
                                      <p:cBhvr>
                                        <p:cTn id="11" dur="1" fill="hold">
                                          <p:stCondLst>
                                            <p:cond delay="499"/>
                                          </p:stCondLst>
                                        </p:cTn>
                                        <p:tgtEl>
                                          <p:spTgt spid="648226"/>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48195">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500"/>
                                        <p:tgtEl>
                                          <p:spTgt spid="15"/>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48344"/>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nodeType="clickEffect">
                                  <p:stCondLst>
                                    <p:cond delay="0"/>
                                  </p:stCondLst>
                                  <p:childTnLst>
                                    <p:set>
                                      <p:cBhvr>
                                        <p:cTn id="33" dur="1" fill="hold">
                                          <p:stCondLst>
                                            <p:cond delay="0"/>
                                          </p:stCondLst>
                                        </p:cTn>
                                        <p:tgtEl>
                                          <p:spTgt spid="14"/>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5"/>
                                        </p:tgtEl>
                                        <p:attrNameLst>
                                          <p:attrName>style.visibility</p:attrName>
                                        </p:attrNameLst>
                                      </p:cBhvr>
                                      <p:to>
                                        <p:strVal val="hidden"/>
                                      </p:to>
                                    </p:set>
                                  </p:childTnLst>
                                </p:cTn>
                              </p:par>
                            </p:childTnLst>
                          </p:cTn>
                        </p:par>
                        <p:par>
                          <p:cTn id="36" fill="hold" nodeType="afterGroup">
                            <p:stCondLst>
                              <p:cond delay="0"/>
                            </p:stCondLst>
                            <p:childTnLst>
                              <p:par>
                                <p:cTn id="37" presetID="1"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8345"/>
                                        </p:tgtEl>
                                        <p:attrNameLst>
                                          <p:attrName>style.visibility</p:attrName>
                                        </p:attrNameLst>
                                      </p:cBhvr>
                                      <p:to>
                                        <p:strVal val="visible"/>
                                      </p:to>
                                    </p:set>
                                  </p:childTnLst>
                                </p:cTn>
                              </p:par>
                            </p:childTnLst>
                          </p:cTn>
                        </p:par>
                        <p:par>
                          <p:cTn id="41" fill="hold" nodeType="afterGroup">
                            <p:stCondLst>
                              <p:cond delay="0"/>
                            </p:stCondLst>
                            <p:childTnLst>
                              <p:par>
                                <p:cTn id="42" presetID="0" presetClass="path" presetSubtype="0" accel="50000" decel="50000" fill="hold" nodeType="afterEffect">
                                  <p:stCondLst>
                                    <p:cond delay="0"/>
                                  </p:stCondLst>
                                  <p:childTnLst>
                                    <p:animMotion origin="layout" path="M 1.66667E-6 1.81144E-6 L 0.26823 -0.00139 L 0.10833 0.27287 L -0.01806 0.27125 " pathEditMode="relative" rAng="0" ptsTypes="AAAA">
                                      <p:cBhvr>
                                        <p:cTn id="43" dur="2000" fill="hold"/>
                                        <p:tgtEl>
                                          <p:spTgt spid="28"/>
                                        </p:tgtEl>
                                        <p:attrNameLst>
                                          <p:attrName>ppt_x</p:attrName>
                                          <p:attrName>ppt_y</p:attrName>
                                        </p:attrNameLst>
                                      </p:cBhvr>
                                      <p:rCtr x="12500" y="13574"/>
                                    </p:animMotion>
                                  </p:childTnLst>
                                </p:cTn>
                              </p:par>
                            </p:childTnLst>
                          </p:cTn>
                        </p:par>
                        <p:par>
                          <p:cTn id="44" fill="hold" nodeType="afterGroup">
                            <p:stCondLst>
                              <p:cond delay="2000"/>
                            </p:stCondLst>
                            <p:childTnLst>
                              <p:par>
                                <p:cTn id="45" presetID="22" presetClass="entr" presetSubtype="2" fill="hold" nodeType="afterEffect">
                                  <p:stCondLst>
                                    <p:cond delay="0"/>
                                  </p:stCondLst>
                                  <p:childTnLst>
                                    <p:set>
                                      <p:cBhvr>
                                        <p:cTn id="46" dur="1" fill="hold">
                                          <p:stCondLst>
                                            <p:cond delay="0"/>
                                          </p:stCondLst>
                                        </p:cTn>
                                        <p:tgtEl>
                                          <p:spTgt spid="49314"/>
                                        </p:tgtEl>
                                        <p:attrNameLst>
                                          <p:attrName>style.visibility</p:attrName>
                                        </p:attrNameLst>
                                      </p:cBhvr>
                                      <p:to>
                                        <p:strVal val="visible"/>
                                      </p:to>
                                    </p:set>
                                    <p:animEffect transition="in" filter="wipe(right)">
                                      <p:cBhvr>
                                        <p:cTn id="47" dur="500"/>
                                        <p:tgtEl>
                                          <p:spTgt spid="4931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nodeType="clickEffect">
                                  <p:stCondLst>
                                    <p:cond delay="0"/>
                                  </p:stCondLst>
                                  <p:childTnLst>
                                    <p:set>
                                      <p:cBhvr>
                                        <p:cTn id="51" dur="1" fill="hold">
                                          <p:stCondLst>
                                            <p:cond delay="0"/>
                                          </p:stCondLst>
                                        </p:cTn>
                                        <p:tgtEl>
                                          <p:spTgt spid="49317"/>
                                        </p:tgtEl>
                                        <p:attrNameLst>
                                          <p:attrName>style.visibility</p:attrName>
                                        </p:attrNameLst>
                                      </p:cBhvr>
                                      <p:to>
                                        <p:strVal val="visible"/>
                                      </p:to>
                                    </p:set>
                                    <p:animEffect transition="in" filter="wipe(down)">
                                      <p:cBhvr>
                                        <p:cTn id="52" dur="1000"/>
                                        <p:tgtEl>
                                          <p:spTgt spid="49317"/>
                                        </p:tgtEl>
                                      </p:cBhvr>
                                    </p:animEffec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par>
                          <p:cTn id="55" fill="hold" nodeType="afterGroup">
                            <p:stCondLst>
                              <p:cond delay="1000"/>
                            </p:stCondLst>
                            <p:childTnLst>
                              <p:par>
                                <p:cTn id="56" presetID="1" presetClass="exit" presetSubtype="0" fill="hold" nodeType="afterEffect">
                                  <p:stCondLst>
                                    <p:cond delay="1000"/>
                                  </p:stCondLst>
                                  <p:childTnLst>
                                    <p:set>
                                      <p:cBhvr>
                                        <p:cTn id="57" dur="1" fill="hold">
                                          <p:stCondLst>
                                            <p:cond delay="0"/>
                                          </p:stCondLst>
                                        </p:cTn>
                                        <p:tgtEl>
                                          <p:spTgt spid="49317"/>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648346"/>
                                        </p:tgtEl>
                                        <p:attrNameLst>
                                          <p:attrName>style.visibility</p:attrName>
                                        </p:attrNameLst>
                                      </p:cBhvr>
                                      <p:to>
                                        <p:strVal val="visible"/>
                                      </p:to>
                                    </p:set>
                                  </p:childTnLst>
                                </p:cTn>
                              </p:par>
                              <p:par>
                                <p:cTn id="60" presetID="1" presetClass="entr" presetSubtype="0" fill="hold" nodeType="withEffect">
                                  <p:stCondLst>
                                    <p:cond delay="1000"/>
                                  </p:stCondLst>
                                  <p:childTnLst>
                                    <p:set>
                                      <p:cBhvr>
                                        <p:cTn id="61" dur="1" fill="hold">
                                          <p:stCondLst>
                                            <p:cond delay="0"/>
                                          </p:stCondLst>
                                        </p:cTn>
                                        <p:tgtEl>
                                          <p:spTgt spid="49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195" grpId="0" build="p"/>
      <p:bldP spid="648344" grpId="0"/>
      <p:bldP spid="648345" grpId="0"/>
      <p:bldP spid="6483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annotation: line 623">
            <a:extLst>
              <a:ext uri="{FF2B5EF4-FFF2-40B4-BE49-F238E27FC236}">
                <a16:creationId xmlns:a16="http://schemas.microsoft.com/office/drawing/2014/main" id="{41E8EF78-3ED9-444D-9F3D-E90400FF18E3}"/>
              </a:ext>
            </a:extLst>
          </p:cNvPr>
          <p:cNvSpPr/>
          <p:nvPr/>
        </p:nvSpPr>
        <p:spPr bwMode="auto">
          <a:xfrm>
            <a:off x="5442329" y="448381"/>
            <a:ext cx="1694272" cy="662857"/>
          </a:xfrm>
          <a:prstGeom prst="borderCallout1">
            <a:avLst>
              <a:gd name="adj1" fmla="val 100521"/>
              <a:gd name="adj2" fmla="val 48951"/>
              <a:gd name="adj3" fmla="val 290832"/>
              <a:gd name="adj4" fmla="val -62975"/>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algn="ctr" eaLnBrk="0" fontAlgn="base" hangingPunct="0">
              <a:spcBef>
                <a:spcPct val="0"/>
              </a:spcBef>
              <a:spcAft>
                <a:spcPct val="0"/>
              </a:spcAft>
            </a:pPr>
            <a:r>
              <a:rPr lang="en-US" altLang="zh-CN" dirty="0">
                <a:solidFill>
                  <a:srgbClr val="00B050"/>
                </a:solidFill>
                <a:latin typeface="微软雅黑" panose="020B0503020204020204" pitchFamily="34" charset="-122"/>
                <a:ea typeface="微软雅黑" panose="020B0503020204020204" pitchFamily="34" charset="-122"/>
              </a:rPr>
              <a:t>packet in network layer</a:t>
            </a:r>
            <a:endParaRPr lang="zh-CN" altLang="en-US" dirty="0">
              <a:solidFill>
                <a:srgbClr val="00B050"/>
              </a:solidFill>
              <a:latin typeface="微软雅黑" panose="020B0503020204020204" pitchFamily="34" charset="-122"/>
              <a:ea typeface="微软雅黑" panose="020B0503020204020204" pitchFamily="34" charset="-122"/>
            </a:endParaRPr>
          </a:p>
        </p:txBody>
      </p:sp>
      <p:sp>
        <p:nvSpPr>
          <p:cNvPr id="44033" name="Freeform 1285"/>
          <p:cNvSpPr>
            <a:spLocks/>
          </p:cNvSpPr>
          <p:nvPr/>
        </p:nvSpPr>
        <p:spPr bwMode="auto">
          <a:xfrm>
            <a:off x="8741023" y="3516314"/>
            <a:ext cx="1314450" cy="674687"/>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4" name="Freeform 1286"/>
          <p:cNvSpPr>
            <a:spLocks/>
          </p:cNvSpPr>
          <p:nvPr/>
        </p:nvSpPr>
        <p:spPr bwMode="auto">
          <a:xfrm>
            <a:off x="8760074" y="1990725"/>
            <a:ext cx="1730375" cy="1125538"/>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35" name="Freeform 1287"/>
          <p:cNvSpPr>
            <a:spLocks/>
          </p:cNvSpPr>
          <p:nvPr/>
        </p:nvSpPr>
        <p:spPr bwMode="auto">
          <a:xfrm>
            <a:off x="6939211" y="1698626"/>
            <a:ext cx="1736725" cy="107156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036" name="Group 1288"/>
          <p:cNvGrpSpPr>
            <a:grpSpLocks/>
          </p:cNvGrpSpPr>
          <p:nvPr/>
        </p:nvGrpSpPr>
        <p:grpSpPr bwMode="auto">
          <a:xfrm>
            <a:off x="7015411" y="2963863"/>
            <a:ext cx="1458913" cy="933450"/>
            <a:chOff x="2889" y="1631"/>
            <a:chExt cx="980" cy="743"/>
          </a:xfrm>
        </p:grpSpPr>
        <p:sp>
          <p:nvSpPr>
            <p:cNvPr id="44654" name="Rectangle 1289"/>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655" name="AutoShape 1290"/>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grpSp>
      <p:sp>
        <p:nvSpPr>
          <p:cNvPr id="44037" name="Line 1291"/>
          <p:cNvSpPr>
            <a:spLocks noChangeShapeType="1"/>
          </p:cNvSpPr>
          <p:nvPr/>
        </p:nvSpPr>
        <p:spPr bwMode="auto">
          <a:xfrm>
            <a:off x="9133136" y="3802063"/>
            <a:ext cx="163513"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8" name="Line 1292"/>
          <p:cNvSpPr>
            <a:spLocks noChangeShapeType="1"/>
          </p:cNvSpPr>
          <p:nvPr/>
        </p:nvSpPr>
        <p:spPr bwMode="auto">
          <a:xfrm>
            <a:off x="9229973" y="3722688"/>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39" name="Line 1293"/>
          <p:cNvSpPr>
            <a:spLocks noChangeShapeType="1"/>
          </p:cNvSpPr>
          <p:nvPr/>
        </p:nvSpPr>
        <p:spPr bwMode="auto">
          <a:xfrm flipV="1">
            <a:off x="9466510" y="3808414"/>
            <a:ext cx="134938"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0" name="Line 1294"/>
          <p:cNvSpPr>
            <a:spLocks noChangeShapeType="1"/>
          </p:cNvSpPr>
          <p:nvPr/>
        </p:nvSpPr>
        <p:spPr bwMode="auto">
          <a:xfrm>
            <a:off x="8164760" y="3729038"/>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1" name="Line 1295"/>
          <p:cNvSpPr>
            <a:spLocks noChangeShapeType="1"/>
          </p:cNvSpPr>
          <p:nvPr/>
        </p:nvSpPr>
        <p:spPr bwMode="auto">
          <a:xfrm>
            <a:off x="8460035" y="2576514"/>
            <a:ext cx="509588"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2" name="Line 1296"/>
          <p:cNvSpPr>
            <a:spLocks noChangeShapeType="1"/>
          </p:cNvSpPr>
          <p:nvPr/>
        </p:nvSpPr>
        <p:spPr bwMode="auto">
          <a:xfrm>
            <a:off x="8026648" y="2392363"/>
            <a:ext cx="152400"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3" name="Freeform 1297"/>
          <p:cNvSpPr>
            <a:spLocks/>
          </p:cNvSpPr>
          <p:nvPr/>
        </p:nvSpPr>
        <p:spPr bwMode="auto">
          <a:xfrm>
            <a:off x="7234485" y="4367214"/>
            <a:ext cx="3079750" cy="1665287"/>
          </a:xfrm>
          <a:custGeom>
            <a:avLst/>
            <a:gdLst>
              <a:gd name="T0" fmla="*/ 2147483647 w 1940"/>
              <a:gd name="T1" fmla="*/ 2147483647 h 1049"/>
              <a:gd name="T2" fmla="*/ 2147483647 w 1940"/>
              <a:gd name="T3" fmla="*/ 2147483647 h 1049"/>
              <a:gd name="T4" fmla="*/ 2147483647 w 1940"/>
              <a:gd name="T5" fmla="*/ 2147483647 h 1049"/>
              <a:gd name="T6" fmla="*/ 2147483647 w 1940"/>
              <a:gd name="T7" fmla="*/ 2147483647 h 1049"/>
              <a:gd name="T8" fmla="*/ 2147483647 w 1940"/>
              <a:gd name="T9" fmla="*/ 2147483647 h 1049"/>
              <a:gd name="T10" fmla="*/ 2147483647 w 1940"/>
              <a:gd name="T11" fmla="*/ 2147483647 h 1049"/>
              <a:gd name="T12" fmla="*/ 2147483647 w 1940"/>
              <a:gd name="T13" fmla="*/ 2147483647 h 1049"/>
              <a:gd name="T14" fmla="*/ 2147483647 w 1940"/>
              <a:gd name="T15" fmla="*/ 2147483647 h 1049"/>
              <a:gd name="T16" fmla="*/ 2147483647 w 1940"/>
              <a:gd name="T17" fmla="*/ 2147483647 h 1049"/>
              <a:gd name="T18" fmla="*/ 2147483647 w 1940"/>
              <a:gd name="T19" fmla="*/ 2147483647 h 1049"/>
              <a:gd name="T20" fmla="*/ 2147483647 w 1940"/>
              <a:gd name="T21" fmla="*/ 2147483647 h 1049"/>
              <a:gd name="T22" fmla="*/ 2147483647 w 1940"/>
              <a:gd name="T23" fmla="*/ 2147483647 h 1049"/>
              <a:gd name="T24" fmla="*/ 2147483647 w 1940"/>
              <a:gd name="T25" fmla="*/ 2147483647 h 1049"/>
              <a:gd name="T26" fmla="*/ 2147483647 w 1940"/>
              <a:gd name="T27" fmla="*/ 2147483647 h 1049"/>
              <a:gd name="T28" fmla="*/ 2147483647 w 1940"/>
              <a:gd name="T29" fmla="*/ 2147483647 h 1049"/>
              <a:gd name="T30" fmla="*/ 2147483647 w 1940"/>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044" name="Line 1298"/>
          <p:cNvSpPr>
            <a:spLocks noChangeShapeType="1"/>
          </p:cNvSpPr>
          <p:nvPr/>
        </p:nvSpPr>
        <p:spPr bwMode="auto">
          <a:xfrm rot="16200000" flipV="1">
            <a:off x="9533979" y="5239544"/>
            <a:ext cx="474662" cy="6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5" name="Line 1299"/>
          <p:cNvSpPr>
            <a:spLocks noChangeShapeType="1"/>
          </p:cNvSpPr>
          <p:nvPr/>
        </p:nvSpPr>
        <p:spPr bwMode="auto">
          <a:xfrm rot="5400000" flipV="1">
            <a:off x="9728449" y="5429251"/>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6" name="Line 1300"/>
          <p:cNvSpPr>
            <a:spLocks noChangeShapeType="1"/>
          </p:cNvSpPr>
          <p:nvPr/>
        </p:nvSpPr>
        <p:spPr bwMode="auto">
          <a:xfrm rot="16200000" flipH="1">
            <a:off x="9836398" y="5027613"/>
            <a:ext cx="193675" cy="762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047" name="Line 1301"/>
          <p:cNvSpPr>
            <a:spLocks noChangeShapeType="1"/>
          </p:cNvSpPr>
          <p:nvPr/>
        </p:nvSpPr>
        <p:spPr bwMode="auto">
          <a:xfrm>
            <a:off x="9095036" y="4686300"/>
            <a:ext cx="390525" cy="184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8" name="Line 1302"/>
          <p:cNvSpPr>
            <a:spLocks noChangeShapeType="1"/>
          </p:cNvSpPr>
          <p:nvPr/>
        </p:nvSpPr>
        <p:spPr bwMode="auto">
          <a:xfrm flipV="1">
            <a:off x="8474323" y="4673600"/>
            <a:ext cx="322262" cy="1984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303"/>
          <p:cNvSpPr>
            <a:spLocks noChangeShapeType="1"/>
          </p:cNvSpPr>
          <p:nvPr/>
        </p:nvSpPr>
        <p:spPr bwMode="auto">
          <a:xfrm flipV="1">
            <a:off x="8517185" y="4965700"/>
            <a:ext cx="9715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Line 1305"/>
          <p:cNvSpPr>
            <a:spLocks noChangeShapeType="1"/>
          </p:cNvSpPr>
          <p:nvPr/>
        </p:nvSpPr>
        <p:spPr bwMode="auto">
          <a:xfrm>
            <a:off x="7837736" y="4762500"/>
            <a:ext cx="233363" cy="95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1" name="Line 1306"/>
          <p:cNvSpPr>
            <a:spLocks noChangeShapeType="1"/>
          </p:cNvSpPr>
          <p:nvPr/>
        </p:nvSpPr>
        <p:spPr bwMode="auto">
          <a:xfrm flipV="1">
            <a:off x="7578974" y="4999038"/>
            <a:ext cx="403225" cy="1000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2" name="Line 1309"/>
          <p:cNvSpPr>
            <a:spLocks noChangeShapeType="1"/>
          </p:cNvSpPr>
          <p:nvPr/>
        </p:nvSpPr>
        <p:spPr bwMode="auto">
          <a:xfrm flipH="1">
            <a:off x="8004423" y="5054600"/>
            <a:ext cx="177800" cy="20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3" name="Line 1310"/>
          <p:cNvSpPr>
            <a:spLocks noChangeShapeType="1"/>
          </p:cNvSpPr>
          <p:nvPr/>
        </p:nvSpPr>
        <p:spPr bwMode="auto">
          <a:xfrm flipH="1" flipV="1">
            <a:off x="8398124" y="5038726"/>
            <a:ext cx="1587"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4" name="Line 1311"/>
          <p:cNvSpPr>
            <a:spLocks noChangeShapeType="1"/>
          </p:cNvSpPr>
          <p:nvPr/>
        </p:nvSpPr>
        <p:spPr bwMode="auto">
          <a:xfrm>
            <a:off x="8480674" y="5041901"/>
            <a:ext cx="503237"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5" name="Line 1313"/>
          <p:cNvSpPr>
            <a:spLocks noChangeShapeType="1"/>
          </p:cNvSpPr>
          <p:nvPr/>
        </p:nvSpPr>
        <p:spPr bwMode="auto">
          <a:xfrm>
            <a:off x="8018710" y="3511551"/>
            <a:ext cx="0" cy="131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6" name="Line 1314"/>
          <p:cNvSpPr>
            <a:spLocks noChangeShapeType="1"/>
          </p:cNvSpPr>
          <p:nvPr/>
        </p:nvSpPr>
        <p:spPr bwMode="auto">
          <a:xfrm flipV="1">
            <a:off x="9314111" y="2481263"/>
            <a:ext cx="123825" cy="87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7" name="Line 1315"/>
          <p:cNvSpPr>
            <a:spLocks noChangeShapeType="1"/>
          </p:cNvSpPr>
          <p:nvPr/>
        </p:nvSpPr>
        <p:spPr bwMode="auto">
          <a:xfrm>
            <a:off x="9142660" y="2654300"/>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8" name="Line 1316"/>
          <p:cNvSpPr>
            <a:spLocks noChangeShapeType="1"/>
          </p:cNvSpPr>
          <p:nvPr/>
        </p:nvSpPr>
        <p:spPr bwMode="auto">
          <a:xfrm flipV="1">
            <a:off x="9314111" y="2551114"/>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9" name="Line 1317"/>
          <p:cNvSpPr>
            <a:spLocks noChangeShapeType="1"/>
          </p:cNvSpPr>
          <p:nvPr/>
        </p:nvSpPr>
        <p:spPr bwMode="auto">
          <a:xfrm>
            <a:off x="9679235" y="2549525"/>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0" name="Line 1318"/>
          <p:cNvSpPr>
            <a:spLocks noChangeShapeType="1"/>
          </p:cNvSpPr>
          <p:nvPr/>
        </p:nvSpPr>
        <p:spPr bwMode="auto">
          <a:xfrm>
            <a:off x="9333161" y="2855913"/>
            <a:ext cx="1889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1" name="Line 1319"/>
          <p:cNvSpPr>
            <a:spLocks noChangeShapeType="1"/>
          </p:cNvSpPr>
          <p:nvPr/>
        </p:nvSpPr>
        <p:spPr bwMode="auto">
          <a:xfrm flipV="1">
            <a:off x="7628186" y="3722689"/>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2" name="Line 1320"/>
          <p:cNvSpPr>
            <a:spLocks noChangeShapeType="1"/>
          </p:cNvSpPr>
          <p:nvPr/>
        </p:nvSpPr>
        <p:spPr bwMode="auto">
          <a:xfrm>
            <a:off x="9887198" y="2846388"/>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3" name="Line 1321"/>
          <p:cNvSpPr>
            <a:spLocks noChangeShapeType="1"/>
          </p:cNvSpPr>
          <p:nvPr/>
        </p:nvSpPr>
        <p:spPr bwMode="auto">
          <a:xfrm flipH="1">
            <a:off x="9033124" y="2922588"/>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4" name="Line 1322"/>
          <p:cNvSpPr>
            <a:spLocks noChangeShapeType="1"/>
          </p:cNvSpPr>
          <p:nvPr/>
        </p:nvSpPr>
        <p:spPr bwMode="auto">
          <a:xfrm flipH="1">
            <a:off x="9625261" y="2922589"/>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65" name="Line 1323"/>
          <p:cNvSpPr>
            <a:spLocks noChangeShapeType="1"/>
          </p:cNvSpPr>
          <p:nvPr/>
        </p:nvSpPr>
        <p:spPr bwMode="auto">
          <a:xfrm flipV="1">
            <a:off x="9009311" y="4064001"/>
            <a:ext cx="227013" cy="436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66" name="Group 1324"/>
          <p:cNvGrpSpPr>
            <a:grpSpLocks/>
          </p:cNvGrpSpPr>
          <p:nvPr/>
        </p:nvGrpSpPr>
        <p:grpSpPr bwMode="auto">
          <a:xfrm flipH="1">
            <a:off x="7512299" y="4522788"/>
            <a:ext cx="414337" cy="373062"/>
            <a:chOff x="2839" y="3501"/>
            <a:chExt cx="755" cy="803"/>
          </a:xfrm>
        </p:grpSpPr>
        <p:pic>
          <p:nvPicPr>
            <p:cNvPr id="44652" name="Picture 1325"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3" name="Freeform 1326"/>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7" name="Group 1327"/>
          <p:cNvGrpSpPr>
            <a:grpSpLocks/>
          </p:cNvGrpSpPr>
          <p:nvPr/>
        </p:nvGrpSpPr>
        <p:grpSpPr bwMode="auto">
          <a:xfrm flipH="1">
            <a:off x="7194798" y="4943475"/>
            <a:ext cx="482600" cy="406400"/>
            <a:chOff x="2839" y="3501"/>
            <a:chExt cx="755" cy="803"/>
          </a:xfrm>
        </p:grpSpPr>
        <p:pic>
          <p:nvPicPr>
            <p:cNvPr id="44650" name="Picture 1328" descr="desktop_computer_stylized_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51" name="Freeform 1329"/>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8" name="Group 1330"/>
          <p:cNvGrpSpPr>
            <a:grpSpLocks/>
          </p:cNvGrpSpPr>
          <p:nvPr/>
        </p:nvGrpSpPr>
        <p:grpSpPr bwMode="auto">
          <a:xfrm flipH="1">
            <a:off x="7672635" y="5245100"/>
            <a:ext cx="427038" cy="349250"/>
            <a:chOff x="2839" y="3501"/>
            <a:chExt cx="755" cy="803"/>
          </a:xfrm>
        </p:grpSpPr>
        <p:pic>
          <p:nvPicPr>
            <p:cNvPr id="44648" name="Picture 1331"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9" name="Freeform 1332"/>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69" name="Group 1333"/>
          <p:cNvGrpSpPr>
            <a:grpSpLocks/>
          </p:cNvGrpSpPr>
          <p:nvPr/>
        </p:nvGrpSpPr>
        <p:grpSpPr bwMode="auto">
          <a:xfrm>
            <a:off x="8286999" y="5227639"/>
            <a:ext cx="427037" cy="350837"/>
            <a:chOff x="2839" y="3501"/>
            <a:chExt cx="755" cy="803"/>
          </a:xfrm>
        </p:grpSpPr>
        <p:pic>
          <p:nvPicPr>
            <p:cNvPr id="44646" name="Picture 1334"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647" name="Freeform 1335"/>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pic>
        <p:nvPicPr>
          <p:cNvPr id="44070" name="Picture 1336" descr="car_icon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9036" y="1709739"/>
            <a:ext cx="849313"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71" name="Group 1337"/>
          <p:cNvGrpSpPr>
            <a:grpSpLocks/>
          </p:cNvGrpSpPr>
          <p:nvPr/>
        </p:nvGrpSpPr>
        <p:grpSpPr bwMode="auto">
          <a:xfrm>
            <a:off x="7350374" y="1535113"/>
            <a:ext cx="415925" cy="385762"/>
            <a:chOff x="2751" y="1851"/>
            <a:chExt cx="462" cy="478"/>
          </a:xfrm>
        </p:grpSpPr>
        <p:pic>
          <p:nvPicPr>
            <p:cNvPr id="44644" name="Picture 1338"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645" name="Picture 1339"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72" name="Group 1340"/>
          <p:cNvGrpSpPr>
            <a:grpSpLocks/>
          </p:cNvGrpSpPr>
          <p:nvPr/>
        </p:nvGrpSpPr>
        <p:grpSpPr bwMode="auto">
          <a:xfrm>
            <a:off x="9426824" y="2384426"/>
            <a:ext cx="390525" cy="169863"/>
            <a:chOff x="4650" y="1129"/>
            <a:chExt cx="246" cy="95"/>
          </a:xfrm>
        </p:grpSpPr>
        <p:sp>
          <p:nvSpPr>
            <p:cNvPr id="4463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3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9" name="Group 1344"/>
            <p:cNvGrpSpPr>
              <a:grpSpLocks/>
            </p:cNvGrpSpPr>
            <p:nvPr/>
          </p:nvGrpSpPr>
          <p:grpSpPr bwMode="auto">
            <a:xfrm>
              <a:off x="4699" y="1145"/>
              <a:ext cx="138" cy="29"/>
              <a:chOff x="2468" y="1332"/>
              <a:chExt cx="310" cy="60"/>
            </a:xfrm>
          </p:grpSpPr>
          <p:sp>
            <p:nvSpPr>
              <p:cNvPr id="44642" name="Freeform 13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43" name="Freeform 13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40" name="Line 13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41" name="Line 13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3" name="Group 1349"/>
          <p:cNvGrpSpPr>
            <a:grpSpLocks/>
          </p:cNvGrpSpPr>
          <p:nvPr/>
        </p:nvGrpSpPr>
        <p:grpSpPr bwMode="auto">
          <a:xfrm>
            <a:off x="9499849" y="2746376"/>
            <a:ext cx="390525" cy="176213"/>
            <a:chOff x="4650" y="1129"/>
            <a:chExt cx="246" cy="95"/>
          </a:xfrm>
        </p:grpSpPr>
        <p:sp>
          <p:nvSpPr>
            <p:cNvPr id="446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31" name="Group 1353"/>
            <p:cNvGrpSpPr>
              <a:grpSpLocks/>
            </p:cNvGrpSpPr>
            <p:nvPr/>
          </p:nvGrpSpPr>
          <p:grpSpPr bwMode="auto">
            <a:xfrm>
              <a:off x="4699" y="1145"/>
              <a:ext cx="138" cy="29"/>
              <a:chOff x="2468" y="1332"/>
              <a:chExt cx="310" cy="60"/>
            </a:xfrm>
          </p:grpSpPr>
          <p:sp>
            <p:nvSpPr>
              <p:cNvPr id="44634" name="Freeform 13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35" name="Freeform 13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32" name="Line 1356"/>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33" name="Line 1357"/>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4" name="Group 1358"/>
          <p:cNvGrpSpPr>
            <a:grpSpLocks/>
          </p:cNvGrpSpPr>
          <p:nvPr/>
        </p:nvGrpSpPr>
        <p:grpSpPr bwMode="auto">
          <a:xfrm>
            <a:off x="8941049" y="2482851"/>
            <a:ext cx="390525" cy="169863"/>
            <a:chOff x="4650" y="1129"/>
            <a:chExt cx="246" cy="95"/>
          </a:xfrm>
        </p:grpSpPr>
        <p:sp>
          <p:nvSpPr>
            <p:cNvPr id="446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23" name="Group 1362"/>
            <p:cNvGrpSpPr>
              <a:grpSpLocks/>
            </p:cNvGrpSpPr>
            <p:nvPr/>
          </p:nvGrpSpPr>
          <p:grpSpPr bwMode="auto">
            <a:xfrm>
              <a:off x="4699" y="1145"/>
              <a:ext cx="138" cy="29"/>
              <a:chOff x="2468" y="1332"/>
              <a:chExt cx="310" cy="60"/>
            </a:xfrm>
          </p:grpSpPr>
          <p:sp>
            <p:nvSpPr>
              <p:cNvPr id="44626" name="Freeform 136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27" name="Freeform 136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24" name="Line 136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25" name="Line 136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5" name="Group 1367"/>
          <p:cNvGrpSpPr>
            <a:grpSpLocks/>
          </p:cNvGrpSpPr>
          <p:nvPr/>
        </p:nvGrpSpPr>
        <p:grpSpPr bwMode="auto">
          <a:xfrm>
            <a:off x="8952161" y="2746376"/>
            <a:ext cx="390525" cy="169863"/>
            <a:chOff x="4650" y="1129"/>
            <a:chExt cx="246" cy="95"/>
          </a:xfrm>
        </p:grpSpPr>
        <p:sp>
          <p:nvSpPr>
            <p:cNvPr id="446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15" name="Group 1371"/>
            <p:cNvGrpSpPr>
              <a:grpSpLocks/>
            </p:cNvGrpSpPr>
            <p:nvPr/>
          </p:nvGrpSpPr>
          <p:grpSpPr bwMode="auto">
            <a:xfrm>
              <a:off x="4699" y="1145"/>
              <a:ext cx="138" cy="29"/>
              <a:chOff x="2468" y="1332"/>
              <a:chExt cx="310" cy="60"/>
            </a:xfrm>
          </p:grpSpPr>
          <p:sp>
            <p:nvSpPr>
              <p:cNvPr id="44618" name="Freeform 13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9" name="Freeform 13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16" name="Line 137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17" name="Line 137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44076" name="Line 1376"/>
          <p:cNvSpPr>
            <a:spLocks noChangeShapeType="1"/>
          </p:cNvSpPr>
          <p:nvPr/>
        </p:nvSpPr>
        <p:spPr bwMode="auto">
          <a:xfrm>
            <a:off x="10082460" y="2844800"/>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nvGrpSpPr>
          <p:cNvPr id="44077" name="Group 1377"/>
          <p:cNvGrpSpPr>
            <a:grpSpLocks/>
          </p:cNvGrpSpPr>
          <p:nvPr/>
        </p:nvGrpSpPr>
        <p:grpSpPr bwMode="auto">
          <a:xfrm>
            <a:off x="9137899" y="3900488"/>
            <a:ext cx="485775" cy="203200"/>
            <a:chOff x="4650" y="1129"/>
            <a:chExt cx="246" cy="95"/>
          </a:xfrm>
        </p:grpSpPr>
        <p:sp>
          <p:nvSpPr>
            <p:cNvPr id="446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6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6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607" name="Group 1381"/>
            <p:cNvGrpSpPr>
              <a:grpSpLocks/>
            </p:cNvGrpSpPr>
            <p:nvPr/>
          </p:nvGrpSpPr>
          <p:grpSpPr bwMode="auto">
            <a:xfrm>
              <a:off x="4699" y="1145"/>
              <a:ext cx="138" cy="29"/>
              <a:chOff x="2468" y="1332"/>
              <a:chExt cx="310" cy="60"/>
            </a:xfrm>
          </p:grpSpPr>
          <p:sp>
            <p:nvSpPr>
              <p:cNvPr id="44610" name="Freeform 13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11" name="Freeform 13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8" name="Line 138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9" name="Line 138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8" name="Group 1386"/>
          <p:cNvGrpSpPr>
            <a:grpSpLocks/>
          </p:cNvGrpSpPr>
          <p:nvPr/>
        </p:nvGrpSpPr>
        <p:grpSpPr bwMode="auto">
          <a:xfrm>
            <a:off x="8818811" y="3619500"/>
            <a:ext cx="485775" cy="203200"/>
            <a:chOff x="4650" y="1129"/>
            <a:chExt cx="246" cy="95"/>
          </a:xfrm>
        </p:grpSpPr>
        <p:sp>
          <p:nvSpPr>
            <p:cNvPr id="445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9" name="Group 1390"/>
            <p:cNvGrpSpPr>
              <a:grpSpLocks/>
            </p:cNvGrpSpPr>
            <p:nvPr/>
          </p:nvGrpSpPr>
          <p:grpSpPr bwMode="auto">
            <a:xfrm>
              <a:off x="4699" y="1145"/>
              <a:ext cx="138" cy="29"/>
              <a:chOff x="2468" y="1332"/>
              <a:chExt cx="310" cy="60"/>
            </a:xfrm>
          </p:grpSpPr>
          <p:sp>
            <p:nvSpPr>
              <p:cNvPr id="44602" name="Freeform 139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603" name="Freeform 139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600" name="Line 139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601" name="Line 139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79" name="Group 1395"/>
          <p:cNvGrpSpPr>
            <a:grpSpLocks/>
          </p:cNvGrpSpPr>
          <p:nvPr/>
        </p:nvGrpSpPr>
        <p:grpSpPr bwMode="auto">
          <a:xfrm>
            <a:off x="9480799" y="3632200"/>
            <a:ext cx="485775" cy="203200"/>
            <a:chOff x="4650" y="1129"/>
            <a:chExt cx="246" cy="95"/>
          </a:xfrm>
        </p:grpSpPr>
        <p:sp>
          <p:nvSpPr>
            <p:cNvPr id="445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91" name="Group 1399"/>
            <p:cNvGrpSpPr>
              <a:grpSpLocks/>
            </p:cNvGrpSpPr>
            <p:nvPr/>
          </p:nvGrpSpPr>
          <p:grpSpPr bwMode="auto">
            <a:xfrm>
              <a:off x="4699" y="1145"/>
              <a:ext cx="138" cy="29"/>
              <a:chOff x="2468" y="1332"/>
              <a:chExt cx="310" cy="60"/>
            </a:xfrm>
          </p:grpSpPr>
          <p:sp>
            <p:nvSpPr>
              <p:cNvPr id="44594" name="Freeform 140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95" name="Freeform 140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92" name="Line 140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93" name="Line 140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0" name="Group 1404"/>
          <p:cNvGrpSpPr>
            <a:grpSpLocks/>
          </p:cNvGrpSpPr>
          <p:nvPr/>
        </p:nvGrpSpPr>
        <p:grpSpPr bwMode="auto">
          <a:xfrm>
            <a:off x="8699749" y="4494214"/>
            <a:ext cx="619125" cy="242887"/>
            <a:chOff x="4650" y="1129"/>
            <a:chExt cx="246" cy="95"/>
          </a:xfrm>
        </p:grpSpPr>
        <p:sp>
          <p:nvSpPr>
            <p:cNvPr id="445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83" name="Group 1408"/>
            <p:cNvGrpSpPr>
              <a:grpSpLocks/>
            </p:cNvGrpSpPr>
            <p:nvPr/>
          </p:nvGrpSpPr>
          <p:grpSpPr bwMode="auto">
            <a:xfrm>
              <a:off x="4699" y="1145"/>
              <a:ext cx="138" cy="29"/>
              <a:chOff x="2468" y="1332"/>
              <a:chExt cx="310" cy="60"/>
            </a:xfrm>
          </p:grpSpPr>
          <p:sp>
            <p:nvSpPr>
              <p:cNvPr id="44586" name="Freeform 140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87" name="Freeform 141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84" name="Line 141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85" name="Line 141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1" name="Group 1413"/>
          <p:cNvGrpSpPr>
            <a:grpSpLocks/>
          </p:cNvGrpSpPr>
          <p:nvPr/>
        </p:nvGrpSpPr>
        <p:grpSpPr bwMode="auto">
          <a:xfrm>
            <a:off x="9333161" y="4792664"/>
            <a:ext cx="619125" cy="242887"/>
            <a:chOff x="4650" y="1129"/>
            <a:chExt cx="246" cy="95"/>
          </a:xfrm>
        </p:grpSpPr>
        <p:sp>
          <p:nvSpPr>
            <p:cNvPr id="4457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7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7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75" name="Group 1417"/>
            <p:cNvGrpSpPr>
              <a:grpSpLocks/>
            </p:cNvGrpSpPr>
            <p:nvPr/>
          </p:nvGrpSpPr>
          <p:grpSpPr bwMode="auto">
            <a:xfrm>
              <a:off x="4699" y="1145"/>
              <a:ext cx="138" cy="29"/>
              <a:chOff x="2468" y="1332"/>
              <a:chExt cx="310" cy="60"/>
            </a:xfrm>
          </p:grpSpPr>
          <p:sp>
            <p:nvSpPr>
              <p:cNvPr id="44578" name="Freeform 141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9" name="Freeform 141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76" name="Line 142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77" name="Line 142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2" name="Group 1422"/>
          <p:cNvGrpSpPr>
            <a:grpSpLocks/>
          </p:cNvGrpSpPr>
          <p:nvPr/>
        </p:nvGrpSpPr>
        <p:grpSpPr bwMode="auto">
          <a:xfrm>
            <a:off x="7983786" y="4837114"/>
            <a:ext cx="619125" cy="242887"/>
            <a:chOff x="4650" y="1129"/>
            <a:chExt cx="246" cy="95"/>
          </a:xfrm>
        </p:grpSpPr>
        <p:sp>
          <p:nvSpPr>
            <p:cNvPr id="4456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6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6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67" name="Group 1426"/>
            <p:cNvGrpSpPr>
              <a:grpSpLocks/>
            </p:cNvGrpSpPr>
            <p:nvPr/>
          </p:nvGrpSpPr>
          <p:grpSpPr bwMode="auto">
            <a:xfrm>
              <a:off x="4699" y="1145"/>
              <a:ext cx="138" cy="29"/>
              <a:chOff x="2468" y="1332"/>
              <a:chExt cx="310" cy="60"/>
            </a:xfrm>
          </p:grpSpPr>
          <p:sp>
            <p:nvSpPr>
              <p:cNvPr id="44570" name="Freeform 142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71" name="Freeform 142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8" name="Line 142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9" name="Line 143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3" name="Group 1431"/>
          <p:cNvGrpSpPr>
            <a:grpSpLocks/>
          </p:cNvGrpSpPr>
          <p:nvPr/>
        </p:nvGrpSpPr>
        <p:grpSpPr bwMode="auto">
          <a:xfrm>
            <a:off x="7790111" y="3629026"/>
            <a:ext cx="390525" cy="169863"/>
            <a:chOff x="4650" y="1129"/>
            <a:chExt cx="246" cy="95"/>
          </a:xfrm>
        </p:grpSpPr>
        <p:sp>
          <p:nvSpPr>
            <p:cNvPr id="4455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5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9" name="Group 1435"/>
            <p:cNvGrpSpPr>
              <a:grpSpLocks/>
            </p:cNvGrpSpPr>
            <p:nvPr/>
          </p:nvGrpSpPr>
          <p:grpSpPr bwMode="auto">
            <a:xfrm>
              <a:off x="4699" y="1145"/>
              <a:ext cx="138" cy="29"/>
              <a:chOff x="2468" y="1332"/>
              <a:chExt cx="310" cy="60"/>
            </a:xfrm>
          </p:grpSpPr>
          <p:sp>
            <p:nvSpPr>
              <p:cNvPr id="44562" name="Freeform 14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63" name="Freeform 14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60" name="Line 143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61" name="Line 143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4" name="Group 1440"/>
          <p:cNvGrpSpPr>
            <a:grpSpLocks/>
          </p:cNvGrpSpPr>
          <p:nvPr/>
        </p:nvGrpSpPr>
        <p:grpSpPr bwMode="auto">
          <a:xfrm>
            <a:off x="8090149" y="2476501"/>
            <a:ext cx="390525" cy="169863"/>
            <a:chOff x="4650" y="1129"/>
            <a:chExt cx="246" cy="95"/>
          </a:xfrm>
        </p:grpSpPr>
        <p:sp>
          <p:nvSpPr>
            <p:cNvPr id="4454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4454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4455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44551" name="Group 1444"/>
            <p:cNvGrpSpPr>
              <a:grpSpLocks/>
            </p:cNvGrpSpPr>
            <p:nvPr/>
          </p:nvGrpSpPr>
          <p:grpSpPr bwMode="auto">
            <a:xfrm>
              <a:off x="4699" y="1145"/>
              <a:ext cx="138" cy="29"/>
              <a:chOff x="2468" y="1332"/>
              <a:chExt cx="310" cy="60"/>
            </a:xfrm>
          </p:grpSpPr>
          <p:sp>
            <p:nvSpPr>
              <p:cNvPr id="44554" name="Freeform 14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44555" name="Freeform 14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44552" name="Line 1447"/>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553" name="Line 1448"/>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44085" name="Group 1449"/>
          <p:cNvGrpSpPr>
            <a:grpSpLocks/>
          </p:cNvGrpSpPr>
          <p:nvPr/>
        </p:nvGrpSpPr>
        <p:grpSpPr bwMode="auto">
          <a:xfrm>
            <a:off x="7348786" y="3489326"/>
            <a:ext cx="506413" cy="352425"/>
            <a:chOff x="2967" y="478"/>
            <a:chExt cx="788" cy="625"/>
          </a:xfrm>
        </p:grpSpPr>
        <p:pic>
          <p:nvPicPr>
            <p:cNvPr id="44546" name="Picture 1450"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7" name="Picture 1451" descr="antenna_radiation_stylized"/>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6" name="Group 1452"/>
          <p:cNvGrpSpPr>
            <a:grpSpLocks/>
          </p:cNvGrpSpPr>
          <p:nvPr/>
        </p:nvGrpSpPr>
        <p:grpSpPr bwMode="auto">
          <a:xfrm>
            <a:off x="8869611" y="4992689"/>
            <a:ext cx="563563" cy="420687"/>
            <a:chOff x="2967" y="478"/>
            <a:chExt cx="788" cy="625"/>
          </a:xfrm>
        </p:grpSpPr>
        <p:pic>
          <p:nvPicPr>
            <p:cNvPr id="44544" name="Picture 1453" descr="access_point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545" name="Picture 1454" descr="antenna_radiation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087" name="Group 1455"/>
          <p:cNvGrpSpPr>
            <a:grpSpLocks/>
          </p:cNvGrpSpPr>
          <p:nvPr/>
        </p:nvGrpSpPr>
        <p:grpSpPr bwMode="auto">
          <a:xfrm>
            <a:off x="7798048" y="1833564"/>
            <a:ext cx="457200" cy="631825"/>
            <a:chOff x="742" y="2409"/>
            <a:chExt cx="576" cy="881"/>
          </a:xfrm>
        </p:grpSpPr>
        <p:grpSp>
          <p:nvGrpSpPr>
            <p:cNvPr id="44526" name="Group 1456"/>
            <p:cNvGrpSpPr>
              <a:grpSpLocks/>
            </p:cNvGrpSpPr>
            <p:nvPr/>
          </p:nvGrpSpPr>
          <p:grpSpPr bwMode="auto">
            <a:xfrm>
              <a:off x="832" y="2643"/>
              <a:ext cx="376" cy="647"/>
              <a:chOff x="3130" y="3288"/>
              <a:chExt cx="410" cy="742"/>
            </a:xfrm>
          </p:grpSpPr>
          <p:sp>
            <p:nvSpPr>
              <p:cNvPr id="44529"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0"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1"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2"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3"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4"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5"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6"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7"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8"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39"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0"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1"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2"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44543"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pic>
          <p:nvPicPr>
            <p:cNvPr id="44527" name="Picture 1472" descr="cell_tower_radiation cop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528" name="Oval 1473"/>
            <p:cNvSpPr>
              <a:spLocks noChangeArrowheads="1"/>
            </p:cNvSpPr>
            <p:nvPr/>
          </p:nvSpPr>
          <p:spPr bwMode="auto">
            <a:xfrm>
              <a:off x="986" y="2597"/>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8" name="Group 1474"/>
          <p:cNvGrpSpPr>
            <a:grpSpLocks/>
          </p:cNvGrpSpPr>
          <p:nvPr/>
        </p:nvGrpSpPr>
        <p:grpSpPr bwMode="auto">
          <a:xfrm>
            <a:off x="9977686" y="4991101"/>
            <a:ext cx="227013" cy="481013"/>
            <a:chOff x="4140" y="429"/>
            <a:chExt cx="1425" cy="2396"/>
          </a:xfrm>
        </p:grpSpPr>
        <p:sp>
          <p:nvSpPr>
            <p:cNvPr id="44494" name="Freeform 147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5" name="Rectangle 1476"/>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6" name="Freeform 147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7" name="Freeform 147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98" name="Rectangle 1479"/>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99" name="Group 1480"/>
            <p:cNvGrpSpPr>
              <a:grpSpLocks/>
            </p:cNvGrpSpPr>
            <p:nvPr/>
          </p:nvGrpSpPr>
          <p:grpSpPr bwMode="auto">
            <a:xfrm>
              <a:off x="4749" y="668"/>
              <a:ext cx="581" cy="145"/>
              <a:chOff x="614" y="2568"/>
              <a:chExt cx="725" cy="139"/>
            </a:xfrm>
          </p:grpSpPr>
          <p:sp>
            <p:nvSpPr>
              <p:cNvPr id="44524" name="AutoShape 1481"/>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5" name="AutoShape 1482"/>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0" name="Rectangle 1483"/>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1" name="Group 1484"/>
            <p:cNvGrpSpPr>
              <a:grpSpLocks/>
            </p:cNvGrpSpPr>
            <p:nvPr/>
          </p:nvGrpSpPr>
          <p:grpSpPr bwMode="auto">
            <a:xfrm>
              <a:off x="4747" y="994"/>
              <a:ext cx="581" cy="134"/>
              <a:chOff x="614" y="2568"/>
              <a:chExt cx="725" cy="139"/>
            </a:xfrm>
          </p:grpSpPr>
          <p:sp>
            <p:nvSpPr>
              <p:cNvPr id="44522" name="AutoShape 1485"/>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3" name="AutoShape 1486"/>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2" name="Rectangle 1487"/>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3" name="Rectangle 1488"/>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504" name="Group 1489"/>
            <p:cNvGrpSpPr>
              <a:grpSpLocks/>
            </p:cNvGrpSpPr>
            <p:nvPr/>
          </p:nvGrpSpPr>
          <p:grpSpPr bwMode="auto">
            <a:xfrm>
              <a:off x="4735" y="1627"/>
              <a:ext cx="582" cy="151"/>
              <a:chOff x="614" y="2568"/>
              <a:chExt cx="725" cy="139"/>
            </a:xfrm>
          </p:grpSpPr>
          <p:sp>
            <p:nvSpPr>
              <p:cNvPr id="44520" name="AutoShape 1490"/>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21" name="AutoShape 1491"/>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5" name="Freeform 149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506" name="Group 1493"/>
            <p:cNvGrpSpPr>
              <a:grpSpLocks/>
            </p:cNvGrpSpPr>
            <p:nvPr/>
          </p:nvGrpSpPr>
          <p:grpSpPr bwMode="auto">
            <a:xfrm>
              <a:off x="4739" y="1327"/>
              <a:ext cx="582" cy="139"/>
              <a:chOff x="614" y="2568"/>
              <a:chExt cx="725" cy="139"/>
            </a:xfrm>
          </p:grpSpPr>
          <p:sp>
            <p:nvSpPr>
              <p:cNvPr id="44518" name="AutoShape 1494"/>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9" name="AutoShape 1495"/>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507" name="Rectangle 1496"/>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08" name="Freeform 149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09" name="Freeform 149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0" name="Oval 1499"/>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1" name="Freeform 150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512" name="AutoShape 1501"/>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3" name="AutoShape 1502"/>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4" name="Oval 1503"/>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5" name="Oval 1504"/>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516" name="Oval 1505"/>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517" name="Rectangle 1506"/>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89" name="Group 1507"/>
          <p:cNvGrpSpPr>
            <a:grpSpLocks/>
          </p:cNvGrpSpPr>
          <p:nvPr/>
        </p:nvGrpSpPr>
        <p:grpSpPr bwMode="auto">
          <a:xfrm>
            <a:off x="9661773" y="5292726"/>
            <a:ext cx="227012" cy="481013"/>
            <a:chOff x="4140" y="429"/>
            <a:chExt cx="1425" cy="2396"/>
          </a:xfrm>
        </p:grpSpPr>
        <p:sp>
          <p:nvSpPr>
            <p:cNvPr id="44462" name="Freeform 150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3" name="Rectangle 1509"/>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64" name="Freeform 151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5" name="Freeform 151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6" name="Rectangle 1512"/>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7" name="Group 1513"/>
            <p:cNvGrpSpPr>
              <a:grpSpLocks/>
            </p:cNvGrpSpPr>
            <p:nvPr/>
          </p:nvGrpSpPr>
          <p:grpSpPr bwMode="auto">
            <a:xfrm>
              <a:off x="4749" y="668"/>
              <a:ext cx="581" cy="145"/>
              <a:chOff x="614" y="2568"/>
              <a:chExt cx="725" cy="139"/>
            </a:xfrm>
          </p:grpSpPr>
          <p:sp>
            <p:nvSpPr>
              <p:cNvPr id="44492" name="AutoShape 1514"/>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3" name="AutoShape 1515"/>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68" name="Rectangle 1516"/>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69" name="Group 1517"/>
            <p:cNvGrpSpPr>
              <a:grpSpLocks/>
            </p:cNvGrpSpPr>
            <p:nvPr/>
          </p:nvGrpSpPr>
          <p:grpSpPr bwMode="auto">
            <a:xfrm>
              <a:off x="4747" y="994"/>
              <a:ext cx="581" cy="134"/>
              <a:chOff x="614" y="2568"/>
              <a:chExt cx="725" cy="139"/>
            </a:xfrm>
          </p:grpSpPr>
          <p:sp>
            <p:nvSpPr>
              <p:cNvPr id="44490" name="AutoShape 1518"/>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91" name="AutoShape 1519"/>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0" name="Rectangle 1520"/>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1" name="Rectangle 1521"/>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472" name="Group 1522"/>
            <p:cNvGrpSpPr>
              <a:grpSpLocks/>
            </p:cNvGrpSpPr>
            <p:nvPr/>
          </p:nvGrpSpPr>
          <p:grpSpPr bwMode="auto">
            <a:xfrm>
              <a:off x="4735" y="1627"/>
              <a:ext cx="582" cy="151"/>
              <a:chOff x="614" y="2568"/>
              <a:chExt cx="725" cy="139"/>
            </a:xfrm>
          </p:grpSpPr>
          <p:sp>
            <p:nvSpPr>
              <p:cNvPr id="44488" name="AutoShape 1523"/>
              <p:cNvSpPr>
                <a:spLocks noChangeArrowheads="1"/>
              </p:cNvSpPr>
              <p:nvPr/>
            </p:nvSpPr>
            <p:spPr bwMode="auto">
              <a:xfrm>
                <a:off x="618" y="2579"/>
                <a:ext cx="720" cy="13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9" name="AutoShape 1524"/>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3" name="Freeform 152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74" name="Group 1526"/>
            <p:cNvGrpSpPr>
              <a:grpSpLocks/>
            </p:cNvGrpSpPr>
            <p:nvPr/>
          </p:nvGrpSpPr>
          <p:grpSpPr bwMode="auto">
            <a:xfrm>
              <a:off x="4739" y="1327"/>
              <a:ext cx="582" cy="139"/>
              <a:chOff x="614" y="2568"/>
              <a:chExt cx="725" cy="139"/>
            </a:xfrm>
          </p:grpSpPr>
          <p:sp>
            <p:nvSpPr>
              <p:cNvPr id="44486" name="AutoShape 1527"/>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7" name="AutoShape 1528"/>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44475" name="Rectangle 1529"/>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6" name="Freeform 153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7" name="Freeform 153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78" name="Oval 1532"/>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79" name="Freeform 153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80" name="AutoShape 1534"/>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1" name="AutoShape 1535"/>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2" name="Oval 1536"/>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3" name="Oval 1537"/>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44484" name="Oval 1538"/>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485" name="Rectangle 1539"/>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grpSp>
        <p:nvGrpSpPr>
          <p:cNvPr id="44090" name="Group 1540"/>
          <p:cNvGrpSpPr>
            <a:grpSpLocks/>
          </p:cNvGrpSpPr>
          <p:nvPr/>
        </p:nvGrpSpPr>
        <p:grpSpPr bwMode="auto">
          <a:xfrm>
            <a:off x="7039224" y="2032000"/>
            <a:ext cx="534987" cy="407988"/>
            <a:chOff x="877" y="1008"/>
            <a:chExt cx="2747" cy="2591"/>
          </a:xfrm>
        </p:grpSpPr>
        <p:pic>
          <p:nvPicPr>
            <p:cNvPr id="44439" name="Picture 1541" descr="antenna_stylize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40" name="Picture 1542" descr="laptop_keyboar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1" name="Freeform 154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42" name="Picture 1544"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3" name="Freeform 154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4" name="Freeform 154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5" name="Freeform 154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6" name="Freeform 154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7" name="Freeform 154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48" name="Freeform 155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49" name="Group 1551"/>
            <p:cNvGrpSpPr>
              <a:grpSpLocks/>
            </p:cNvGrpSpPr>
            <p:nvPr/>
          </p:nvGrpSpPr>
          <p:grpSpPr bwMode="auto">
            <a:xfrm>
              <a:off x="1709" y="3008"/>
              <a:ext cx="507" cy="234"/>
              <a:chOff x="1740" y="2642"/>
              <a:chExt cx="752" cy="327"/>
            </a:xfrm>
          </p:grpSpPr>
          <p:sp>
            <p:nvSpPr>
              <p:cNvPr id="44456" name="Freeform 155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7" name="Freeform 155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8" name="Freeform 155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9" name="Freeform 155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0" name="Freeform 155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61" name="Freeform 155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50" name="Freeform 155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1" name="Freeform 155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2" name="Freeform 156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3" name="Freeform 156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4" name="Freeform 156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55" name="Freeform 156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1" name="Group 1564"/>
          <p:cNvGrpSpPr>
            <a:grpSpLocks/>
          </p:cNvGrpSpPr>
          <p:nvPr/>
        </p:nvGrpSpPr>
        <p:grpSpPr bwMode="auto">
          <a:xfrm>
            <a:off x="8609261" y="5475289"/>
            <a:ext cx="474663" cy="407987"/>
            <a:chOff x="877" y="1008"/>
            <a:chExt cx="2747" cy="2591"/>
          </a:xfrm>
        </p:grpSpPr>
        <p:pic>
          <p:nvPicPr>
            <p:cNvPr id="44416" name="Picture 156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417" name="Picture 1566"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18" name="Freeform 156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419" name="Picture 1568"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20" name="Freeform 156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1" name="Freeform 157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2" name="Freeform 157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3" name="Freeform 157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4" name="Freeform 157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5" name="Freeform 157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26" name="Group 1575"/>
            <p:cNvGrpSpPr>
              <a:grpSpLocks/>
            </p:cNvGrpSpPr>
            <p:nvPr/>
          </p:nvGrpSpPr>
          <p:grpSpPr bwMode="auto">
            <a:xfrm>
              <a:off x="1709" y="3008"/>
              <a:ext cx="507" cy="234"/>
              <a:chOff x="1740" y="2642"/>
              <a:chExt cx="752" cy="327"/>
            </a:xfrm>
          </p:grpSpPr>
          <p:sp>
            <p:nvSpPr>
              <p:cNvPr id="44433" name="Freeform 157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4" name="Freeform 157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5" name="Freeform 157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6" name="Freeform 157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7" name="Freeform 158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8" name="Freeform 158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27" name="Freeform 158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8" name="Freeform 158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29" name="Freeform 158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0" name="Freeform 158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1" name="Freeform 158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32" name="Freeform 158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2" name="Group 1588"/>
          <p:cNvGrpSpPr>
            <a:grpSpLocks/>
          </p:cNvGrpSpPr>
          <p:nvPr/>
        </p:nvGrpSpPr>
        <p:grpSpPr bwMode="auto">
          <a:xfrm>
            <a:off x="7297985" y="3030539"/>
            <a:ext cx="444500" cy="407987"/>
            <a:chOff x="877" y="1008"/>
            <a:chExt cx="2747" cy="2591"/>
          </a:xfrm>
        </p:grpSpPr>
        <p:pic>
          <p:nvPicPr>
            <p:cNvPr id="44393" name="Picture 1589" descr="antenna_stylized"/>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94" name="Picture 159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5" name="Freeform 15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96" name="Picture 1592" descr="screen"/>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7" name="Freeform 15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8" name="Freeform 15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9" name="Freeform 15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0" name="Freeform 15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1" name="Freeform 15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2" name="Freeform 15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403" name="Group 1599"/>
            <p:cNvGrpSpPr>
              <a:grpSpLocks/>
            </p:cNvGrpSpPr>
            <p:nvPr/>
          </p:nvGrpSpPr>
          <p:grpSpPr bwMode="auto">
            <a:xfrm>
              <a:off x="1709" y="3008"/>
              <a:ext cx="507" cy="234"/>
              <a:chOff x="1740" y="2642"/>
              <a:chExt cx="752" cy="327"/>
            </a:xfrm>
          </p:grpSpPr>
          <p:sp>
            <p:nvSpPr>
              <p:cNvPr id="44410" name="Freeform 16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1" name="Freeform 16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2" name="Freeform 16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3" name="Freeform 16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4" name="Freeform 16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15" name="Freeform 16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404" name="Freeform 16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5" name="Freeform 16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6" name="Freeform 16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7" name="Freeform 16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8" name="Freeform 16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409" name="Freeform 16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grpSp>
        <p:nvGrpSpPr>
          <p:cNvPr id="44093" name="Group 1612"/>
          <p:cNvGrpSpPr>
            <a:grpSpLocks/>
          </p:cNvGrpSpPr>
          <p:nvPr/>
        </p:nvGrpSpPr>
        <p:grpSpPr bwMode="auto">
          <a:xfrm flipH="1">
            <a:off x="7677399" y="3211513"/>
            <a:ext cx="414337" cy="373062"/>
            <a:chOff x="2839" y="3501"/>
            <a:chExt cx="755" cy="803"/>
          </a:xfrm>
        </p:grpSpPr>
        <p:pic>
          <p:nvPicPr>
            <p:cNvPr id="44391" name="Picture 1613" descr="desktop_computer_stylized_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92" name="Freeform 161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44094" name="Group 1615"/>
          <p:cNvGrpSpPr>
            <a:grpSpLocks/>
          </p:cNvGrpSpPr>
          <p:nvPr/>
        </p:nvGrpSpPr>
        <p:grpSpPr bwMode="auto">
          <a:xfrm>
            <a:off x="9044236" y="5411789"/>
            <a:ext cx="474663" cy="407987"/>
            <a:chOff x="877" y="1008"/>
            <a:chExt cx="2747" cy="2591"/>
          </a:xfrm>
        </p:grpSpPr>
        <p:pic>
          <p:nvPicPr>
            <p:cNvPr id="44368" name="Picture 1616"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369" name="Picture 1617" descr="laptop_keyboard"/>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0" name="Freeform 161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FF"/>
                </a:solidFill>
              </a:endParaRPr>
            </a:p>
          </p:txBody>
        </p:sp>
        <p:pic>
          <p:nvPicPr>
            <p:cNvPr id="44371" name="Picture 1619" descr="scree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372" name="Freeform 162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3" name="Freeform 162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4" name="Freeform 162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5" name="Freeform 162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6" name="Freeform 162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77" name="Freeform 162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44378" name="Group 1626"/>
            <p:cNvGrpSpPr>
              <a:grpSpLocks/>
            </p:cNvGrpSpPr>
            <p:nvPr/>
          </p:nvGrpSpPr>
          <p:grpSpPr bwMode="auto">
            <a:xfrm>
              <a:off x="1709" y="3008"/>
              <a:ext cx="507" cy="234"/>
              <a:chOff x="1740" y="2642"/>
              <a:chExt cx="752" cy="327"/>
            </a:xfrm>
          </p:grpSpPr>
          <p:sp>
            <p:nvSpPr>
              <p:cNvPr id="44385" name="Freeform 162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6" name="Freeform 162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7" name="Freeform 162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8" name="Freeform 163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9" name="Freeform 163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90" name="Freeform 163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4379" name="Freeform 163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0" name="Freeform 163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1" name="Freeform 163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2" name="Freeform 163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3" name="Freeform 163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44384" name="Freeform 163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sp>
        <p:nvSpPr>
          <p:cNvPr id="4102" name="Rectangle 2"/>
          <p:cNvSpPr>
            <a:spLocks noGrp="1" noChangeArrowheads="1"/>
          </p:cNvSpPr>
          <p:nvPr>
            <p:ph type="title"/>
          </p:nvPr>
        </p:nvSpPr>
        <p:spPr>
          <a:xfrm>
            <a:off x="1199457" y="192089"/>
            <a:ext cx="3823593" cy="942975"/>
          </a:xfrm>
        </p:spPr>
        <p:txBody>
          <a:bodyPr/>
          <a:lstStyle/>
          <a:p>
            <a:pPr>
              <a:defRPr/>
            </a:pPr>
            <a:r>
              <a:rPr lang="en-US" sz="4000" dirty="0"/>
              <a:t>Network layer</a:t>
            </a:r>
          </a:p>
        </p:txBody>
      </p:sp>
      <p:sp>
        <p:nvSpPr>
          <p:cNvPr id="44097" name="Rectangle 3"/>
          <p:cNvSpPr>
            <a:spLocks noGrp="1" noChangeArrowheads="1"/>
          </p:cNvSpPr>
          <p:nvPr>
            <p:ph type="body" sz="half" idx="1"/>
          </p:nvPr>
        </p:nvSpPr>
        <p:spPr>
          <a:xfrm>
            <a:off x="1199457" y="1255714"/>
            <a:ext cx="5236270" cy="5100637"/>
          </a:xfrm>
        </p:spPr>
        <p:txBody>
          <a:bodyPr>
            <a:normAutofit fontScale="85000" lnSpcReduction="10000"/>
          </a:bodyPr>
          <a:lstStyle/>
          <a:p>
            <a:r>
              <a:rPr lang="en-US" altLang="zh-CN" dirty="0">
                <a:ea typeface="ＭＳ Ｐゴシック" panose="020B0600070205080204" pitchFamily="34" charset="-128"/>
                <a:cs typeface="ＭＳ Ｐゴシック" panose="020B0600070205080204" pitchFamily="34" charset="-128"/>
              </a:rPr>
              <a:t>transport segment from sending to receiving host </a:t>
            </a:r>
          </a:p>
          <a:p>
            <a:pPr lvl="1"/>
            <a:r>
              <a:rPr lang="en-US" altLang="zh-CN" dirty="0">
                <a:ea typeface="ＭＳ Ｐゴシック" panose="020B0600070205080204" pitchFamily="34" charset="-128"/>
                <a:cs typeface="ＭＳ Ｐゴシック" panose="020B0600070205080204" pitchFamily="34" charset="-128"/>
              </a:rPr>
              <a:t>on sending side encapsulates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segment</a:t>
            </a:r>
            <a:r>
              <a:rPr lang="en-US" altLang="zh-CN" dirty="0">
                <a:ea typeface="ＭＳ Ｐゴシック" panose="020B0600070205080204" pitchFamily="34" charset="-128"/>
                <a:cs typeface="ＭＳ Ｐゴシック" panose="020B0600070205080204" pitchFamily="34" charset="-128"/>
              </a:rPr>
              <a:t>s into </a:t>
            </a:r>
            <a:r>
              <a:rPr lang="en-US" altLang="zh-CN" dirty="0">
                <a:solidFill>
                  <a:schemeClr val="accent1">
                    <a:lumMod val="75000"/>
                  </a:schemeClr>
                </a:solidFill>
                <a:ea typeface="ＭＳ Ｐゴシック" panose="020B0600070205080204" pitchFamily="34" charset="-128"/>
                <a:cs typeface="ＭＳ Ｐゴシック" panose="020B0600070205080204" pitchFamily="34" charset="-128"/>
              </a:rPr>
              <a:t>datagram</a:t>
            </a:r>
            <a:r>
              <a:rPr lang="en-US" altLang="zh-CN" dirty="0">
                <a:ea typeface="ＭＳ Ｐゴシック" panose="020B0600070205080204" pitchFamily="34" charset="-128"/>
                <a:cs typeface="ＭＳ Ｐゴシック" panose="020B0600070205080204" pitchFamily="34" charset="-128"/>
              </a:rPr>
              <a:t>s</a:t>
            </a:r>
          </a:p>
          <a:p>
            <a:pPr lvl="1"/>
            <a:r>
              <a:rPr lang="en-US" altLang="zh-CN" dirty="0">
                <a:ea typeface="ＭＳ Ｐゴシック" panose="020B0600070205080204" pitchFamily="34" charset="-128"/>
                <a:cs typeface="ＭＳ Ｐゴシック" panose="020B0600070205080204" pitchFamily="34" charset="-128"/>
              </a:rPr>
              <a:t>on receiving side, delivers segments to transport layer</a:t>
            </a:r>
          </a:p>
          <a:p>
            <a:r>
              <a:rPr lang="en-US" altLang="zh-CN" dirty="0">
                <a:ea typeface="ＭＳ Ｐゴシック" panose="020B0600070205080204" pitchFamily="34" charset="-128"/>
                <a:cs typeface="ＭＳ Ｐゴシック" panose="020B0600070205080204" pitchFamily="34" charset="-128"/>
              </a:rPr>
              <a:t>network layer protocols in </a:t>
            </a:r>
            <a:r>
              <a:rPr lang="en-US" altLang="zh-CN" i="1" dirty="0">
                <a:solidFill>
                  <a:srgbClr val="0000FF"/>
                </a:solidFill>
                <a:ea typeface="ＭＳ Ｐゴシック" panose="020B0600070205080204" pitchFamily="34" charset="-128"/>
                <a:cs typeface="ＭＳ Ｐゴシック" panose="020B0600070205080204" pitchFamily="34" charset="-128"/>
              </a:rPr>
              <a:t>every Internet device:</a:t>
            </a:r>
          </a:p>
          <a:p>
            <a:pPr lvl="1"/>
            <a:r>
              <a:rPr lang="en-US" altLang="zh-CN" dirty="0">
                <a:solidFill>
                  <a:srgbClr val="000099"/>
                </a:solidFill>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host, router</a:t>
            </a:r>
          </a:p>
          <a:p>
            <a:r>
              <a:rPr lang="en-US" altLang="zh-CN" dirty="0">
                <a:ea typeface="ＭＳ Ｐゴシック" panose="020B0600070205080204" pitchFamily="34" charset="-128"/>
                <a:cs typeface="ＭＳ Ｐゴシック" panose="020B0600070205080204" pitchFamily="34" charset="-128"/>
              </a:rPr>
              <a:t>routers:</a:t>
            </a:r>
          </a:p>
          <a:p>
            <a:pPr lvl="1"/>
            <a:r>
              <a:rPr lang="en-US" altLang="zh-CN" dirty="0">
                <a:solidFill>
                  <a:srgbClr val="0000FF"/>
                </a:solidFill>
                <a:ea typeface="ＭＳ Ｐゴシック" panose="020B0600070205080204" pitchFamily="34" charset="-128"/>
                <a:cs typeface="ＭＳ Ｐゴシック" panose="020B0600070205080204" pitchFamily="34" charset="-128"/>
              </a:rPr>
              <a:t>examine</a:t>
            </a:r>
            <a:r>
              <a:rPr lang="en-US" altLang="zh-CN" dirty="0">
                <a:ea typeface="ＭＳ Ｐゴシック" panose="020B0600070205080204" pitchFamily="34" charset="-128"/>
                <a:cs typeface="ＭＳ Ｐゴシック" panose="020B0600070205080204" pitchFamily="34" charset="-128"/>
              </a:rPr>
              <a:t> header fields in all IP datagrams passing through it</a:t>
            </a:r>
          </a:p>
          <a:p>
            <a:pPr lvl="1"/>
            <a:r>
              <a:rPr lang="en-US" altLang="zh-CN" dirty="0">
                <a:ea typeface="ＭＳ Ｐゴシック" panose="020B0600070205080204" pitchFamily="34" charset="-128"/>
                <a:cs typeface="ＭＳ Ｐゴシック" panose="020B0600070205080204" pitchFamily="34" charset="-128"/>
              </a:rPr>
              <a:t>move datagrams from input ports to output ports to transfer datagrams along end-end path</a:t>
            </a:r>
          </a:p>
          <a:p>
            <a:endParaRPr lang="en-US" altLang="zh-CN" sz="2400" dirty="0">
              <a:ea typeface="ＭＳ Ｐゴシック" panose="020B0600070205080204" pitchFamily="34" charset="-128"/>
              <a:cs typeface="ＭＳ Ｐゴシック" panose="020B0600070205080204" pitchFamily="34" charset="-128"/>
            </a:endParaRPr>
          </a:p>
        </p:txBody>
      </p:sp>
      <p:grpSp>
        <p:nvGrpSpPr>
          <p:cNvPr id="19767" name="Group 1046"/>
          <p:cNvGrpSpPr>
            <a:grpSpLocks/>
          </p:cNvGrpSpPr>
          <p:nvPr/>
        </p:nvGrpSpPr>
        <p:grpSpPr bwMode="auto">
          <a:xfrm>
            <a:off x="7393235" y="1141413"/>
            <a:ext cx="1047750" cy="996950"/>
            <a:chOff x="3402" y="719"/>
            <a:chExt cx="660" cy="628"/>
          </a:xfrm>
        </p:grpSpPr>
        <p:sp>
          <p:nvSpPr>
            <p:cNvPr id="44358" name="Freeform 1030"/>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59" name="Group 310"/>
            <p:cNvGrpSpPr>
              <a:grpSpLocks/>
            </p:cNvGrpSpPr>
            <p:nvPr/>
          </p:nvGrpSpPr>
          <p:grpSpPr bwMode="auto">
            <a:xfrm>
              <a:off x="3549" y="719"/>
              <a:ext cx="513" cy="547"/>
              <a:chOff x="2956" y="969"/>
              <a:chExt cx="513" cy="547"/>
            </a:xfrm>
          </p:grpSpPr>
          <p:sp>
            <p:nvSpPr>
              <p:cNvPr id="44360" name="Rectangle 311"/>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1" name="Rectangle 312"/>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2" name="Rectangle 313"/>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63" name="Text Box 314"/>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64" name="Line 315"/>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5" name="Line 316"/>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6" name="Line 317"/>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67" name="Line 318"/>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69" name="Group 1047"/>
          <p:cNvGrpSpPr>
            <a:grpSpLocks/>
          </p:cNvGrpSpPr>
          <p:nvPr/>
        </p:nvGrpSpPr>
        <p:grpSpPr bwMode="auto">
          <a:xfrm>
            <a:off x="10096430" y="4124682"/>
            <a:ext cx="1047750" cy="996950"/>
            <a:chOff x="3402" y="719"/>
            <a:chExt cx="660" cy="628"/>
          </a:xfrm>
        </p:grpSpPr>
        <p:sp>
          <p:nvSpPr>
            <p:cNvPr id="44348" name="Freeform 1048"/>
            <p:cNvSpPr>
              <a:spLocks/>
            </p:cNvSpPr>
            <p:nvPr/>
          </p:nvSpPr>
          <p:spPr bwMode="auto">
            <a:xfrm>
              <a:off x="3402" y="753"/>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a:lstStyle/>
            <a:p>
              <a:endParaRPr lang="zh-CN" altLang="en-US">
                <a:solidFill>
                  <a:srgbClr val="0000FF"/>
                </a:solidFill>
              </a:endParaRPr>
            </a:p>
          </p:txBody>
        </p:sp>
        <p:grpSp>
          <p:nvGrpSpPr>
            <p:cNvPr id="44349" name="Group 1049"/>
            <p:cNvGrpSpPr>
              <a:grpSpLocks/>
            </p:cNvGrpSpPr>
            <p:nvPr/>
          </p:nvGrpSpPr>
          <p:grpSpPr bwMode="auto">
            <a:xfrm>
              <a:off x="3549" y="719"/>
              <a:ext cx="513" cy="547"/>
              <a:chOff x="2956" y="969"/>
              <a:chExt cx="513" cy="547"/>
            </a:xfrm>
          </p:grpSpPr>
          <p:sp>
            <p:nvSpPr>
              <p:cNvPr id="44350" name="Rectangle 1050"/>
              <p:cNvSpPr>
                <a:spLocks noChangeArrowheads="1"/>
              </p:cNvSpPr>
              <p:nvPr/>
            </p:nvSpPr>
            <p:spPr bwMode="auto">
              <a:xfrm>
                <a:off x="3018" y="969"/>
                <a:ext cx="426" cy="4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1" name="Rectangle 1051"/>
              <p:cNvSpPr>
                <a:spLocks noChangeArrowheads="1"/>
              </p:cNvSpPr>
              <p:nvPr/>
            </p:nvSpPr>
            <p:spPr bwMode="auto">
              <a:xfrm>
                <a:off x="2997" y="984"/>
                <a:ext cx="435" cy="504"/>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2" name="Rectangle 1052"/>
              <p:cNvSpPr>
                <a:spLocks noChangeArrowheads="1"/>
              </p:cNvSpPr>
              <p:nvPr/>
            </p:nvSpPr>
            <p:spPr bwMode="auto">
              <a:xfrm>
                <a:off x="3000" y="1185"/>
                <a:ext cx="432" cy="10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53" name="Text Box 1053"/>
              <p:cNvSpPr txBox="1">
                <a:spLocks noChangeArrowheads="1"/>
              </p:cNvSpPr>
              <p:nvPr/>
            </p:nvSpPr>
            <p:spPr bwMode="auto">
              <a:xfrm>
                <a:off x="2956" y="978"/>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000">
                    <a:solidFill>
                      <a:srgbClr val="0000FF"/>
                    </a:solidFill>
                  </a:rPr>
                  <a:t>application</a:t>
                </a:r>
              </a:p>
              <a:p>
                <a:pPr algn="ctr"/>
                <a:r>
                  <a:rPr lang="en-US" altLang="zh-CN" sz="1000">
                    <a:solidFill>
                      <a:srgbClr val="0000FF"/>
                    </a:solidFill>
                  </a:rPr>
                  <a:t>transport</a:t>
                </a: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sp>
            <p:nvSpPr>
              <p:cNvPr id="44354" name="Line 1054"/>
              <p:cNvSpPr>
                <a:spLocks noChangeShapeType="1"/>
              </p:cNvSpPr>
              <p:nvPr/>
            </p:nvSpPr>
            <p:spPr bwMode="auto">
              <a:xfrm>
                <a:off x="2997" y="119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5" name="Line 1055"/>
              <p:cNvSpPr>
                <a:spLocks noChangeShapeType="1"/>
              </p:cNvSpPr>
              <p:nvPr/>
            </p:nvSpPr>
            <p:spPr bwMode="auto">
              <a:xfrm>
                <a:off x="3003" y="1290"/>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6" name="Line 1056"/>
              <p:cNvSpPr>
                <a:spLocks noChangeShapeType="1"/>
              </p:cNvSpPr>
              <p:nvPr/>
            </p:nvSpPr>
            <p:spPr bwMode="auto">
              <a:xfrm>
                <a:off x="3003" y="1374"/>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57" name="Line 1057"/>
              <p:cNvSpPr>
                <a:spLocks noChangeShapeType="1"/>
              </p:cNvSpPr>
              <p:nvPr/>
            </p:nvSpPr>
            <p:spPr bwMode="auto">
              <a:xfrm>
                <a:off x="3003" y="1092"/>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19771" name="Group 1278"/>
          <p:cNvGrpSpPr>
            <a:grpSpLocks/>
          </p:cNvGrpSpPr>
          <p:nvPr/>
        </p:nvGrpSpPr>
        <p:grpSpPr bwMode="auto">
          <a:xfrm>
            <a:off x="7845673" y="1763713"/>
            <a:ext cx="2546350" cy="3429000"/>
            <a:chOff x="3674" y="1148"/>
            <a:chExt cx="1604" cy="2160"/>
          </a:xfrm>
        </p:grpSpPr>
        <p:grpSp>
          <p:nvGrpSpPr>
            <p:cNvPr id="44106" name="Group 433"/>
            <p:cNvGrpSpPr>
              <a:grpSpLocks/>
            </p:cNvGrpSpPr>
            <p:nvPr/>
          </p:nvGrpSpPr>
          <p:grpSpPr bwMode="auto">
            <a:xfrm>
              <a:off x="3701" y="1305"/>
              <a:ext cx="513" cy="442"/>
              <a:chOff x="3937" y="633"/>
              <a:chExt cx="513" cy="442"/>
            </a:xfrm>
          </p:grpSpPr>
          <p:sp>
            <p:nvSpPr>
              <p:cNvPr id="44327" name="Line 434"/>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8" name="Line 435"/>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9" name="Oval 436"/>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0" name="Line 437"/>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1" name="Line 438"/>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2" name="Rectangle 439"/>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33" name="Oval 440"/>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34" name="Group 441"/>
              <p:cNvGrpSpPr>
                <a:grpSpLocks/>
              </p:cNvGrpSpPr>
              <p:nvPr/>
            </p:nvGrpSpPr>
            <p:grpSpPr bwMode="auto">
              <a:xfrm>
                <a:off x="4120" y="809"/>
                <a:ext cx="156" cy="55"/>
                <a:chOff x="2848" y="848"/>
                <a:chExt cx="140" cy="98"/>
              </a:xfrm>
            </p:grpSpPr>
            <p:sp>
              <p:nvSpPr>
                <p:cNvPr id="44345" name="Line 4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6" name="Line 44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7" name="Line 44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35" name="Group 445"/>
              <p:cNvGrpSpPr>
                <a:grpSpLocks/>
              </p:cNvGrpSpPr>
              <p:nvPr/>
            </p:nvGrpSpPr>
            <p:grpSpPr bwMode="auto">
              <a:xfrm flipV="1">
                <a:off x="4120" y="808"/>
                <a:ext cx="156" cy="56"/>
                <a:chOff x="2848" y="848"/>
                <a:chExt cx="140" cy="98"/>
              </a:xfrm>
            </p:grpSpPr>
            <p:sp>
              <p:nvSpPr>
                <p:cNvPr id="44342" name="Line 44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3" name="Line 4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4" name="Line 44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36" name="Rectangle 449"/>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7" name="Rectangle 450"/>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38" name="Line 451"/>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39" name="Line 452"/>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40" name="Rectangle 453"/>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omic Sans MS" panose="030F0702030302020204" pitchFamily="66" charset="0"/>
                </a:endParaRPr>
              </a:p>
            </p:txBody>
          </p:sp>
          <p:sp>
            <p:nvSpPr>
              <p:cNvPr id="44341" name="Text Box 454"/>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7" name="Group 1058"/>
            <p:cNvGrpSpPr>
              <a:grpSpLocks/>
            </p:cNvGrpSpPr>
            <p:nvPr/>
          </p:nvGrpSpPr>
          <p:grpSpPr bwMode="auto">
            <a:xfrm>
              <a:off x="4207" y="1532"/>
              <a:ext cx="513" cy="442"/>
              <a:chOff x="3937" y="633"/>
              <a:chExt cx="513" cy="442"/>
            </a:xfrm>
          </p:grpSpPr>
          <p:sp>
            <p:nvSpPr>
              <p:cNvPr id="44306" name="Line 105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7" name="Line 106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8" name="Oval 106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09" name="Line 106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0" name="Line 106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1" name="Rectangle 106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312" name="Oval 106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313" name="Group 1066"/>
              <p:cNvGrpSpPr>
                <a:grpSpLocks/>
              </p:cNvGrpSpPr>
              <p:nvPr/>
            </p:nvGrpSpPr>
            <p:grpSpPr bwMode="auto">
              <a:xfrm>
                <a:off x="4120" y="809"/>
                <a:ext cx="156" cy="55"/>
                <a:chOff x="2848" y="848"/>
                <a:chExt cx="140" cy="98"/>
              </a:xfrm>
            </p:grpSpPr>
            <p:sp>
              <p:nvSpPr>
                <p:cNvPr id="44324" name="Line 106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5" name="Line 106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6" name="Line 106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314" name="Group 1070"/>
              <p:cNvGrpSpPr>
                <a:grpSpLocks/>
              </p:cNvGrpSpPr>
              <p:nvPr/>
            </p:nvGrpSpPr>
            <p:grpSpPr bwMode="auto">
              <a:xfrm flipV="1">
                <a:off x="4120" y="808"/>
                <a:ext cx="156" cy="56"/>
                <a:chOff x="2848" y="848"/>
                <a:chExt cx="140" cy="98"/>
              </a:xfrm>
            </p:grpSpPr>
            <p:sp>
              <p:nvSpPr>
                <p:cNvPr id="44321" name="Line 107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2" name="Line 107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23" name="Line 107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315" name="Rectangle 107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6" name="Rectangle 107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17" name="Line 107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8" name="Line 107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19" name="Rectangle 107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320" name="Text Box 107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8" name="Group 1080"/>
            <p:cNvGrpSpPr>
              <a:grpSpLocks/>
            </p:cNvGrpSpPr>
            <p:nvPr/>
          </p:nvGrpSpPr>
          <p:grpSpPr bwMode="auto">
            <a:xfrm>
              <a:off x="4661" y="1148"/>
              <a:ext cx="513" cy="442"/>
              <a:chOff x="3937" y="633"/>
              <a:chExt cx="513" cy="442"/>
            </a:xfrm>
          </p:grpSpPr>
          <p:sp>
            <p:nvSpPr>
              <p:cNvPr id="44285" name="Line 108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6" name="Line 108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7" name="Oval 108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88" name="Line 108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9" name="Line 108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0" name="Rectangle 108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91" name="Oval 108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92" name="Group 1088"/>
              <p:cNvGrpSpPr>
                <a:grpSpLocks/>
              </p:cNvGrpSpPr>
              <p:nvPr/>
            </p:nvGrpSpPr>
            <p:grpSpPr bwMode="auto">
              <a:xfrm>
                <a:off x="4120" y="809"/>
                <a:ext cx="156" cy="55"/>
                <a:chOff x="2848" y="848"/>
                <a:chExt cx="140" cy="98"/>
              </a:xfrm>
            </p:grpSpPr>
            <p:sp>
              <p:nvSpPr>
                <p:cNvPr id="44303" name="Line 108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4" name="Line 109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5" name="Line 109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93" name="Group 1092"/>
              <p:cNvGrpSpPr>
                <a:grpSpLocks/>
              </p:cNvGrpSpPr>
              <p:nvPr/>
            </p:nvGrpSpPr>
            <p:grpSpPr bwMode="auto">
              <a:xfrm flipV="1">
                <a:off x="4120" y="808"/>
                <a:ext cx="156" cy="56"/>
                <a:chOff x="2848" y="848"/>
                <a:chExt cx="140" cy="98"/>
              </a:xfrm>
            </p:grpSpPr>
            <p:sp>
              <p:nvSpPr>
                <p:cNvPr id="44300" name="Line 109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1" name="Line 109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302" name="Line 109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94" name="Rectangle 109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5" name="Rectangle 109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6" name="Line 109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7" name="Line 109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98" name="Rectangle 110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99" name="Text Box 110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09" name="Group 1102"/>
            <p:cNvGrpSpPr>
              <a:grpSpLocks/>
            </p:cNvGrpSpPr>
            <p:nvPr/>
          </p:nvGrpSpPr>
          <p:grpSpPr bwMode="auto">
            <a:xfrm>
              <a:off x="4702" y="1523"/>
              <a:ext cx="513" cy="442"/>
              <a:chOff x="3937" y="633"/>
              <a:chExt cx="513" cy="442"/>
            </a:xfrm>
          </p:grpSpPr>
          <p:sp>
            <p:nvSpPr>
              <p:cNvPr id="44264" name="Line 110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5" name="Line 110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6" name="Oval 110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67" name="Line 110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8" name="Line 110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9" name="Rectangle 110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70" name="Oval 110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71" name="Group 1110"/>
              <p:cNvGrpSpPr>
                <a:grpSpLocks/>
              </p:cNvGrpSpPr>
              <p:nvPr/>
            </p:nvGrpSpPr>
            <p:grpSpPr bwMode="auto">
              <a:xfrm>
                <a:off x="4120" y="809"/>
                <a:ext cx="156" cy="55"/>
                <a:chOff x="2848" y="848"/>
                <a:chExt cx="140" cy="98"/>
              </a:xfrm>
            </p:grpSpPr>
            <p:sp>
              <p:nvSpPr>
                <p:cNvPr id="44282" name="Line 11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3" name="Line 11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4" name="Line 11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72" name="Group 1114"/>
              <p:cNvGrpSpPr>
                <a:grpSpLocks/>
              </p:cNvGrpSpPr>
              <p:nvPr/>
            </p:nvGrpSpPr>
            <p:grpSpPr bwMode="auto">
              <a:xfrm flipV="1">
                <a:off x="4120" y="808"/>
                <a:ext cx="156" cy="56"/>
                <a:chOff x="2848" y="848"/>
                <a:chExt cx="140" cy="98"/>
              </a:xfrm>
            </p:grpSpPr>
            <p:sp>
              <p:nvSpPr>
                <p:cNvPr id="44279" name="Line 11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0" name="Line 11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81" name="Line 11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73" name="Rectangle 111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4" name="Rectangle 111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5" name="Line 112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6" name="Line 112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77" name="Rectangle 112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78" name="Text Box 112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0" name="Group 1124"/>
            <p:cNvGrpSpPr>
              <a:grpSpLocks/>
            </p:cNvGrpSpPr>
            <p:nvPr/>
          </p:nvGrpSpPr>
          <p:grpSpPr bwMode="auto">
            <a:xfrm>
              <a:off x="4197" y="1157"/>
              <a:ext cx="513" cy="442"/>
              <a:chOff x="3937" y="633"/>
              <a:chExt cx="513" cy="442"/>
            </a:xfrm>
          </p:grpSpPr>
          <p:sp>
            <p:nvSpPr>
              <p:cNvPr id="44243" name="Line 112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4" name="Line 112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5" name="Oval 112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46" name="Line 112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7" name="Line 112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8" name="Rectangle 113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49" name="Oval 113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50" name="Group 1132"/>
              <p:cNvGrpSpPr>
                <a:grpSpLocks/>
              </p:cNvGrpSpPr>
              <p:nvPr/>
            </p:nvGrpSpPr>
            <p:grpSpPr bwMode="auto">
              <a:xfrm>
                <a:off x="4120" y="809"/>
                <a:ext cx="156" cy="55"/>
                <a:chOff x="2848" y="848"/>
                <a:chExt cx="140" cy="98"/>
              </a:xfrm>
            </p:grpSpPr>
            <p:sp>
              <p:nvSpPr>
                <p:cNvPr id="44261" name="Line 113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2" name="Line 113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3" name="Line 113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51" name="Group 1136"/>
              <p:cNvGrpSpPr>
                <a:grpSpLocks/>
              </p:cNvGrpSpPr>
              <p:nvPr/>
            </p:nvGrpSpPr>
            <p:grpSpPr bwMode="auto">
              <a:xfrm flipV="1">
                <a:off x="4120" y="808"/>
                <a:ext cx="156" cy="56"/>
                <a:chOff x="2848" y="848"/>
                <a:chExt cx="140" cy="98"/>
              </a:xfrm>
            </p:grpSpPr>
            <p:sp>
              <p:nvSpPr>
                <p:cNvPr id="44258" name="Line 113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9" name="Line 113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60" name="Line 113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52" name="Rectangle 114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3" name="Rectangle 114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4" name="Line 114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5" name="Line 114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56" name="Rectangle 114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57" name="Text Box 114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1" name="Group 1146"/>
            <p:cNvGrpSpPr>
              <a:grpSpLocks/>
            </p:cNvGrpSpPr>
            <p:nvPr/>
          </p:nvGrpSpPr>
          <p:grpSpPr bwMode="auto">
            <a:xfrm>
              <a:off x="4389" y="2239"/>
              <a:ext cx="513" cy="442"/>
              <a:chOff x="3937" y="633"/>
              <a:chExt cx="513" cy="442"/>
            </a:xfrm>
          </p:grpSpPr>
          <p:sp>
            <p:nvSpPr>
              <p:cNvPr id="44222" name="Line 114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3" name="Line 114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4" name="Oval 114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25" name="Line 115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6" name="Line 115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7" name="Rectangle 115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28" name="Oval 115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29" name="Group 1154"/>
              <p:cNvGrpSpPr>
                <a:grpSpLocks/>
              </p:cNvGrpSpPr>
              <p:nvPr/>
            </p:nvGrpSpPr>
            <p:grpSpPr bwMode="auto">
              <a:xfrm>
                <a:off x="4120" y="809"/>
                <a:ext cx="156" cy="55"/>
                <a:chOff x="2848" y="848"/>
                <a:chExt cx="140" cy="98"/>
              </a:xfrm>
            </p:grpSpPr>
            <p:sp>
              <p:nvSpPr>
                <p:cNvPr id="44240" name="Line 115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1" name="Line 115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42" name="Line 115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30" name="Group 1158"/>
              <p:cNvGrpSpPr>
                <a:grpSpLocks/>
              </p:cNvGrpSpPr>
              <p:nvPr/>
            </p:nvGrpSpPr>
            <p:grpSpPr bwMode="auto">
              <a:xfrm flipV="1">
                <a:off x="4120" y="808"/>
                <a:ext cx="156" cy="56"/>
                <a:chOff x="2848" y="848"/>
                <a:chExt cx="140" cy="98"/>
              </a:xfrm>
            </p:grpSpPr>
            <p:sp>
              <p:nvSpPr>
                <p:cNvPr id="44237" name="Line 115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8" name="Line 116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9" name="Line 116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31" name="Rectangle 116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2" name="Rectangle 116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3" name="Line 116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4" name="Line 116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35" name="Rectangle 116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36" name="Text Box 116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2" name="Group 1168"/>
            <p:cNvGrpSpPr>
              <a:grpSpLocks/>
            </p:cNvGrpSpPr>
            <p:nvPr/>
          </p:nvGrpSpPr>
          <p:grpSpPr bwMode="auto">
            <a:xfrm>
              <a:off x="4765" y="1995"/>
              <a:ext cx="513" cy="442"/>
              <a:chOff x="3937" y="633"/>
              <a:chExt cx="513" cy="442"/>
            </a:xfrm>
          </p:grpSpPr>
          <p:sp>
            <p:nvSpPr>
              <p:cNvPr id="44201" name="Line 1169"/>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2" name="Line 1170"/>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3" name="Oval 1171"/>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04" name="Line 1172"/>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5" name="Line 1173"/>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6" name="Rectangle 1174"/>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207" name="Oval 1175"/>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208" name="Group 1176"/>
              <p:cNvGrpSpPr>
                <a:grpSpLocks/>
              </p:cNvGrpSpPr>
              <p:nvPr/>
            </p:nvGrpSpPr>
            <p:grpSpPr bwMode="auto">
              <a:xfrm>
                <a:off x="4120" y="809"/>
                <a:ext cx="156" cy="55"/>
                <a:chOff x="2848" y="848"/>
                <a:chExt cx="140" cy="98"/>
              </a:xfrm>
            </p:grpSpPr>
            <p:sp>
              <p:nvSpPr>
                <p:cNvPr id="44219" name="Line 117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0" name="Line 117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21" name="Line 117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209" name="Group 1180"/>
              <p:cNvGrpSpPr>
                <a:grpSpLocks/>
              </p:cNvGrpSpPr>
              <p:nvPr/>
            </p:nvGrpSpPr>
            <p:grpSpPr bwMode="auto">
              <a:xfrm flipV="1">
                <a:off x="4120" y="808"/>
                <a:ext cx="156" cy="56"/>
                <a:chOff x="2848" y="848"/>
                <a:chExt cx="140" cy="98"/>
              </a:xfrm>
            </p:grpSpPr>
            <p:sp>
              <p:nvSpPr>
                <p:cNvPr id="44216" name="Line 118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7" name="Line 118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8" name="Line 118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210" name="Rectangle 1184"/>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1" name="Rectangle 1185"/>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2" name="Line 1186"/>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3" name="Line 1187"/>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14" name="Rectangle 1188"/>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215" name="Text Box 1189"/>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3" name="Group 1190"/>
            <p:cNvGrpSpPr>
              <a:grpSpLocks/>
            </p:cNvGrpSpPr>
            <p:nvPr/>
          </p:nvGrpSpPr>
          <p:grpSpPr bwMode="auto">
            <a:xfrm>
              <a:off x="4128" y="2003"/>
              <a:ext cx="513" cy="442"/>
              <a:chOff x="3937" y="633"/>
              <a:chExt cx="513" cy="442"/>
            </a:xfrm>
          </p:grpSpPr>
          <p:sp>
            <p:nvSpPr>
              <p:cNvPr id="44180" name="Line 1191"/>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1" name="Line 1192"/>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2" name="Oval 1193"/>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83" name="Line 1194"/>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4" name="Line 1195"/>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85" name="Rectangle 1196"/>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86" name="Oval 1197"/>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87" name="Group 1198"/>
              <p:cNvGrpSpPr>
                <a:grpSpLocks/>
              </p:cNvGrpSpPr>
              <p:nvPr/>
            </p:nvGrpSpPr>
            <p:grpSpPr bwMode="auto">
              <a:xfrm>
                <a:off x="4120" y="809"/>
                <a:ext cx="156" cy="55"/>
                <a:chOff x="2848" y="848"/>
                <a:chExt cx="140" cy="98"/>
              </a:xfrm>
            </p:grpSpPr>
            <p:sp>
              <p:nvSpPr>
                <p:cNvPr id="44198" name="Line 119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9" name="Line 120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200" name="Line 120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88" name="Group 1202"/>
              <p:cNvGrpSpPr>
                <a:grpSpLocks/>
              </p:cNvGrpSpPr>
              <p:nvPr/>
            </p:nvGrpSpPr>
            <p:grpSpPr bwMode="auto">
              <a:xfrm flipV="1">
                <a:off x="4120" y="808"/>
                <a:ext cx="156" cy="56"/>
                <a:chOff x="2848" y="848"/>
                <a:chExt cx="140" cy="98"/>
              </a:xfrm>
            </p:grpSpPr>
            <p:sp>
              <p:nvSpPr>
                <p:cNvPr id="44195" name="Line 120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6" name="Line 120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7" name="Line 120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89" name="Rectangle 1206"/>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0" name="Rectangle 1207"/>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1" name="Line 1208"/>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2" name="Line 1209"/>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93" name="Rectangle 1210"/>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94" name="Text Box 1211"/>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4" name="Group 1212"/>
            <p:cNvGrpSpPr>
              <a:grpSpLocks/>
            </p:cNvGrpSpPr>
            <p:nvPr/>
          </p:nvGrpSpPr>
          <p:grpSpPr bwMode="auto">
            <a:xfrm>
              <a:off x="4608" y="2771"/>
              <a:ext cx="513" cy="442"/>
              <a:chOff x="3937" y="633"/>
              <a:chExt cx="513" cy="442"/>
            </a:xfrm>
          </p:grpSpPr>
          <p:sp>
            <p:nvSpPr>
              <p:cNvPr id="44159" name="Line 1213"/>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0" name="Line 1214"/>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1" name="Oval 1215"/>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2" name="Line 1216"/>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3" name="Line 1217"/>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64" name="Rectangle 1218"/>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65" name="Oval 1219"/>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66" name="Group 1220"/>
              <p:cNvGrpSpPr>
                <a:grpSpLocks/>
              </p:cNvGrpSpPr>
              <p:nvPr/>
            </p:nvGrpSpPr>
            <p:grpSpPr bwMode="auto">
              <a:xfrm>
                <a:off x="4120" y="809"/>
                <a:ext cx="156" cy="55"/>
                <a:chOff x="2848" y="848"/>
                <a:chExt cx="140" cy="98"/>
              </a:xfrm>
            </p:grpSpPr>
            <p:sp>
              <p:nvSpPr>
                <p:cNvPr id="44177" name="Line 122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8" name="Line 122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9" name="Line 122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67" name="Group 1224"/>
              <p:cNvGrpSpPr>
                <a:grpSpLocks/>
              </p:cNvGrpSpPr>
              <p:nvPr/>
            </p:nvGrpSpPr>
            <p:grpSpPr bwMode="auto">
              <a:xfrm flipV="1">
                <a:off x="4120" y="808"/>
                <a:ext cx="156" cy="56"/>
                <a:chOff x="2848" y="848"/>
                <a:chExt cx="140" cy="98"/>
              </a:xfrm>
            </p:grpSpPr>
            <p:sp>
              <p:nvSpPr>
                <p:cNvPr id="44174" name="Line 122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5" name="Line 122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6" name="Line 122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68" name="Rectangle 1228"/>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69" name="Rectangle 1229"/>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0" name="Line 1230"/>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1" name="Line 1231"/>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72" name="Rectangle 1232"/>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73" name="Text Box 1233"/>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5" name="Group 1234"/>
            <p:cNvGrpSpPr>
              <a:grpSpLocks/>
            </p:cNvGrpSpPr>
            <p:nvPr/>
          </p:nvGrpSpPr>
          <p:grpSpPr bwMode="auto">
            <a:xfrm>
              <a:off x="4119" y="2640"/>
              <a:ext cx="513" cy="442"/>
              <a:chOff x="3937" y="633"/>
              <a:chExt cx="513" cy="442"/>
            </a:xfrm>
          </p:grpSpPr>
          <p:sp>
            <p:nvSpPr>
              <p:cNvPr id="44138" name="Line 1235"/>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9" name="Line 1236"/>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0" name="Oval 1237"/>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1" name="Line 1238"/>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2" name="Line 1239"/>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43" name="Rectangle 1240"/>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44" name="Oval 1241"/>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45" name="Group 1242"/>
              <p:cNvGrpSpPr>
                <a:grpSpLocks/>
              </p:cNvGrpSpPr>
              <p:nvPr/>
            </p:nvGrpSpPr>
            <p:grpSpPr bwMode="auto">
              <a:xfrm>
                <a:off x="4120" y="809"/>
                <a:ext cx="156" cy="55"/>
                <a:chOff x="2848" y="848"/>
                <a:chExt cx="140" cy="98"/>
              </a:xfrm>
            </p:grpSpPr>
            <p:sp>
              <p:nvSpPr>
                <p:cNvPr id="44156" name="Line 124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7" name="Line 124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8" name="Line 124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46" name="Group 1246"/>
              <p:cNvGrpSpPr>
                <a:grpSpLocks/>
              </p:cNvGrpSpPr>
              <p:nvPr/>
            </p:nvGrpSpPr>
            <p:grpSpPr bwMode="auto">
              <a:xfrm flipV="1">
                <a:off x="4120" y="808"/>
                <a:ext cx="156" cy="56"/>
                <a:chOff x="2848" y="848"/>
                <a:chExt cx="140" cy="98"/>
              </a:xfrm>
            </p:grpSpPr>
            <p:sp>
              <p:nvSpPr>
                <p:cNvPr id="44153" name="Line 124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4" name="Line 124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5" name="Line 124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47" name="Rectangle 1250"/>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8" name="Rectangle 1251"/>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49" name="Line 1252"/>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0" name="Line 1253"/>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51" name="Rectangle 1254"/>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52" name="Text Box 1255"/>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nvGrpSpPr>
            <p:cNvPr id="44116" name="Group 1256"/>
            <p:cNvGrpSpPr>
              <a:grpSpLocks/>
            </p:cNvGrpSpPr>
            <p:nvPr/>
          </p:nvGrpSpPr>
          <p:grpSpPr bwMode="auto">
            <a:xfrm>
              <a:off x="3674" y="2866"/>
              <a:ext cx="513" cy="442"/>
              <a:chOff x="3937" y="633"/>
              <a:chExt cx="513" cy="442"/>
            </a:xfrm>
          </p:grpSpPr>
          <p:sp>
            <p:nvSpPr>
              <p:cNvPr id="44117" name="Line 1257"/>
              <p:cNvSpPr>
                <a:spLocks noChangeShapeType="1"/>
              </p:cNvSpPr>
              <p:nvPr/>
            </p:nvSpPr>
            <p:spPr bwMode="auto">
              <a:xfrm>
                <a:off x="4061" y="1035"/>
                <a:ext cx="31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8" name="Line 1258"/>
              <p:cNvSpPr>
                <a:spLocks noChangeShapeType="1"/>
              </p:cNvSpPr>
              <p:nvPr/>
            </p:nvSpPr>
            <p:spPr bwMode="auto">
              <a:xfrm flipV="1">
                <a:off x="4212" y="929"/>
                <a:ext cx="1" cy="10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19" name="Oval 1259"/>
              <p:cNvSpPr>
                <a:spLocks noChangeArrowheads="1"/>
              </p:cNvSpPr>
              <p:nvPr/>
            </p:nvSpPr>
            <p:spPr bwMode="auto">
              <a:xfrm>
                <a:off x="4048" y="854"/>
                <a:ext cx="313" cy="81"/>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0" name="Line 1260"/>
              <p:cNvSpPr>
                <a:spLocks noChangeShapeType="1"/>
              </p:cNvSpPr>
              <p:nvPr/>
            </p:nvSpPr>
            <p:spPr bwMode="auto">
              <a:xfrm>
                <a:off x="4048"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1" name="Line 1261"/>
              <p:cNvSpPr>
                <a:spLocks noChangeShapeType="1"/>
              </p:cNvSpPr>
              <p:nvPr/>
            </p:nvSpPr>
            <p:spPr bwMode="auto">
              <a:xfrm>
                <a:off x="4361" y="847"/>
                <a:ext cx="0" cy="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2" name="Rectangle 1262"/>
              <p:cNvSpPr>
                <a:spLocks noChangeArrowheads="1"/>
              </p:cNvSpPr>
              <p:nvPr/>
            </p:nvSpPr>
            <p:spPr bwMode="auto">
              <a:xfrm>
                <a:off x="4048" y="847"/>
                <a:ext cx="310" cy="49"/>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endParaRPr>
              </a:p>
            </p:txBody>
          </p:sp>
          <p:sp>
            <p:nvSpPr>
              <p:cNvPr id="44123" name="Oval 1263"/>
              <p:cNvSpPr>
                <a:spLocks noChangeArrowheads="1"/>
              </p:cNvSpPr>
              <p:nvPr/>
            </p:nvSpPr>
            <p:spPr bwMode="auto">
              <a:xfrm>
                <a:off x="4045" y="788"/>
                <a:ext cx="313" cy="95"/>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44124" name="Group 1264"/>
              <p:cNvGrpSpPr>
                <a:grpSpLocks/>
              </p:cNvGrpSpPr>
              <p:nvPr/>
            </p:nvGrpSpPr>
            <p:grpSpPr bwMode="auto">
              <a:xfrm>
                <a:off x="4120" y="809"/>
                <a:ext cx="156" cy="55"/>
                <a:chOff x="2848" y="848"/>
                <a:chExt cx="140" cy="98"/>
              </a:xfrm>
            </p:grpSpPr>
            <p:sp>
              <p:nvSpPr>
                <p:cNvPr id="44135" name="Line 126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6" name="Line 12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7" name="Line 12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nvGrpSpPr>
              <p:cNvPr id="44125" name="Group 1268"/>
              <p:cNvGrpSpPr>
                <a:grpSpLocks/>
              </p:cNvGrpSpPr>
              <p:nvPr/>
            </p:nvGrpSpPr>
            <p:grpSpPr bwMode="auto">
              <a:xfrm flipV="1">
                <a:off x="4120" y="808"/>
                <a:ext cx="156" cy="56"/>
                <a:chOff x="2848" y="848"/>
                <a:chExt cx="140" cy="98"/>
              </a:xfrm>
            </p:grpSpPr>
            <p:sp>
              <p:nvSpPr>
                <p:cNvPr id="44132" name="Line 12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3" name="Line 1270"/>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4" name="Line 12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sp>
            <p:nvSpPr>
              <p:cNvPr id="44126" name="Rectangle 1272"/>
              <p:cNvSpPr>
                <a:spLocks noChangeArrowheads="1"/>
              </p:cNvSpPr>
              <p:nvPr/>
            </p:nvSpPr>
            <p:spPr bwMode="auto">
              <a:xfrm>
                <a:off x="3996" y="732"/>
                <a:ext cx="426" cy="30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7" name="Rectangle 1273"/>
              <p:cNvSpPr>
                <a:spLocks noChangeArrowheads="1"/>
              </p:cNvSpPr>
              <p:nvPr/>
            </p:nvSpPr>
            <p:spPr bwMode="auto">
              <a:xfrm>
                <a:off x="3969" y="753"/>
                <a:ext cx="435" cy="312"/>
              </a:xfrm>
              <a:prstGeom prst="rect">
                <a:avLst/>
              </a:prstGeom>
              <a:solidFill>
                <a:schemeClr val="bg1"/>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28" name="Line 1274"/>
              <p:cNvSpPr>
                <a:spLocks noChangeShapeType="1"/>
              </p:cNvSpPr>
              <p:nvPr/>
            </p:nvSpPr>
            <p:spPr bwMode="auto">
              <a:xfrm>
                <a:off x="3966" y="94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29" name="Line 1275"/>
              <p:cNvSpPr>
                <a:spLocks noChangeShapeType="1"/>
              </p:cNvSpPr>
              <p:nvPr/>
            </p:nvSpPr>
            <p:spPr bwMode="auto">
              <a:xfrm>
                <a:off x="3972" y="849"/>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44130" name="Rectangle 1276"/>
              <p:cNvSpPr>
                <a:spLocks noChangeArrowheads="1"/>
              </p:cNvSpPr>
              <p:nvPr/>
            </p:nvSpPr>
            <p:spPr bwMode="auto">
              <a:xfrm>
                <a:off x="3966" y="756"/>
                <a:ext cx="435" cy="93"/>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44131" name="Text Box 1277"/>
              <p:cNvSpPr txBox="1">
                <a:spLocks noChangeArrowheads="1"/>
              </p:cNvSpPr>
              <p:nvPr/>
            </p:nvSpPr>
            <p:spPr bwMode="auto">
              <a:xfrm>
                <a:off x="3937" y="633"/>
                <a:ext cx="513"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en-US" altLang="zh-CN" sz="1000">
                  <a:solidFill>
                    <a:srgbClr val="0000FF"/>
                  </a:solidFill>
                </a:endParaRPr>
              </a:p>
              <a:p>
                <a:pPr algn="ctr"/>
                <a:r>
                  <a:rPr lang="en-US" altLang="zh-CN" sz="1000">
                    <a:solidFill>
                      <a:srgbClr val="0000FF"/>
                    </a:solidFill>
                  </a:rPr>
                  <a:t>network</a:t>
                </a:r>
              </a:p>
              <a:p>
                <a:pPr algn="ctr"/>
                <a:r>
                  <a:rPr lang="en-US" altLang="zh-CN" sz="1000">
                    <a:solidFill>
                      <a:srgbClr val="0000FF"/>
                    </a:solidFill>
                  </a:rPr>
                  <a:t>data link</a:t>
                </a:r>
              </a:p>
              <a:p>
                <a:pPr algn="ctr"/>
                <a:r>
                  <a:rPr lang="en-US" altLang="zh-CN" sz="1000">
                    <a:solidFill>
                      <a:srgbClr val="0000FF"/>
                    </a:solidFill>
                  </a:rPr>
                  <a:t>physical</a:t>
                </a:r>
                <a:endParaRPr lang="en-US" altLang="zh-CN">
                  <a:solidFill>
                    <a:srgbClr val="0000FF"/>
                  </a:solidFill>
                </a:endParaRPr>
              </a:p>
            </p:txBody>
          </p:sp>
        </p:grpSp>
      </p:grpSp>
      <p:sp>
        <p:nvSpPr>
          <p:cNvPr id="632065" name="Rectangle 1281"/>
          <p:cNvSpPr>
            <a:spLocks noChangeArrowheads="1"/>
          </p:cNvSpPr>
          <p:nvPr/>
        </p:nvSpPr>
        <p:spPr bwMode="auto">
          <a:xfrm>
            <a:off x="7644060" y="1491051"/>
            <a:ext cx="596900" cy="13811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6" name="Rectangle 1282" hidden="1"/>
          <p:cNvSpPr>
            <a:spLocks noChangeArrowheads="1"/>
          </p:cNvSpPr>
          <p:nvPr/>
        </p:nvSpPr>
        <p:spPr bwMode="auto">
          <a:xfrm>
            <a:off x="10469810" y="4487863"/>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625"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cxnSp>
        <p:nvCxnSpPr>
          <p:cNvPr id="626" name="line 625">
            <a:extLst>
              <a:ext uri="{FF2B5EF4-FFF2-40B4-BE49-F238E27FC236}">
                <a16:creationId xmlns:a16="http://schemas.microsoft.com/office/drawing/2014/main" id="{90C9D775-3A88-40FF-A1A3-9A0BCE663663}"/>
              </a:ext>
            </a:extLst>
          </p:cNvPr>
          <p:cNvCxnSpPr>
            <a:cxnSpLocks/>
          </p:cNvCxnSpPr>
          <p:nvPr/>
        </p:nvCxnSpPr>
        <p:spPr>
          <a:xfrm>
            <a:off x="3757454" y="2603451"/>
            <a:ext cx="1152128" cy="0"/>
          </a:xfrm>
          <a:prstGeom prst="line">
            <a:avLst/>
          </a:prstGeom>
          <a:ln w="76200" cmpd="dbl"/>
        </p:spPr>
        <p:style>
          <a:lnRef idx="1">
            <a:schemeClr val="accent1"/>
          </a:lnRef>
          <a:fillRef idx="0">
            <a:schemeClr val="accent1"/>
          </a:fillRef>
          <a:effectRef idx="0">
            <a:schemeClr val="accent1"/>
          </a:effectRef>
          <a:fontRef idx="minor">
            <a:schemeClr val="tx1"/>
          </a:fontRef>
        </p:style>
      </p:cxnSp>
      <p:sp>
        <p:nvSpPr>
          <p:cNvPr id="627" name="Rectangle 1283">
            <a:extLst>
              <a:ext uri="{FF2B5EF4-FFF2-40B4-BE49-F238E27FC236}">
                <a16:creationId xmlns:a16="http://schemas.microsoft.com/office/drawing/2014/main" id="{E3FB1A92-C38B-4220-8DDB-0735E0497243}"/>
              </a:ext>
            </a:extLst>
          </p:cNvPr>
          <p:cNvSpPr>
            <a:spLocks noChangeArrowheads="1"/>
          </p:cNvSpPr>
          <p:nvPr/>
        </p:nvSpPr>
        <p:spPr bwMode="auto">
          <a:xfrm>
            <a:off x="7659300" y="1494944"/>
            <a:ext cx="388800" cy="138112"/>
          </a:xfrm>
          <a:prstGeom prst="rect">
            <a:avLst/>
          </a:prstGeom>
          <a:solidFill>
            <a:srgbClr val="00B05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chemeClr val="accent4"/>
              </a:solidFill>
            </a:endParaRPr>
          </a:p>
        </p:txBody>
      </p:sp>
      <p:sp>
        <p:nvSpPr>
          <p:cNvPr id="632064" name="Rectangle 1280"/>
          <p:cNvSpPr>
            <a:spLocks noChangeArrowheads="1"/>
          </p:cNvSpPr>
          <p:nvPr/>
        </p:nvSpPr>
        <p:spPr bwMode="auto">
          <a:xfrm>
            <a:off x="7652921" y="1285905"/>
            <a:ext cx="388938" cy="138112"/>
          </a:xfrm>
          <a:prstGeom prst="rect">
            <a:avLst/>
          </a:prstGeom>
          <a:solidFill>
            <a:srgbClr val="00B050"/>
          </a:solidFill>
          <a:ln w="9525">
            <a:solidFill>
              <a:schemeClr val="accent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cxnSp>
        <p:nvCxnSpPr>
          <p:cNvPr id="4" name="arrow 3">
            <a:extLst>
              <a:ext uri="{FF2B5EF4-FFF2-40B4-BE49-F238E27FC236}">
                <a16:creationId xmlns:a16="http://schemas.microsoft.com/office/drawing/2014/main" id="{FE7853D1-708B-425A-8188-F951A486541B}"/>
              </a:ext>
            </a:extLst>
          </p:cNvPr>
          <p:cNvCxnSpPr>
            <a:cxnSpLocks/>
          </p:cNvCxnSpPr>
          <p:nvPr/>
        </p:nvCxnSpPr>
        <p:spPr>
          <a:xfrm>
            <a:off x="8013948" y="1386533"/>
            <a:ext cx="2476501" cy="3023543"/>
          </a:xfrm>
          <a:prstGeom prst="straightConnector1">
            <a:avLst/>
          </a:prstGeom>
          <a:ln w="76200">
            <a:solidFill>
              <a:srgbClr val="0000FF">
                <a:alpha val="30000"/>
              </a:srgbClr>
            </a:solidFill>
            <a:tailEnd type="triangle"/>
          </a:ln>
          <a:effectLst/>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552245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4097">
                                            <p:txEl>
                                              <p:pRg st="0" end="0"/>
                                            </p:txEl>
                                          </p:spTgt>
                                        </p:tgtEl>
                                        <p:attrNameLst>
                                          <p:attrName>style.visibility</p:attrName>
                                        </p:attrNameLst>
                                      </p:cBhvr>
                                      <p:to>
                                        <p:strVal val="visible"/>
                                      </p:to>
                                    </p:set>
                                    <p:animEffect transition="in" filter="wipe(left)">
                                      <p:cBhvr>
                                        <p:cTn id="7" dur="500"/>
                                        <p:tgtEl>
                                          <p:spTgt spid="44097">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9767"/>
                                        </p:tgtEl>
                                        <p:attrNameLst>
                                          <p:attrName>style.visibility</p:attrName>
                                        </p:attrNameLst>
                                      </p:cBhvr>
                                      <p:to>
                                        <p:strVal val="visible"/>
                                      </p:to>
                                    </p:set>
                                    <p:animEffect transition="in" filter="wipe(left)">
                                      <p:cBhvr>
                                        <p:cTn id="10" dur="500"/>
                                        <p:tgtEl>
                                          <p:spTgt spid="19767"/>
                                        </p:tgtEl>
                                      </p:cBhvr>
                                    </p:animEffect>
                                  </p:childTnLst>
                                </p:cTn>
                              </p:par>
                              <p:par>
                                <p:cTn id="11" presetID="22" presetClass="entr" presetSubtype="8" fill="hold" nodeType="withEffect">
                                  <p:stCondLst>
                                    <p:cond delay="0"/>
                                  </p:stCondLst>
                                  <p:childTnLst>
                                    <p:set>
                                      <p:cBhvr>
                                        <p:cTn id="12" dur="1" fill="hold">
                                          <p:stCondLst>
                                            <p:cond delay="0"/>
                                          </p:stCondLst>
                                        </p:cTn>
                                        <p:tgtEl>
                                          <p:spTgt spid="19769"/>
                                        </p:tgtEl>
                                        <p:attrNameLst>
                                          <p:attrName>style.visibility</p:attrName>
                                        </p:attrNameLst>
                                      </p:cBhvr>
                                      <p:to>
                                        <p:strVal val="visible"/>
                                      </p:to>
                                    </p:set>
                                    <p:animEffect transition="in" filter="wipe(left)">
                                      <p:cBhvr>
                                        <p:cTn id="13" dur="500"/>
                                        <p:tgtEl>
                                          <p:spTgt spid="1976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2064"/>
                                        </p:tgtEl>
                                        <p:attrNameLst>
                                          <p:attrName>style.visibility</p:attrName>
                                        </p:attrNameLst>
                                      </p:cBhvr>
                                      <p:to>
                                        <p:strVal val="visible"/>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4097">
                                            <p:txEl>
                                              <p:pRg st="1" end="1"/>
                                            </p:txEl>
                                          </p:spTgt>
                                        </p:tgtEl>
                                        <p:attrNameLst>
                                          <p:attrName>style.visibility</p:attrName>
                                        </p:attrNameLst>
                                      </p:cBhvr>
                                      <p:to>
                                        <p:strVal val="visible"/>
                                      </p:to>
                                    </p:set>
                                    <p:animEffect transition="in" filter="wipe(left)">
                                      <p:cBhvr>
                                        <p:cTn id="23" dur="500"/>
                                        <p:tgtEl>
                                          <p:spTgt spid="44097">
                                            <p:txEl>
                                              <p:pRg st="1" end="1"/>
                                            </p:txEl>
                                          </p:spTgt>
                                        </p:tgtEl>
                                      </p:cBhvr>
                                    </p:animEffec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624"/>
                                        </p:tgtEl>
                                        <p:attrNameLst>
                                          <p:attrName>style.visibility</p:attrName>
                                        </p:attrNameLst>
                                      </p:cBhvr>
                                      <p:to>
                                        <p:strVal val="visible"/>
                                      </p:to>
                                    </p:set>
                                    <p:animEffect transition="in" filter="wipe(left)">
                                      <p:cBhvr>
                                        <p:cTn id="27" dur="500"/>
                                        <p:tgtEl>
                                          <p:spTgt spid="624"/>
                                        </p:tgtEl>
                                      </p:cBhvr>
                                    </p:animEffect>
                                  </p:childTnLst>
                                </p:cTn>
                              </p:par>
                            </p:childTnLst>
                          </p:cTn>
                        </p:par>
                        <p:par>
                          <p:cTn id="28" fill="hold">
                            <p:stCondLst>
                              <p:cond delay="1500"/>
                            </p:stCondLst>
                            <p:childTnLst>
                              <p:par>
                                <p:cTn id="29" presetID="42" presetClass="path" presetSubtype="0" accel="50000" decel="50000" fill="hold" grpId="1" nodeType="afterEffect">
                                  <p:stCondLst>
                                    <p:cond delay="0"/>
                                  </p:stCondLst>
                                  <p:childTnLst>
                                    <p:animMotion origin="layout" path="M 2.08333E-7 -3.7037E-6 L -0.00013 0.0294 " pathEditMode="relative" rAng="0" ptsTypes="AA">
                                      <p:cBhvr>
                                        <p:cTn id="30" dur="500" fill="hold"/>
                                        <p:tgtEl>
                                          <p:spTgt spid="632064"/>
                                        </p:tgtEl>
                                        <p:attrNameLst>
                                          <p:attrName>ppt_x</p:attrName>
                                          <p:attrName>ppt_y</p:attrName>
                                        </p:attrNameLst>
                                      </p:cBhvr>
                                      <p:rCtr x="-13" y="1458"/>
                                    </p:animMotion>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632065"/>
                                        </p:tgtEl>
                                        <p:attrNameLst>
                                          <p:attrName>style.visibility</p:attrName>
                                        </p:attrNameLst>
                                      </p:cBhvr>
                                      <p:to>
                                        <p:strVal val="visible"/>
                                      </p:to>
                                    </p:set>
                                  </p:childTnLst>
                                </p:cTn>
                              </p:par>
                              <p:par>
                                <p:cTn id="34" presetID="22" presetClass="entr" presetSubtype="8" fill="hold" nodeType="withEffect">
                                  <p:stCondLst>
                                    <p:cond delay="0"/>
                                  </p:stCondLst>
                                  <p:childTnLst>
                                    <p:set>
                                      <p:cBhvr>
                                        <p:cTn id="35" dur="1" fill="hold">
                                          <p:stCondLst>
                                            <p:cond delay="0"/>
                                          </p:stCondLst>
                                        </p:cTn>
                                        <p:tgtEl>
                                          <p:spTgt spid="626"/>
                                        </p:tgtEl>
                                        <p:attrNameLst>
                                          <p:attrName>style.visibility</p:attrName>
                                        </p:attrNameLst>
                                      </p:cBhvr>
                                      <p:to>
                                        <p:strVal val="visible"/>
                                      </p:to>
                                    </p:set>
                                    <p:animEffect transition="in" filter="wipe(left)">
                                      <p:cBhvr>
                                        <p:cTn id="36" dur="500"/>
                                        <p:tgtEl>
                                          <p:spTgt spid="62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9771"/>
                                        </p:tgtEl>
                                        <p:attrNameLst>
                                          <p:attrName>style.visibility</p:attrName>
                                        </p:attrNameLst>
                                      </p:cBhvr>
                                      <p:to>
                                        <p:strVal val="visible"/>
                                      </p:to>
                                    </p:set>
                                    <p:animEffect transition="in" filter="dissolve">
                                      <p:cBhvr>
                                        <p:cTn id="41" dur="1000"/>
                                        <p:tgtEl>
                                          <p:spTgt spid="19771"/>
                                        </p:tgtEl>
                                      </p:cBhvr>
                                    </p:animEffect>
                                  </p:childTnLst>
                                </p:cTn>
                              </p:par>
                            </p:childTnLst>
                          </p:cTn>
                        </p:par>
                        <p:par>
                          <p:cTn id="42" fill="hold" nodeType="afterGroup">
                            <p:stCondLst>
                              <p:cond delay="1000"/>
                            </p:stCondLst>
                            <p:childTnLst>
                              <p:par>
                                <p:cTn id="43" presetID="1" presetClass="exit" presetSubtype="0" fill="hold" grpId="2" nodeType="afterEffect">
                                  <p:stCondLst>
                                    <p:cond delay="0"/>
                                  </p:stCondLst>
                                  <p:childTnLst>
                                    <p:set>
                                      <p:cBhvr>
                                        <p:cTn id="44" dur="1" fill="hold">
                                          <p:stCondLst>
                                            <p:cond delay="0"/>
                                          </p:stCondLst>
                                        </p:cTn>
                                        <p:tgtEl>
                                          <p:spTgt spid="632064"/>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627"/>
                                        </p:tgtEl>
                                        <p:attrNameLst>
                                          <p:attrName>style.visibility</p:attrName>
                                        </p:attrNameLst>
                                      </p:cBhvr>
                                      <p:to>
                                        <p:strVal val="visible"/>
                                      </p:to>
                                    </p:set>
                                  </p:childTnLst>
                                </p:cTn>
                              </p:par>
                            </p:childTnLst>
                          </p:cTn>
                        </p:par>
                        <p:par>
                          <p:cTn id="47" fill="hold">
                            <p:stCondLst>
                              <p:cond delay="1000"/>
                            </p:stCondLst>
                            <p:childTnLst>
                              <p:par>
                                <p:cTn id="48" presetID="0" presetClass="path" presetSubtype="0" accel="50000" decel="50000" fill="hold" grpId="1" nodeType="afterEffect">
                                  <p:stCondLst>
                                    <p:cond delay="0"/>
                                  </p:stCondLst>
                                  <p:childTnLst>
                                    <p:animMotion origin="layout" path="M 0.00091 -4.81481E-6 L 0.00091 0.07269 L 0.02097 0.18982 L 0.02097 0.1132 L 0.05365 0.11112 L 0.05456 0.18982 L 0.08724 0.14144 L 0.08724 0.07871 L 0.11979 0.07686 L 0.08164 0.23426 L 0.08607 0.1595 L 0.11628 0.1595 L 0.11745 0.23635 L 0.0793 0.34538 L 0.07709 0.27061 L 0.10625 0.26875 L 0.10964 0.39584 L 0.11628 0.3213 L 0.14336 0.31922 L 0.14675 0.39792 L 0.0793 0.49908 L 0.0793 0.41621 L 0.10625 0.41621 L 0.10625 0.497 L 0.14011 0.53542 L 0.14011 0.44653 L 0.16797 0.44653 L 0.17018 0.52732 L 0.23203 0.50301 L 0.23203 0.43843 " pathEditMode="relative" rAng="0" ptsTypes="AAAAAAAAAAAAAAAAAAAAAAAAAAAAAA">
                                      <p:cBhvr>
                                        <p:cTn id="49" dur="5000" fill="hold"/>
                                        <p:tgtEl>
                                          <p:spTgt spid="632065"/>
                                        </p:tgtEl>
                                        <p:attrNameLst>
                                          <p:attrName>ppt_x</p:attrName>
                                          <p:attrName>ppt_y</p:attrName>
                                        </p:attrNameLst>
                                      </p:cBhvr>
                                      <p:rCtr x="11549" y="26759"/>
                                    </p:animMotion>
                                  </p:childTnLst>
                                </p:cTn>
                              </p:par>
                              <p:par>
                                <p:cTn id="50" presetID="0" presetClass="path" presetSubtype="0" accel="50000" decel="50000" fill="hold" grpId="1" nodeType="withEffect">
                                  <p:stCondLst>
                                    <p:cond delay="0"/>
                                  </p:stCondLst>
                                  <p:childTnLst>
                                    <p:animMotion origin="layout" path="M 0.00091 7.40741E-7 L 0.00091 0.07268 L 0.02096 0.18981 L 0.02096 0.11319 L 0.05365 0.11111 L 0.05456 0.18981 L 0.08724 0.14143 L 0.08724 0.0787 L 0.11979 0.07685 L 0.08164 0.23426 L 0.08607 0.15949 L 0.11628 0.15949 L 0.11745 0.23634 L 0.0793 0.34537 L 0.07708 0.2706 L 0.10625 0.26875 L 0.10964 0.39583 L 0.11628 0.3213 L 0.14336 0.31921 L 0.14675 0.39792 L 0.0793 0.49907 L 0.0793 0.4162 L 0.10625 0.4162 L 0.10625 0.49699 L 0.1401 0.53542 L 0.1401 0.44653 L 0.16797 0.44653 L 0.17018 0.52731 L 0.23203 0.50301 L 0.23203 0.43843 " pathEditMode="relative" rAng="0" ptsTypes="AAAAAAAAAAAAAAAAAAAAAAAAAAAAAA">
                                      <p:cBhvr>
                                        <p:cTn id="51" dur="5000" fill="hold"/>
                                        <p:tgtEl>
                                          <p:spTgt spid="627"/>
                                        </p:tgtEl>
                                        <p:attrNameLst>
                                          <p:attrName>ppt_x</p:attrName>
                                          <p:attrName>ppt_y</p:attrName>
                                        </p:attrNameLst>
                                      </p:cBhvr>
                                      <p:rCtr x="11549" y="26759"/>
                                    </p:animMotion>
                                  </p:childTnLst>
                                </p:cTn>
                              </p:par>
                              <p:par>
                                <p:cTn id="52" presetID="22" presetClass="entr" presetSubtype="8" fill="hold" grpId="0" nodeType="withEffect">
                                  <p:stCondLst>
                                    <p:cond delay="0"/>
                                  </p:stCondLst>
                                  <p:childTnLst>
                                    <p:set>
                                      <p:cBhvr>
                                        <p:cTn id="53" dur="1" fill="hold">
                                          <p:stCondLst>
                                            <p:cond delay="0"/>
                                          </p:stCondLst>
                                        </p:cTn>
                                        <p:tgtEl>
                                          <p:spTgt spid="44097">
                                            <p:txEl>
                                              <p:pRg st="2" end="2"/>
                                            </p:txEl>
                                          </p:spTgt>
                                        </p:tgtEl>
                                        <p:attrNameLst>
                                          <p:attrName>style.visibility</p:attrName>
                                        </p:attrNameLst>
                                      </p:cBhvr>
                                      <p:to>
                                        <p:strVal val="visible"/>
                                      </p:to>
                                    </p:set>
                                    <p:animEffect transition="in" filter="wipe(left)">
                                      <p:cBhvr>
                                        <p:cTn id="54" dur="500"/>
                                        <p:tgtEl>
                                          <p:spTgt spid="44097">
                                            <p:txEl>
                                              <p:pRg st="2" end="2"/>
                                            </p:txEl>
                                          </p:spTgt>
                                        </p:tgtEl>
                                      </p:cBhvr>
                                    </p:animEffect>
                                  </p:childTnLst>
                                </p:cTn>
                              </p:par>
                            </p:childTnLst>
                          </p:cTn>
                        </p:par>
                        <p:par>
                          <p:cTn id="55" fill="hold">
                            <p:stCondLst>
                              <p:cond delay="6000"/>
                            </p:stCondLst>
                            <p:childTnLst>
                              <p:par>
                                <p:cTn id="56" presetID="1" presetClass="exit" presetSubtype="0" fill="hold" grpId="2" nodeType="afterEffect">
                                  <p:stCondLst>
                                    <p:cond delay="0"/>
                                  </p:stCondLst>
                                  <p:childTnLst>
                                    <p:set>
                                      <p:cBhvr>
                                        <p:cTn id="57" dur="1" fill="hold">
                                          <p:stCondLst>
                                            <p:cond delay="0"/>
                                          </p:stCondLst>
                                        </p:cTn>
                                        <p:tgtEl>
                                          <p:spTgt spid="63206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627"/>
                                        </p:tgtEl>
                                        <p:attrNameLst>
                                          <p:attrName>style.visibility</p:attrName>
                                        </p:attrNameLst>
                                      </p:cBhvr>
                                      <p:to>
                                        <p:strVal val="hidden"/>
                                      </p:to>
                                    </p:set>
                                  </p:childTnLst>
                                </p:cTn>
                              </p:par>
                            </p:childTnLst>
                          </p:cTn>
                        </p:par>
                        <p:par>
                          <p:cTn id="60" fill="hold">
                            <p:stCondLst>
                              <p:cond delay="6000"/>
                            </p:stCondLst>
                            <p:childTnLst>
                              <p:par>
                                <p:cTn id="61" presetID="1" presetClass="entr" presetSubtype="0" fill="hold" grpId="0" nodeType="afterEffect">
                                  <p:stCondLst>
                                    <p:cond delay="0"/>
                                  </p:stCondLst>
                                  <p:childTnLst>
                                    <p:set>
                                      <p:cBhvr>
                                        <p:cTn id="62" dur="1" fill="hold">
                                          <p:stCondLst>
                                            <p:cond delay="0"/>
                                          </p:stCondLst>
                                        </p:cTn>
                                        <p:tgtEl>
                                          <p:spTgt spid="632066"/>
                                        </p:tgtEl>
                                        <p:attrNameLst>
                                          <p:attrName>style.visibility</p:attrName>
                                        </p:attrNameLst>
                                      </p:cBhvr>
                                      <p:to>
                                        <p:strVal val="visible"/>
                                      </p:to>
                                    </p:set>
                                  </p:childTnLst>
                                </p:cTn>
                              </p:par>
                            </p:childTnLst>
                          </p:cTn>
                        </p:par>
                        <p:par>
                          <p:cTn id="63" fill="hold" nodeType="afterGroup">
                            <p:stCondLst>
                              <p:cond delay="6000"/>
                            </p:stCondLst>
                            <p:childTnLst>
                              <p:par>
                                <p:cTn id="64" presetID="42" presetClass="path" presetSubtype="0" accel="50000" decel="50000" fill="hold" grpId="2" nodeType="afterEffect">
                                  <p:stCondLst>
                                    <p:cond delay="0"/>
                                  </p:stCondLst>
                                  <p:childTnLst>
                                    <p:animMotion origin="layout" path="M 6.25E-7 -1.85185E-6 L 0.00052 -0.02893 " pathEditMode="relative" rAng="0" ptsTypes="AA">
                                      <p:cBhvr>
                                        <p:cTn id="65" dur="2000" fill="hold"/>
                                        <p:tgtEl>
                                          <p:spTgt spid="632066"/>
                                        </p:tgtEl>
                                        <p:attrNameLst>
                                          <p:attrName>ppt_x</p:attrName>
                                          <p:attrName>ppt_y</p:attrName>
                                        </p:attrNameLst>
                                      </p:cBhvr>
                                      <p:rCtr x="26" y="-1458"/>
                                    </p:animMotion>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4097">
                                            <p:txEl>
                                              <p:pRg st="3" end="3"/>
                                            </p:txEl>
                                          </p:spTgt>
                                        </p:tgtEl>
                                        <p:attrNameLst>
                                          <p:attrName>style.visibility</p:attrName>
                                        </p:attrNameLst>
                                      </p:cBhvr>
                                      <p:to>
                                        <p:strVal val="visible"/>
                                      </p:to>
                                    </p:set>
                                    <p:animEffect transition="in" filter="wipe(left)">
                                      <p:cBhvr>
                                        <p:cTn id="70" dur="500"/>
                                        <p:tgtEl>
                                          <p:spTgt spid="44097">
                                            <p:txEl>
                                              <p:pRg st="3" end="3"/>
                                            </p:txEl>
                                          </p:spTgt>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4097">
                                            <p:txEl>
                                              <p:pRg st="4" end="4"/>
                                            </p:txEl>
                                          </p:spTgt>
                                        </p:tgtEl>
                                        <p:attrNameLst>
                                          <p:attrName>style.visibility</p:attrName>
                                        </p:attrNameLst>
                                      </p:cBhvr>
                                      <p:to>
                                        <p:strVal val="visible"/>
                                      </p:to>
                                    </p:set>
                                    <p:animEffect transition="in" filter="wipe(left)">
                                      <p:cBhvr>
                                        <p:cTn id="73" dur="500"/>
                                        <p:tgtEl>
                                          <p:spTgt spid="44097">
                                            <p:txEl>
                                              <p:pRg st="4" end="4"/>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097">
                                            <p:txEl>
                                              <p:pRg st="5" end="5"/>
                                            </p:txEl>
                                          </p:spTgt>
                                        </p:tgtEl>
                                        <p:attrNameLst>
                                          <p:attrName>style.visibility</p:attrName>
                                        </p:attrNameLst>
                                      </p:cBhvr>
                                      <p:to>
                                        <p:strVal val="visible"/>
                                      </p:to>
                                    </p:set>
                                    <p:animEffect transition="in" filter="wipe(left)">
                                      <p:cBhvr>
                                        <p:cTn id="78" dur="500"/>
                                        <p:tgtEl>
                                          <p:spTgt spid="44097">
                                            <p:txEl>
                                              <p:pRg st="5" end="5"/>
                                            </p:txEl>
                                          </p:spTgt>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4097">
                                            <p:txEl>
                                              <p:pRg st="6" end="6"/>
                                            </p:txEl>
                                          </p:spTgt>
                                        </p:tgtEl>
                                        <p:attrNameLst>
                                          <p:attrName>style.visibility</p:attrName>
                                        </p:attrNameLst>
                                      </p:cBhvr>
                                      <p:to>
                                        <p:strVal val="visible"/>
                                      </p:to>
                                    </p:set>
                                    <p:animEffect transition="in" filter="wipe(left)">
                                      <p:cBhvr>
                                        <p:cTn id="81" dur="500"/>
                                        <p:tgtEl>
                                          <p:spTgt spid="44097">
                                            <p:txEl>
                                              <p:pRg st="6" end="6"/>
                                            </p:txEl>
                                          </p:spTgt>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4097">
                                            <p:txEl>
                                              <p:pRg st="7" end="7"/>
                                            </p:txEl>
                                          </p:spTgt>
                                        </p:tgtEl>
                                        <p:attrNameLst>
                                          <p:attrName>style.visibility</p:attrName>
                                        </p:attrNameLst>
                                      </p:cBhvr>
                                      <p:to>
                                        <p:strVal val="visible"/>
                                      </p:to>
                                    </p:set>
                                    <p:animEffect transition="in" filter="wipe(left)">
                                      <p:cBhvr>
                                        <p:cTn id="84" dur="500"/>
                                        <p:tgtEl>
                                          <p:spTgt spid="4409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 grpId="0" animBg="1"/>
      <p:bldP spid="44097" grpId="0" uiExpand="1" build="p"/>
      <p:bldP spid="632065" grpId="0" animBg="1"/>
      <p:bldP spid="632065" grpId="1" animBg="1"/>
      <p:bldP spid="632065" grpId="2" animBg="1"/>
      <p:bldP spid="632066" grpId="0" animBg="1"/>
      <p:bldP spid="632066" grpId="2" animBg="1"/>
      <p:bldP spid="627" grpId="0" animBg="1"/>
      <p:bldP spid="627" grpId="1" animBg="1"/>
      <p:bldP spid="627" grpId="2" animBg="1"/>
      <p:bldP spid="632064" grpId="0" animBg="1"/>
      <p:bldP spid="632064" grpId="1" animBg="1"/>
      <p:bldP spid="632064" grpId="2"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Rectangle 3"/>
          <p:cNvSpPr>
            <a:spLocks noGrp="1" noChangeArrowheads="1"/>
          </p:cNvSpPr>
          <p:nvPr>
            <p:ph type="body" idx="1"/>
          </p:nvPr>
        </p:nvSpPr>
        <p:spPr>
          <a:xfrm>
            <a:off x="6561139" y="1158876"/>
            <a:ext cx="3430587" cy="1573213"/>
          </a:xfrm>
        </p:spPr>
        <p:txBody>
          <a:bodyPr>
            <a:normAutofit fontScale="85000" lnSpcReduction="20000"/>
          </a:bodyPr>
          <a:lstStyle/>
          <a:p>
            <a:pPr marL="233363" indent="-233363"/>
            <a:r>
              <a:rPr lang="en-US" altLang="zh-CN" sz="2200" dirty="0">
                <a:ea typeface="ＭＳ Ｐゴシック" panose="020B0600070205080204" pitchFamily="34" charset="-128"/>
                <a:cs typeface="ＭＳ Ｐゴシック" panose="020B0600070205080204" pitchFamily="34" charset="-128"/>
              </a:rPr>
              <a:t>DHCP server formulates DHCP ACK containing client</a:t>
            </a:r>
            <a:r>
              <a:rPr lang="en-US" altLang="ja-JP" sz="2200" dirty="0">
                <a:ea typeface="ＭＳ Ｐゴシック" panose="020B0600070205080204" pitchFamily="34" charset="-128"/>
                <a:cs typeface="ＭＳ Ｐゴシック" panose="020B0600070205080204" pitchFamily="34" charset="-128"/>
              </a:rPr>
              <a:t>'s IP address, IP address of first-hop router for client, name &amp; IP address of DNS server</a:t>
            </a:r>
          </a:p>
          <a:p>
            <a:pPr marL="233363" indent="-233363"/>
            <a:endParaRPr lang="en-US" altLang="zh-CN" sz="1800" dirty="0">
              <a:ea typeface="ＭＳ Ｐゴシック" panose="020B0600070205080204" pitchFamily="34" charset="-128"/>
              <a:cs typeface="ＭＳ Ｐゴシック" panose="020B0600070205080204" pitchFamily="34" charset="-128"/>
            </a:endParaRPr>
          </a:p>
        </p:txBody>
      </p:sp>
      <p:sp>
        <p:nvSpPr>
          <p:cNvPr id="96259" name="Freeform 3"/>
          <p:cNvSpPr>
            <a:spLocks/>
          </p:cNvSpPr>
          <p:nvPr/>
        </p:nvSpPr>
        <p:spPr bwMode="auto">
          <a:xfrm>
            <a:off x="2297113" y="1428751"/>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6260" name="Line 36"/>
          <p:cNvSpPr>
            <a:spLocks noChangeShapeType="1"/>
          </p:cNvSpPr>
          <p:nvPr/>
        </p:nvSpPr>
        <p:spPr bwMode="auto">
          <a:xfrm flipV="1">
            <a:off x="5299076" y="2511426"/>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1" name="Line 43"/>
          <p:cNvSpPr>
            <a:spLocks noChangeShapeType="1"/>
          </p:cNvSpPr>
          <p:nvPr/>
        </p:nvSpPr>
        <p:spPr bwMode="auto">
          <a:xfrm flipV="1">
            <a:off x="4189414" y="2673350"/>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2" name="Line 44"/>
          <p:cNvSpPr>
            <a:spLocks noChangeShapeType="1"/>
          </p:cNvSpPr>
          <p:nvPr/>
        </p:nvSpPr>
        <p:spPr bwMode="auto">
          <a:xfrm flipV="1">
            <a:off x="5448301" y="2368551"/>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263" name="Line 48"/>
          <p:cNvSpPr>
            <a:spLocks noChangeShapeType="1"/>
          </p:cNvSpPr>
          <p:nvPr/>
        </p:nvSpPr>
        <p:spPr bwMode="auto">
          <a:xfrm flipV="1">
            <a:off x="4803776" y="2903539"/>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9364" name="Rectangle 148"/>
          <p:cNvSpPr>
            <a:spLocks noChangeArrowheads="1"/>
          </p:cNvSpPr>
          <p:nvPr/>
        </p:nvSpPr>
        <p:spPr bwMode="auto">
          <a:xfrm>
            <a:off x="6554788" y="2930526"/>
            <a:ext cx="3421062" cy="136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lnSpc>
                <a:spcPct val="80000"/>
              </a:lnSpc>
              <a:spcBef>
                <a:spcPct val="20000"/>
              </a:spcBef>
              <a:buSzPct val="70000"/>
              <a:buFont typeface="Wingdings" panose="05000000000000000000" pitchFamily="2" charset="2"/>
              <a:buChar char="v"/>
            </a:pPr>
            <a:r>
              <a:rPr lang="en-US" altLang="zh-CN" sz="1900" dirty="0">
                <a:solidFill>
                  <a:srgbClr val="000099"/>
                </a:solidFill>
                <a:latin typeface="Comic Sans MS" panose="030F0702030302020204" pitchFamily="66" charset="0"/>
                <a:cs typeface="ＭＳ Ｐゴシック" panose="020B0600070205080204" pitchFamily="34" charset="-128"/>
              </a:rPr>
              <a:t>encapsulated DHCP server reply forwarded to client, </a:t>
            </a:r>
            <a:r>
              <a:rPr lang="en-US" altLang="zh-CN" sz="1900" dirty="0" err="1">
                <a:solidFill>
                  <a:srgbClr val="000099"/>
                </a:solidFill>
                <a:latin typeface="Comic Sans MS" panose="030F0702030302020204" pitchFamily="66" charset="0"/>
                <a:cs typeface="ＭＳ Ｐゴシック" panose="020B0600070205080204" pitchFamily="34" charset="-128"/>
              </a:rPr>
              <a:t>demuxing</a:t>
            </a:r>
            <a:r>
              <a:rPr lang="en-US" altLang="zh-CN" sz="1900" dirty="0">
                <a:solidFill>
                  <a:srgbClr val="000099"/>
                </a:solidFill>
                <a:latin typeface="Comic Sans MS" panose="030F0702030302020204" pitchFamily="66" charset="0"/>
                <a:cs typeface="ＭＳ Ｐゴシック" panose="020B0600070205080204" pitchFamily="34" charset="-128"/>
              </a:rPr>
              <a:t> up to DHCP at client</a:t>
            </a:r>
          </a:p>
        </p:txBody>
      </p:sp>
      <p:sp>
        <p:nvSpPr>
          <p:cNvPr id="50188" name="Rectangle 152"/>
          <p:cNvSpPr>
            <a:spLocks noGrp="1" noChangeArrowheads="1"/>
          </p:cNvSpPr>
          <p:nvPr>
            <p:ph type="title"/>
          </p:nvPr>
        </p:nvSpPr>
        <p:spPr>
          <a:xfrm>
            <a:off x="1847851" y="77789"/>
            <a:ext cx="4354513" cy="942975"/>
          </a:xfrm>
        </p:spPr>
        <p:txBody>
          <a:bodyPr/>
          <a:lstStyle/>
          <a:p>
            <a:pPr>
              <a:defRPr/>
            </a:pPr>
            <a:r>
              <a:rPr lang="en-US" sz="3600"/>
              <a:t>DHCP: example</a:t>
            </a:r>
          </a:p>
        </p:txBody>
      </p:sp>
      <p:grpSp>
        <p:nvGrpSpPr>
          <p:cNvPr id="96266" name="Group 153"/>
          <p:cNvGrpSpPr>
            <a:grpSpLocks/>
          </p:cNvGrpSpPr>
          <p:nvPr/>
        </p:nvGrpSpPr>
        <p:grpSpPr bwMode="auto">
          <a:xfrm>
            <a:off x="3502025" y="2295525"/>
            <a:ext cx="850900" cy="615950"/>
            <a:chOff x="4420" y="878"/>
            <a:chExt cx="614" cy="458"/>
          </a:xfrm>
        </p:grpSpPr>
        <p:pic>
          <p:nvPicPr>
            <p:cNvPr id="96424" name="Picture 154" descr="laptop_key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9064" flipH="1">
              <a:off x="4420" y="1108"/>
              <a:ext cx="527" cy="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5" name="Freeform 155"/>
            <p:cNvSpPr>
              <a:spLocks/>
            </p:cNvSpPr>
            <p:nvPr/>
          </p:nvSpPr>
          <p:spPr bwMode="auto">
            <a:xfrm>
              <a:off x="4595" y="888"/>
              <a:ext cx="424" cy="297"/>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6426" name="Picture 156" descr="sc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6" y="895"/>
              <a:ext cx="38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427" name="Freeform 157"/>
            <p:cNvSpPr>
              <a:spLocks/>
            </p:cNvSpPr>
            <p:nvPr/>
          </p:nvSpPr>
          <p:spPr bwMode="auto">
            <a:xfrm>
              <a:off x="4672" y="879"/>
              <a:ext cx="359" cy="5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8" name="Freeform 158"/>
            <p:cNvSpPr>
              <a:spLocks/>
            </p:cNvSpPr>
            <p:nvPr/>
          </p:nvSpPr>
          <p:spPr bwMode="auto">
            <a:xfrm>
              <a:off x="4591" y="878"/>
              <a:ext cx="100" cy="230"/>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29" name="Freeform 159"/>
            <p:cNvSpPr>
              <a:spLocks/>
            </p:cNvSpPr>
            <p:nvPr/>
          </p:nvSpPr>
          <p:spPr bwMode="auto">
            <a:xfrm>
              <a:off x="4921" y="920"/>
              <a:ext cx="108" cy="265"/>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0" name="Freeform 160"/>
            <p:cNvSpPr>
              <a:spLocks/>
            </p:cNvSpPr>
            <p:nvPr/>
          </p:nvSpPr>
          <p:spPr bwMode="auto">
            <a:xfrm>
              <a:off x="4590" y="1097"/>
              <a:ext cx="394" cy="89"/>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1" name="Freeform 161"/>
            <p:cNvSpPr>
              <a:spLocks/>
            </p:cNvSpPr>
            <p:nvPr/>
          </p:nvSpPr>
          <p:spPr bwMode="auto">
            <a:xfrm>
              <a:off x="4933" y="922"/>
              <a:ext cx="101" cy="266"/>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2" name="Freeform 162"/>
            <p:cNvSpPr>
              <a:spLocks/>
            </p:cNvSpPr>
            <p:nvPr/>
          </p:nvSpPr>
          <p:spPr bwMode="auto">
            <a:xfrm>
              <a:off x="4590" y="1109"/>
              <a:ext cx="351" cy="88"/>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433" name="Group 163"/>
            <p:cNvGrpSpPr>
              <a:grpSpLocks/>
            </p:cNvGrpSpPr>
            <p:nvPr/>
          </p:nvGrpSpPr>
          <p:grpSpPr bwMode="auto">
            <a:xfrm>
              <a:off x="4584" y="1203"/>
              <a:ext cx="119" cy="53"/>
              <a:chOff x="1740" y="2642"/>
              <a:chExt cx="752" cy="327"/>
            </a:xfrm>
          </p:grpSpPr>
          <p:sp>
            <p:nvSpPr>
              <p:cNvPr id="96440" name="Freeform 1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1" name="Freeform 1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2" name="Freeform 1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3" name="Freeform 1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4" name="Freeform 1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45" name="Freeform 1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434" name="Freeform 170"/>
            <p:cNvSpPr>
              <a:spLocks/>
            </p:cNvSpPr>
            <p:nvPr/>
          </p:nvSpPr>
          <p:spPr bwMode="auto">
            <a:xfrm>
              <a:off x="4788" y="1211"/>
              <a:ext cx="144" cy="116"/>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5" name="Freeform 171"/>
            <p:cNvSpPr>
              <a:spLocks/>
            </p:cNvSpPr>
            <p:nvPr/>
          </p:nvSpPr>
          <p:spPr bwMode="auto">
            <a:xfrm>
              <a:off x="4420" y="1220"/>
              <a:ext cx="369" cy="10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6" name="Freeform 172"/>
            <p:cNvSpPr>
              <a:spLocks/>
            </p:cNvSpPr>
            <p:nvPr/>
          </p:nvSpPr>
          <p:spPr bwMode="auto">
            <a:xfrm>
              <a:off x="4420" y="1201"/>
              <a:ext cx="4" cy="21"/>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7" name="Freeform 173"/>
            <p:cNvSpPr>
              <a:spLocks/>
            </p:cNvSpPr>
            <p:nvPr/>
          </p:nvSpPr>
          <p:spPr bwMode="auto">
            <a:xfrm>
              <a:off x="4421" y="1114"/>
              <a:ext cx="171" cy="88"/>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8" name="Freeform 174"/>
            <p:cNvSpPr>
              <a:spLocks/>
            </p:cNvSpPr>
            <p:nvPr/>
          </p:nvSpPr>
          <p:spPr bwMode="auto">
            <a:xfrm>
              <a:off x="4432" y="1205"/>
              <a:ext cx="350" cy="102"/>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39" name="Freeform 175"/>
            <p:cNvSpPr>
              <a:spLocks/>
            </p:cNvSpPr>
            <p:nvPr/>
          </p:nvSpPr>
          <p:spPr bwMode="auto">
            <a:xfrm flipV="1">
              <a:off x="4782" y="1198"/>
              <a:ext cx="142" cy="10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6267" name="Text Box 176"/>
          <p:cNvSpPr txBox="1">
            <a:spLocks noChangeArrowheads="1"/>
          </p:cNvSpPr>
          <p:nvPr/>
        </p:nvSpPr>
        <p:spPr bwMode="auto">
          <a:xfrm>
            <a:off x="4086225" y="3967164"/>
            <a:ext cx="2025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i="1" dirty="0">
                <a:solidFill>
                  <a:srgbClr val="0000FF"/>
                </a:solidFill>
              </a:rPr>
              <a:t>router with DHCP </a:t>
            </a:r>
          </a:p>
          <a:p>
            <a:r>
              <a:rPr lang="en-US" altLang="zh-CN" sz="1800" i="1" dirty="0">
                <a:solidFill>
                  <a:srgbClr val="0000FF"/>
                </a:solidFill>
              </a:rPr>
              <a:t>server built into </a:t>
            </a:r>
          </a:p>
          <a:p>
            <a:r>
              <a:rPr lang="en-US" altLang="zh-CN" sz="1800" i="1" dirty="0">
                <a:solidFill>
                  <a:srgbClr val="0000FF"/>
                </a:solidFill>
              </a:rPr>
              <a:t>router</a:t>
            </a:r>
          </a:p>
        </p:txBody>
      </p:sp>
      <p:grpSp>
        <p:nvGrpSpPr>
          <p:cNvPr id="96268" name="Group 177"/>
          <p:cNvGrpSpPr>
            <a:grpSpLocks/>
          </p:cNvGrpSpPr>
          <p:nvPr/>
        </p:nvGrpSpPr>
        <p:grpSpPr bwMode="auto">
          <a:xfrm>
            <a:off x="4198938" y="3525838"/>
            <a:ext cx="1066800" cy="406400"/>
            <a:chOff x="4396" y="1245"/>
            <a:chExt cx="672" cy="248"/>
          </a:xfrm>
        </p:grpSpPr>
        <p:sp>
          <p:nvSpPr>
            <p:cNvPr id="9641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9641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9641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96419" name="Group 181"/>
            <p:cNvGrpSpPr>
              <a:grpSpLocks/>
            </p:cNvGrpSpPr>
            <p:nvPr/>
          </p:nvGrpSpPr>
          <p:grpSpPr bwMode="auto">
            <a:xfrm>
              <a:off x="4530" y="1287"/>
              <a:ext cx="377" cy="75"/>
              <a:chOff x="2468" y="1332"/>
              <a:chExt cx="310" cy="60"/>
            </a:xfrm>
          </p:grpSpPr>
          <p:sp>
            <p:nvSpPr>
              <p:cNvPr id="96422" name="Freeform 18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423" name="Freeform 18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6420" name="Line 184"/>
            <p:cNvSpPr>
              <a:spLocks noChangeShapeType="1"/>
            </p:cNvSpPr>
            <p:nvPr/>
          </p:nvSpPr>
          <p:spPr bwMode="auto">
            <a:xfrm>
              <a:off x="4399"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421" name="Line 185"/>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6269" name="Group 186"/>
          <p:cNvGrpSpPr>
            <a:grpSpLocks/>
          </p:cNvGrpSpPr>
          <p:nvPr/>
        </p:nvGrpSpPr>
        <p:grpSpPr bwMode="auto">
          <a:xfrm>
            <a:off x="4230688" y="3330575"/>
            <a:ext cx="423862" cy="647700"/>
            <a:chOff x="4140" y="429"/>
            <a:chExt cx="1425" cy="2396"/>
          </a:xfrm>
        </p:grpSpPr>
        <p:sp>
          <p:nvSpPr>
            <p:cNvPr id="96384" name="Freeform 187"/>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5" name="Rectangle 188"/>
            <p:cNvSpPr>
              <a:spLocks noChangeArrowheads="1"/>
            </p:cNvSpPr>
            <p:nvPr/>
          </p:nvSpPr>
          <p:spPr bwMode="auto">
            <a:xfrm>
              <a:off x="4204" y="429"/>
              <a:ext cx="1051"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6" name="Freeform 189"/>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7" name="Freeform 190"/>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88" name="Rectangle 191"/>
            <p:cNvSpPr>
              <a:spLocks noChangeArrowheads="1"/>
            </p:cNvSpPr>
            <p:nvPr/>
          </p:nvSpPr>
          <p:spPr bwMode="auto">
            <a:xfrm>
              <a:off x="4209" y="693"/>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89" name="Group 192"/>
            <p:cNvGrpSpPr>
              <a:grpSpLocks/>
            </p:cNvGrpSpPr>
            <p:nvPr/>
          </p:nvGrpSpPr>
          <p:grpSpPr bwMode="auto">
            <a:xfrm>
              <a:off x="4749" y="668"/>
              <a:ext cx="581" cy="145"/>
              <a:chOff x="614" y="2568"/>
              <a:chExt cx="725" cy="139"/>
            </a:xfrm>
          </p:grpSpPr>
          <p:sp>
            <p:nvSpPr>
              <p:cNvPr id="96414" name="AutoShape 193"/>
              <p:cNvSpPr>
                <a:spLocks noChangeArrowheads="1"/>
              </p:cNvSpPr>
              <p:nvPr/>
            </p:nvSpPr>
            <p:spPr bwMode="auto">
              <a:xfrm>
                <a:off x="613" y="2570"/>
                <a:ext cx="726"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5" name="AutoShape 194"/>
              <p:cNvSpPr>
                <a:spLocks noChangeArrowheads="1"/>
              </p:cNvSpPr>
              <p:nvPr/>
            </p:nvSpPr>
            <p:spPr bwMode="auto">
              <a:xfrm>
                <a:off x="627" y="2587"/>
                <a:ext cx="693"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0" name="Rectangle 195"/>
            <p:cNvSpPr>
              <a:spLocks noChangeArrowheads="1"/>
            </p:cNvSpPr>
            <p:nvPr/>
          </p:nvSpPr>
          <p:spPr bwMode="auto">
            <a:xfrm>
              <a:off x="4225" y="1016"/>
              <a:ext cx="592"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1" name="Group 196"/>
            <p:cNvGrpSpPr>
              <a:grpSpLocks/>
            </p:cNvGrpSpPr>
            <p:nvPr/>
          </p:nvGrpSpPr>
          <p:grpSpPr bwMode="auto">
            <a:xfrm>
              <a:off x="4747" y="994"/>
              <a:ext cx="581" cy="134"/>
              <a:chOff x="614" y="2568"/>
              <a:chExt cx="725" cy="139"/>
            </a:xfrm>
          </p:grpSpPr>
          <p:sp>
            <p:nvSpPr>
              <p:cNvPr id="96412" name="AutoShape 197"/>
              <p:cNvSpPr>
                <a:spLocks noChangeArrowheads="1"/>
              </p:cNvSpPr>
              <p:nvPr/>
            </p:nvSpPr>
            <p:spPr bwMode="auto">
              <a:xfrm>
                <a:off x="616" y="2567"/>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3" name="AutoShape 198"/>
              <p:cNvSpPr>
                <a:spLocks noChangeArrowheads="1"/>
              </p:cNvSpPr>
              <p:nvPr/>
            </p:nvSpPr>
            <p:spPr bwMode="auto">
              <a:xfrm>
                <a:off x="629" y="2585"/>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2" name="Rectangle 199"/>
            <p:cNvSpPr>
              <a:spLocks noChangeArrowheads="1"/>
            </p:cNvSpPr>
            <p:nvPr/>
          </p:nvSpPr>
          <p:spPr bwMode="auto">
            <a:xfrm>
              <a:off x="4215" y="1357"/>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3" name="Rectangle 200"/>
            <p:cNvSpPr>
              <a:spLocks noChangeArrowheads="1"/>
            </p:cNvSpPr>
            <p:nvPr/>
          </p:nvSpPr>
          <p:spPr bwMode="auto">
            <a:xfrm>
              <a:off x="4225" y="1656"/>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394" name="Group 201"/>
            <p:cNvGrpSpPr>
              <a:grpSpLocks/>
            </p:cNvGrpSpPr>
            <p:nvPr/>
          </p:nvGrpSpPr>
          <p:grpSpPr bwMode="auto">
            <a:xfrm>
              <a:off x="4735" y="1627"/>
              <a:ext cx="582" cy="151"/>
              <a:chOff x="614" y="2568"/>
              <a:chExt cx="725" cy="139"/>
            </a:xfrm>
          </p:grpSpPr>
          <p:sp>
            <p:nvSpPr>
              <p:cNvPr id="96410" name="AutoShape 202"/>
              <p:cNvSpPr>
                <a:spLocks noChangeArrowheads="1"/>
              </p:cNvSpPr>
              <p:nvPr/>
            </p:nvSpPr>
            <p:spPr bwMode="auto">
              <a:xfrm>
                <a:off x="611" y="2568"/>
                <a:ext cx="731"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11" name="AutoShape 203"/>
              <p:cNvSpPr>
                <a:spLocks noChangeArrowheads="1"/>
              </p:cNvSpPr>
              <p:nvPr/>
            </p:nvSpPr>
            <p:spPr bwMode="auto">
              <a:xfrm>
                <a:off x="624" y="2584"/>
                <a:ext cx="69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5" name="Freeform 204"/>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96396" name="Group 205"/>
            <p:cNvGrpSpPr>
              <a:grpSpLocks/>
            </p:cNvGrpSpPr>
            <p:nvPr/>
          </p:nvGrpSpPr>
          <p:grpSpPr bwMode="auto">
            <a:xfrm>
              <a:off x="4739" y="1327"/>
              <a:ext cx="582" cy="139"/>
              <a:chOff x="614" y="2568"/>
              <a:chExt cx="725" cy="139"/>
            </a:xfrm>
          </p:grpSpPr>
          <p:sp>
            <p:nvSpPr>
              <p:cNvPr id="96408" name="AutoShape 206"/>
              <p:cNvSpPr>
                <a:spLocks noChangeArrowheads="1"/>
              </p:cNvSpPr>
              <p:nvPr/>
            </p:nvSpPr>
            <p:spPr bwMode="auto">
              <a:xfrm>
                <a:off x="612" y="2569"/>
                <a:ext cx="725" cy="14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9" name="AutoShape 207"/>
              <p:cNvSpPr>
                <a:spLocks noChangeArrowheads="1"/>
              </p:cNvSpPr>
              <p:nvPr/>
            </p:nvSpPr>
            <p:spPr bwMode="auto">
              <a:xfrm>
                <a:off x="626" y="2586"/>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97" name="Rectangle 208"/>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98" name="Freeform 209"/>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399" name="Freeform 210"/>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0" name="Oval 211"/>
            <p:cNvSpPr>
              <a:spLocks noChangeArrowheads="1"/>
            </p:cNvSpPr>
            <p:nvPr/>
          </p:nvSpPr>
          <p:spPr bwMode="auto">
            <a:xfrm>
              <a:off x="5517" y="2614"/>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1" name="Freeform 212"/>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402" name="AutoShape 213"/>
            <p:cNvSpPr>
              <a:spLocks noChangeArrowheads="1"/>
            </p:cNvSpPr>
            <p:nvPr/>
          </p:nvSpPr>
          <p:spPr bwMode="auto">
            <a:xfrm>
              <a:off x="4140" y="2678"/>
              <a:ext cx="1201" cy="147"/>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3" name="AutoShape 214"/>
            <p:cNvSpPr>
              <a:spLocks noChangeArrowheads="1"/>
            </p:cNvSpPr>
            <p:nvPr/>
          </p:nvSpPr>
          <p:spPr bwMode="auto">
            <a:xfrm>
              <a:off x="4204" y="2713"/>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4" name="Oval 215"/>
            <p:cNvSpPr>
              <a:spLocks noChangeArrowheads="1"/>
            </p:cNvSpPr>
            <p:nvPr/>
          </p:nvSpPr>
          <p:spPr bwMode="auto">
            <a:xfrm>
              <a:off x="4305" y="2385"/>
              <a:ext cx="160"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5" name="Oval 216"/>
            <p:cNvSpPr>
              <a:spLocks noChangeArrowheads="1"/>
            </p:cNvSpPr>
            <p:nvPr/>
          </p:nvSpPr>
          <p:spPr bwMode="auto">
            <a:xfrm>
              <a:off x="4487" y="2385"/>
              <a:ext cx="160" cy="141"/>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FF0000"/>
                </a:solidFill>
                <a:cs typeface="Arial" panose="020B0604020202020204" pitchFamily="34" charset="0"/>
              </a:endParaRPr>
            </a:p>
          </p:txBody>
        </p:sp>
        <p:sp>
          <p:nvSpPr>
            <p:cNvPr id="96406" name="Oval 217"/>
            <p:cNvSpPr>
              <a:spLocks noChangeArrowheads="1"/>
            </p:cNvSpPr>
            <p:nvPr/>
          </p:nvSpPr>
          <p:spPr bwMode="auto">
            <a:xfrm>
              <a:off x="4663" y="2379"/>
              <a:ext cx="155"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407" name="Rectangle 218"/>
            <p:cNvSpPr>
              <a:spLocks noChangeArrowheads="1"/>
            </p:cNvSpPr>
            <p:nvPr/>
          </p:nvSpPr>
          <p:spPr bwMode="auto">
            <a:xfrm>
              <a:off x="5063" y="1833"/>
              <a:ext cx="85"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70" name="Line 36"/>
          <p:cNvSpPr>
            <a:spLocks noChangeShapeType="1"/>
          </p:cNvSpPr>
          <p:nvPr/>
        </p:nvSpPr>
        <p:spPr bwMode="auto">
          <a:xfrm flipV="1">
            <a:off x="5299076" y="2500314"/>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96271" name="Group 220"/>
          <p:cNvGrpSpPr>
            <a:grpSpLocks/>
          </p:cNvGrpSpPr>
          <p:nvPr/>
        </p:nvGrpSpPr>
        <p:grpSpPr bwMode="auto">
          <a:xfrm>
            <a:off x="4664076" y="2598739"/>
            <a:ext cx="963613" cy="300037"/>
            <a:chOff x="4410" y="1365"/>
            <a:chExt cx="663" cy="224"/>
          </a:xfrm>
        </p:grpSpPr>
        <p:sp>
          <p:nvSpPr>
            <p:cNvPr id="96379" name="Rectangle 22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0" name="AutoShape 222"/>
            <p:cNvSpPr>
              <a:spLocks noChangeArrowheads="1"/>
            </p:cNvSpPr>
            <p:nvPr/>
          </p:nvSpPr>
          <p:spPr bwMode="auto">
            <a:xfrm>
              <a:off x="4410" y="1369"/>
              <a:ext cx="663" cy="134"/>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81" name="Freeform 22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96382" name="Freeform 22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6383" name="Freeform 22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12" name="Group 53"/>
          <p:cNvGrpSpPr>
            <a:grpSpLocks/>
          </p:cNvGrpSpPr>
          <p:nvPr/>
        </p:nvGrpSpPr>
        <p:grpSpPr bwMode="auto">
          <a:xfrm>
            <a:off x="1876425" y="3319463"/>
            <a:ext cx="1081088" cy="1166812"/>
            <a:chOff x="42" y="744"/>
            <a:chExt cx="681" cy="735"/>
          </a:xfrm>
        </p:grpSpPr>
        <p:grpSp>
          <p:nvGrpSpPr>
            <p:cNvPr id="96347" name="Group 54"/>
            <p:cNvGrpSpPr>
              <a:grpSpLocks/>
            </p:cNvGrpSpPr>
            <p:nvPr/>
          </p:nvGrpSpPr>
          <p:grpSpPr bwMode="auto">
            <a:xfrm>
              <a:off x="42" y="886"/>
              <a:ext cx="681" cy="468"/>
              <a:chOff x="42" y="886"/>
              <a:chExt cx="681" cy="468"/>
            </a:xfrm>
          </p:grpSpPr>
          <p:grpSp>
            <p:nvGrpSpPr>
              <p:cNvPr id="96349" name="Group 55"/>
              <p:cNvGrpSpPr>
                <a:grpSpLocks/>
              </p:cNvGrpSpPr>
              <p:nvPr/>
            </p:nvGrpSpPr>
            <p:grpSpPr bwMode="auto">
              <a:xfrm>
                <a:off x="278" y="886"/>
                <a:ext cx="397" cy="154"/>
                <a:chOff x="740" y="3209"/>
                <a:chExt cx="397" cy="154"/>
              </a:xfrm>
            </p:grpSpPr>
            <p:grpSp>
              <p:nvGrpSpPr>
                <p:cNvPr id="96374" name="Group 56"/>
                <p:cNvGrpSpPr>
                  <a:grpSpLocks/>
                </p:cNvGrpSpPr>
                <p:nvPr/>
              </p:nvGrpSpPr>
              <p:grpSpPr bwMode="auto">
                <a:xfrm>
                  <a:off x="794" y="3209"/>
                  <a:ext cx="343" cy="154"/>
                  <a:chOff x="844" y="3337"/>
                  <a:chExt cx="343" cy="154"/>
                </a:xfrm>
              </p:grpSpPr>
              <p:sp>
                <p:nvSpPr>
                  <p:cNvPr id="96377" name="Rectangle 57"/>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8" name="Text Box 58"/>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75" name="Rectangle 59"/>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6" name="Rectangle 60"/>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0" name="Group 61"/>
              <p:cNvGrpSpPr>
                <a:grpSpLocks/>
              </p:cNvGrpSpPr>
              <p:nvPr/>
            </p:nvGrpSpPr>
            <p:grpSpPr bwMode="auto">
              <a:xfrm>
                <a:off x="278" y="1034"/>
                <a:ext cx="397" cy="154"/>
                <a:chOff x="836" y="3305"/>
                <a:chExt cx="397" cy="154"/>
              </a:xfrm>
            </p:grpSpPr>
            <p:grpSp>
              <p:nvGrpSpPr>
                <p:cNvPr id="96368" name="Group 62"/>
                <p:cNvGrpSpPr>
                  <a:grpSpLocks/>
                </p:cNvGrpSpPr>
                <p:nvPr/>
              </p:nvGrpSpPr>
              <p:grpSpPr bwMode="auto">
                <a:xfrm>
                  <a:off x="890" y="3305"/>
                  <a:ext cx="343" cy="154"/>
                  <a:chOff x="844" y="3337"/>
                  <a:chExt cx="343" cy="154"/>
                </a:xfrm>
              </p:grpSpPr>
              <p:sp>
                <p:nvSpPr>
                  <p:cNvPr id="96372" name="Rectangle 6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3" name="Text Box 6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9" name="Group 65"/>
                <p:cNvGrpSpPr>
                  <a:grpSpLocks/>
                </p:cNvGrpSpPr>
                <p:nvPr/>
              </p:nvGrpSpPr>
              <p:grpSpPr bwMode="auto">
                <a:xfrm>
                  <a:off x="836" y="3334"/>
                  <a:ext cx="354" cy="94"/>
                  <a:chOff x="836" y="3334"/>
                  <a:chExt cx="354" cy="94"/>
                </a:xfrm>
              </p:grpSpPr>
              <p:sp>
                <p:nvSpPr>
                  <p:cNvPr id="96370" name="Rectangle 66"/>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71" name="Rectangle 67"/>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351" name="Group 68"/>
              <p:cNvGrpSpPr>
                <a:grpSpLocks/>
              </p:cNvGrpSpPr>
              <p:nvPr/>
            </p:nvGrpSpPr>
            <p:grpSpPr bwMode="auto">
              <a:xfrm>
                <a:off x="165" y="1054"/>
                <a:ext cx="480" cy="112"/>
                <a:chOff x="627" y="3377"/>
                <a:chExt cx="480" cy="112"/>
              </a:xfrm>
            </p:grpSpPr>
            <p:sp>
              <p:nvSpPr>
                <p:cNvPr id="96366" name="Rectangle 69"/>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7" name="Rectangle 70"/>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352" name="Group 71"/>
              <p:cNvGrpSpPr>
                <a:grpSpLocks/>
              </p:cNvGrpSpPr>
              <p:nvPr/>
            </p:nvGrpSpPr>
            <p:grpSpPr bwMode="auto">
              <a:xfrm>
                <a:off x="42" y="1200"/>
                <a:ext cx="681" cy="154"/>
                <a:chOff x="504" y="3523"/>
                <a:chExt cx="681" cy="154"/>
              </a:xfrm>
            </p:grpSpPr>
            <p:grpSp>
              <p:nvGrpSpPr>
                <p:cNvPr id="96353" name="Group 72"/>
                <p:cNvGrpSpPr>
                  <a:grpSpLocks/>
                </p:cNvGrpSpPr>
                <p:nvPr/>
              </p:nvGrpSpPr>
              <p:grpSpPr bwMode="auto">
                <a:xfrm>
                  <a:off x="623" y="3523"/>
                  <a:ext cx="510" cy="154"/>
                  <a:chOff x="723" y="3453"/>
                  <a:chExt cx="510" cy="154"/>
                </a:xfrm>
              </p:grpSpPr>
              <p:grpSp>
                <p:nvGrpSpPr>
                  <p:cNvPr id="96357" name="Group 73"/>
                  <p:cNvGrpSpPr>
                    <a:grpSpLocks/>
                  </p:cNvGrpSpPr>
                  <p:nvPr/>
                </p:nvGrpSpPr>
                <p:grpSpPr bwMode="auto">
                  <a:xfrm>
                    <a:off x="836" y="3453"/>
                    <a:ext cx="397" cy="154"/>
                    <a:chOff x="836" y="3305"/>
                    <a:chExt cx="397" cy="154"/>
                  </a:xfrm>
                </p:grpSpPr>
                <p:grpSp>
                  <p:nvGrpSpPr>
                    <p:cNvPr id="96360" name="Group 74"/>
                    <p:cNvGrpSpPr>
                      <a:grpSpLocks/>
                    </p:cNvGrpSpPr>
                    <p:nvPr/>
                  </p:nvGrpSpPr>
                  <p:grpSpPr bwMode="auto">
                    <a:xfrm>
                      <a:off x="890" y="3305"/>
                      <a:ext cx="343" cy="154"/>
                      <a:chOff x="844" y="3337"/>
                      <a:chExt cx="343" cy="154"/>
                    </a:xfrm>
                  </p:grpSpPr>
                  <p:sp>
                    <p:nvSpPr>
                      <p:cNvPr id="96364" name="Rectangle 75"/>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5" name="Text Box 76"/>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61" name="Group 77"/>
                    <p:cNvGrpSpPr>
                      <a:grpSpLocks/>
                    </p:cNvGrpSpPr>
                    <p:nvPr/>
                  </p:nvGrpSpPr>
                  <p:grpSpPr bwMode="auto">
                    <a:xfrm>
                      <a:off x="836" y="3334"/>
                      <a:ext cx="354" cy="94"/>
                      <a:chOff x="836" y="3334"/>
                      <a:chExt cx="354" cy="94"/>
                    </a:xfrm>
                  </p:grpSpPr>
                  <p:sp>
                    <p:nvSpPr>
                      <p:cNvPr id="96362" name="Rectangle 78"/>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63" name="Rectangle 79"/>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58" name="Rectangle 80"/>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9" name="Rectangle 81"/>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54" name="Rectangle 82"/>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355" name="Rectangle 83"/>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56" name="Rectangle 84"/>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48" name="AutoShape 85"/>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25" name="Group 86"/>
          <p:cNvGrpSpPr>
            <a:grpSpLocks/>
          </p:cNvGrpSpPr>
          <p:nvPr/>
        </p:nvGrpSpPr>
        <p:grpSpPr bwMode="auto">
          <a:xfrm>
            <a:off x="1973264" y="4405314"/>
            <a:ext cx="1081087" cy="244475"/>
            <a:chOff x="504" y="3523"/>
            <a:chExt cx="681" cy="154"/>
          </a:xfrm>
        </p:grpSpPr>
        <p:grpSp>
          <p:nvGrpSpPr>
            <p:cNvPr id="96334" name="Group 87"/>
            <p:cNvGrpSpPr>
              <a:grpSpLocks/>
            </p:cNvGrpSpPr>
            <p:nvPr/>
          </p:nvGrpSpPr>
          <p:grpSpPr bwMode="auto">
            <a:xfrm>
              <a:off x="623" y="3523"/>
              <a:ext cx="510" cy="154"/>
              <a:chOff x="723" y="3453"/>
              <a:chExt cx="510" cy="154"/>
            </a:xfrm>
          </p:grpSpPr>
          <p:grpSp>
            <p:nvGrpSpPr>
              <p:cNvPr id="96338" name="Group 88"/>
              <p:cNvGrpSpPr>
                <a:grpSpLocks/>
              </p:cNvGrpSpPr>
              <p:nvPr/>
            </p:nvGrpSpPr>
            <p:grpSpPr bwMode="auto">
              <a:xfrm>
                <a:off x="836" y="3453"/>
                <a:ext cx="397" cy="154"/>
                <a:chOff x="836" y="3305"/>
                <a:chExt cx="397" cy="154"/>
              </a:xfrm>
            </p:grpSpPr>
            <p:grpSp>
              <p:nvGrpSpPr>
                <p:cNvPr id="96341" name="Group 89"/>
                <p:cNvGrpSpPr>
                  <a:grpSpLocks/>
                </p:cNvGrpSpPr>
                <p:nvPr/>
              </p:nvGrpSpPr>
              <p:grpSpPr bwMode="auto">
                <a:xfrm>
                  <a:off x="890" y="3305"/>
                  <a:ext cx="343" cy="154"/>
                  <a:chOff x="844" y="3337"/>
                  <a:chExt cx="343" cy="154"/>
                </a:xfrm>
              </p:grpSpPr>
              <p:sp>
                <p:nvSpPr>
                  <p:cNvPr id="96345" name="Rectangle 90"/>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6" name="Text Box 91"/>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42" name="Group 92"/>
                <p:cNvGrpSpPr>
                  <a:grpSpLocks/>
                </p:cNvGrpSpPr>
                <p:nvPr/>
              </p:nvGrpSpPr>
              <p:grpSpPr bwMode="auto">
                <a:xfrm>
                  <a:off x="836" y="3334"/>
                  <a:ext cx="354" cy="94"/>
                  <a:chOff x="836" y="3334"/>
                  <a:chExt cx="354" cy="94"/>
                </a:xfrm>
              </p:grpSpPr>
              <p:sp>
                <p:nvSpPr>
                  <p:cNvPr id="96343" name="Rectangle 93"/>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4" name="Rectangle 94"/>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339" name="Rectangle 95"/>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40" name="Rectangle 96"/>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335" name="Rectangle 97"/>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6" name="Rectangle 98"/>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37" name="Rectangle 99"/>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30" name="Group 100"/>
          <p:cNvGrpSpPr>
            <a:grpSpLocks/>
          </p:cNvGrpSpPr>
          <p:nvPr/>
        </p:nvGrpSpPr>
        <p:grpSpPr bwMode="auto">
          <a:xfrm>
            <a:off x="3001964" y="3236913"/>
            <a:ext cx="1316037" cy="1314450"/>
            <a:chOff x="931" y="1941"/>
            <a:chExt cx="829" cy="828"/>
          </a:xfrm>
        </p:grpSpPr>
        <p:sp>
          <p:nvSpPr>
            <p:cNvPr id="96326" name="Freeform 101"/>
            <p:cNvSpPr>
              <a:spLocks/>
            </p:cNvSpPr>
            <p:nvPr/>
          </p:nvSpPr>
          <p:spPr bwMode="auto">
            <a:xfrm>
              <a:off x="1424" y="1965"/>
              <a:ext cx="336" cy="801"/>
            </a:xfrm>
            <a:custGeom>
              <a:avLst/>
              <a:gdLst>
                <a:gd name="T0" fmla="*/ 1 w 551"/>
                <a:gd name="T1" fmla="*/ 0 h 801"/>
                <a:gd name="T2" fmla="*/ 1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T18" fmla="*/ 0 w 551"/>
                <a:gd name="T19" fmla="*/ 0 h 801"/>
                <a:gd name="T20" fmla="*/ 551 w 551"/>
                <a:gd name="T21" fmla="*/ 801 h 801"/>
              </a:gdLst>
              <a:ahLst/>
              <a:cxnLst>
                <a:cxn ang="T12">
                  <a:pos x="T0" y="T1"/>
                </a:cxn>
                <a:cxn ang="T13">
                  <a:pos x="T2" y="T3"/>
                </a:cxn>
                <a:cxn ang="T14">
                  <a:pos x="T4" y="T5"/>
                </a:cxn>
                <a:cxn ang="T15">
                  <a:pos x="T6" y="T7"/>
                </a:cxn>
                <a:cxn ang="T16">
                  <a:pos x="T8" y="T9"/>
                </a:cxn>
                <a:cxn ang="T17">
                  <a:pos x="T10" y="T11"/>
                </a:cxn>
              </a:cxnLst>
              <a:rect l="T18" t="T19" r="T20" b="T21"/>
              <a:pathLst>
                <a:path w="551" h="801">
                  <a:moveTo>
                    <a:pt x="14" y="0"/>
                  </a:moveTo>
                  <a:lnTo>
                    <a:pt x="551" y="402"/>
                  </a:lnTo>
                  <a:lnTo>
                    <a:pt x="6" y="801"/>
                  </a:lnTo>
                  <a:lnTo>
                    <a:pt x="13" y="535"/>
                  </a:lnTo>
                  <a:lnTo>
                    <a:pt x="0" y="371"/>
                  </a:lnTo>
                  <a:lnTo>
                    <a:pt x="14"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27" name="Group 102"/>
            <p:cNvGrpSpPr>
              <a:grpSpLocks/>
            </p:cNvGrpSpPr>
            <p:nvPr/>
          </p:nvGrpSpPr>
          <p:grpSpPr bwMode="auto">
            <a:xfrm>
              <a:off x="931" y="1941"/>
              <a:ext cx="501" cy="828"/>
              <a:chOff x="569" y="2954"/>
              <a:chExt cx="501" cy="828"/>
            </a:xfrm>
          </p:grpSpPr>
          <p:sp>
            <p:nvSpPr>
              <p:cNvPr id="96328" name="Rectangle 103"/>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29" name="Text Box 104"/>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30" name="Line 105"/>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1" name="Line 106"/>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2" name="Line 107"/>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33" name="Line 108"/>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16" name="Group 145"/>
          <p:cNvGrpSpPr>
            <a:grpSpLocks/>
          </p:cNvGrpSpPr>
          <p:nvPr/>
        </p:nvGrpSpPr>
        <p:grpSpPr bwMode="auto">
          <a:xfrm>
            <a:off x="2327276" y="3344864"/>
            <a:ext cx="544513" cy="244475"/>
            <a:chOff x="844" y="3337"/>
            <a:chExt cx="343" cy="154"/>
          </a:xfrm>
        </p:grpSpPr>
        <p:sp>
          <p:nvSpPr>
            <p:cNvPr id="96324" name="Rectangle 146"/>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25" name="Text Box 147"/>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649217" name="Group 44"/>
          <p:cNvGrpSpPr>
            <a:grpSpLocks/>
          </p:cNvGrpSpPr>
          <p:nvPr/>
        </p:nvGrpSpPr>
        <p:grpSpPr bwMode="auto">
          <a:xfrm>
            <a:off x="2719388" y="1247775"/>
            <a:ext cx="976312" cy="1460500"/>
            <a:chOff x="651" y="681"/>
            <a:chExt cx="615" cy="920"/>
          </a:xfrm>
        </p:grpSpPr>
        <p:sp>
          <p:nvSpPr>
            <p:cNvPr id="96316" name="Freeform 45"/>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T15" fmla="*/ 0 w 604"/>
                <a:gd name="T16" fmla="*/ 0 h 903"/>
                <a:gd name="T17" fmla="*/ 604 w 604"/>
                <a:gd name="T18" fmla="*/ 903 h 903"/>
              </a:gdLst>
              <a:ahLst/>
              <a:cxnLst>
                <a:cxn ang="T10">
                  <a:pos x="T0" y="T1"/>
                </a:cxn>
                <a:cxn ang="T11">
                  <a:pos x="T2" y="T3"/>
                </a:cxn>
                <a:cxn ang="T12">
                  <a:pos x="T4" y="T5"/>
                </a:cxn>
                <a:cxn ang="T13">
                  <a:pos x="T6" y="T7"/>
                </a:cxn>
                <a:cxn ang="T14">
                  <a:pos x="T8" y="T9"/>
                </a:cxn>
              </a:cxnLst>
              <a:rect l="T15" t="T16" r="T17" b="T18"/>
              <a:pathLst>
                <a:path w="604" h="903">
                  <a:moveTo>
                    <a:pt x="496" y="0"/>
                  </a:moveTo>
                  <a:lnTo>
                    <a:pt x="604" y="903"/>
                  </a:lnTo>
                  <a:lnTo>
                    <a:pt x="0" y="788"/>
                  </a:lnTo>
                  <a:lnTo>
                    <a:pt x="456" y="750"/>
                  </a:lnTo>
                  <a:lnTo>
                    <a:pt x="496" y="0"/>
                  </a:lnTo>
                  <a:close/>
                </a:path>
              </a:pathLst>
            </a:custGeom>
            <a:gradFill rotWithShape="1">
              <a:gsLst>
                <a:gs pos="0">
                  <a:schemeClr val="bg1">
                    <a:alpha val="65999"/>
                  </a:schemeClr>
                </a:gs>
                <a:gs pos="100000">
                  <a:srgbClr val="000099">
                    <a:alpha val="65999"/>
                  </a:srgbClr>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nvGrpSpPr>
            <p:cNvPr id="96317" name="Group 46"/>
            <p:cNvGrpSpPr>
              <a:grpSpLocks/>
            </p:cNvGrpSpPr>
            <p:nvPr/>
          </p:nvGrpSpPr>
          <p:grpSpPr bwMode="auto">
            <a:xfrm>
              <a:off x="651" y="681"/>
              <a:ext cx="501" cy="828"/>
              <a:chOff x="569" y="2954"/>
              <a:chExt cx="501" cy="828"/>
            </a:xfrm>
          </p:grpSpPr>
          <p:sp>
            <p:nvSpPr>
              <p:cNvPr id="96318" name="Rectangle 47"/>
              <p:cNvSpPr>
                <a:spLocks noChangeArrowheads="1"/>
              </p:cNvSpPr>
              <p:nvPr/>
            </p:nvSpPr>
            <p:spPr bwMode="auto">
              <a:xfrm>
                <a:off x="576" y="2973"/>
                <a:ext cx="493" cy="79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96319" name="Text Box 48"/>
              <p:cNvSpPr txBox="1">
                <a:spLocks noChangeArrowheads="1"/>
              </p:cNvSpPr>
              <p:nvPr/>
            </p:nvSpPr>
            <p:spPr bwMode="auto">
              <a:xfrm>
                <a:off x="593" y="2954"/>
                <a:ext cx="477"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600">
                    <a:solidFill>
                      <a:srgbClr val="0000FF"/>
                    </a:solidFill>
                  </a:rPr>
                  <a:t>DHCP</a:t>
                </a:r>
              </a:p>
              <a:p>
                <a:pPr algn="ctr"/>
                <a:r>
                  <a:rPr lang="en-US" altLang="zh-CN" sz="1600">
                    <a:solidFill>
                      <a:srgbClr val="0000FF"/>
                    </a:solidFill>
                  </a:rPr>
                  <a:t>UDP</a:t>
                </a:r>
              </a:p>
              <a:p>
                <a:pPr algn="ctr"/>
                <a:r>
                  <a:rPr lang="en-US" altLang="zh-CN" sz="1600">
                    <a:solidFill>
                      <a:srgbClr val="0000FF"/>
                    </a:solidFill>
                  </a:rPr>
                  <a:t>IP</a:t>
                </a:r>
              </a:p>
              <a:p>
                <a:pPr algn="ctr"/>
                <a:r>
                  <a:rPr lang="en-US" altLang="zh-CN" sz="1600">
                    <a:solidFill>
                      <a:srgbClr val="0000FF"/>
                    </a:solidFill>
                  </a:rPr>
                  <a:t>Eth</a:t>
                </a:r>
              </a:p>
              <a:p>
                <a:pPr algn="ctr"/>
                <a:r>
                  <a:rPr lang="en-US" altLang="zh-CN" sz="1600">
                    <a:solidFill>
                      <a:srgbClr val="0000FF"/>
                    </a:solidFill>
                  </a:rPr>
                  <a:t>Phy</a:t>
                </a:r>
              </a:p>
            </p:txBody>
          </p:sp>
          <p:sp>
            <p:nvSpPr>
              <p:cNvPr id="96320" name="Line 49"/>
              <p:cNvSpPr>
                <a:spLocks noChangeShapeType="1"/>
              </p:cNvSpPr>
              <p:nvPr/>
            </p:nvSpPr>
            <p:spPr bwMode="auto">
              <a:xfrm>
                <a:off x="578" y="3130"/>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1" name="Line 50"/>
              <p:cNvSpPr>
                <a:spLocks noChangeShapeType="1"/>
              </p:cNvSpPr>
              <p:nvPr/>
            </p:nvSpPr>
            <p:spPr bwMode="auto">
              <a:xfrm>
                <a:off x="575" y="3289"/>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2" name="Line 51"/>
              <p:cNvSpPr>
                <a:spLocks noChangeShapeType="1"/>
              </p:cNvSpPr>
              <p:nvPr/>
            </p:nvSpPr>
            <p:spPr bwMode="auto">
              <a:xfrm>
                <a:off x="572" y="3448"/>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96323" name="Line 52"/>
              <p:cNvSpPr>
                <a:spLocks noChangeShapeType="1"/>
              </p:cNvSpPr>
              <p:nvPr/>
            </p:nvSpPr>
            <p:spPr bwMode="auto">
              <a:xfrm>
                <a:off x="569" y="3607"/>
                <a:ext cx="48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grpSp>
        <p:nvGrpSpPr>
          <p:cNvPr id="649220" name="Group 109"/>
          <p:cNvGrpSpPr>
            <a:grpSpLocks/>
          </p:cNvGrpSpPr>
          <p:nvPr/>
        </p:nvGrpSpPr>
        <p:grpSpPr bwMode="auto">
          <a:xfrm>
            <a:off x="1595439" y="1136651"/>
            <a:ext cx="1081087" cy="1217613"/>
            <a:chOff x="1404" y="3105"/>
            <a:chExt cx="681" cy="767"/>
          </a:xfrm>
        </p:grpSpPr>
        <p:grpSp>
          <p:nvGrpSpPr>
            <p:cNvPr id="96281" name="Group 110"/>
            <p:cNvGrpSpPr>
              <a:grpSpLocks/>
            </p:cNvGrpSpPr>
            <p:nvPr/>
          </p:nvGrpSpPr>
          <p:grpSpPr bwMode="auto">
            <a:xfrm>
              <a:off x="1404" y="3355"/>
              <a:ext cx="681" cy="468"/>
              <a:chOff x="42" y="886"/>
              <a:chExt cx="681" cy="468"/>
            </a:xfrm>
          </p:grpSpPr>
          <p:grpSp>
            <p:nvGrpSpPr>
              <p:cNvPr id="96286" name="Group 111"/>
              <p:cNvGrpSpPr>
                <a:grpSpLocks/>
              </p:cNvGrpSpPr>
              <p:nvPr/>
            </p:nvGrpSpPr>
            <p:grpSpPr bwMode="auto">
              <a:xfrm>
                <a:off x="278" y="886"/>
                <a:ext cx="397" cy="154"/>
                <a:chOff x="740" y="3209"/>
                <a:chExt cx="397" cy="154"/>
              </a:xfrm>
            </p:grpSpPr>
            <p:grpSp>
              <p:nvGrpSpPr>
                <p:cNvPr id="96311" name="Group 112"/>
                <p:cNvGrpSpPr>
                  <a:grpSpLocks/>
                </p:cNvGrpSpPr>
                <p:nvPr/>
              </p:nvGrpSpPr>
              <p:grpSpPr bwMode="auto">
                <a:xfrm>
                  <a:off x="794" y="3209"/>
                  <a:ext cx="343" cy="154"/>
                  <a:chOff x="844" y="3337"/>
                  <a:chExt cx="343" cy="154"/>
                </a:xfrm>
              </p:grpSpPr>
              <p:sp>
                <p:nvSpPr>
                  <p:cNvPr id="96314" name="Rectangle 11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5" name="Text Box 11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sp>
              <p:nvSpPr>
                <p:cNvPr id="96312" name="Rectangle 115"/>
                <p:cNvSpPr>
                  <a:spLocks noChangeArrowheads="1"/>
                </p:cNvSpPr>
                <p:nvPr/>
              </p:nvSpPr>
              <p:spPr bwMode="auto">
                <a:xfrm>
                  <a:off x="750" y="3244"/>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3" name="Rectangle 116"/>
                <p:cNvSpPr>
                  <a:spLocks noChangeArrowheads="1"/>
                </p:cNvSpPr>
                <p:nvPr/>
              </p:nvSpPr>
              <p:spPr bwMode="auto">
                <a:xfrm>
                  <a:off x="740" y="3238"/>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7" name="Group 117"/>
              <p:cNvGrpSpPr>
                <a:grpSpLocks/>
              </p:cNvGrpSpPr>
              <p:nvPr/>
            </p:nvGrpSpPr>
            <p:grpSpPr bwMode="auto">
              <a:xfrm>
                <a:off x="278" y="1034"/>
                <a:ext cx="397" cy="154"/>
                <a:chOff x="836" y="3305"/>
                <a:chExt cx="397" cy="154"/>
              </a:xfrm>
            </p:grpSpPr>
            <p:grpSp>
              <p:nvGrpSpPr>
                <p:cNvPr id="96305" name="Group 118"/>
                <p:cNvGrpSpPr>
                  <a:grpSpLocks/>
                </p:cNvGrpSpPr>
                <p:nvPr/>
              </p:nvGrpSpPr>
              <p:grpSpPr bwMode="auto">
                <a:xfrm>
                  <a:off x="890" y="3305"/>
                  <a:ext cx="343" cy="154"/>
                  <a:chOff x="844" y="3337"/>
                  <a:chExt cx="343" cy="154"/>
                </a:xfrm>
              </p:grpSpPr>
              <p:sp>
                <p:nvSpPr>
                  <p:cNvPr id="96309" name="Rectangle 119"/>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10" name="Text Box 120"/>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306" name="Group 121"/>
                <p:cNvGrpSpPr>
                  <a:grpSpLocks/>
                </p:cNvGrpSpPr>
                <p:nvPr/>
              </p:nvGrpSpPr>
              <p:grpSpPr bwMode="auto">
                <a:xfrm>
                  <a:off x="836" y="3334"/>
                  <a:ext cx="354" cy="94"/>
                  <a:chOff x="836" y="3334"/>
                  <a:chExt cx="354" cy="94"/>
                </a:xfrm>
              </p:grpSpPr>
              <p:sp>
                <p:nvSpPr>
                  <p:cNvPr id="96307" name="Rectangle 122"/>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8" name="Rectangle 123"/>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grpSp>
            <p:nvGrpSpPr>
              <p:cNvPr id="96288" name="Group 124"/>
              <p:cNvGrpSpPr>
                <a:grpSpLocks/>
              </p:cNvGrpSpPr>
              <p:nvPr/>
            </p:nvGrpSpPr>
            <p:grpSpPr bwMode="auto">
              <a:xfrm>
                <a:off x="165" y="1054"/>
                <a:ext cx="480" cy="112"/>
                <a:chOff x="627" y="3377"/>
                <a:chExt cx="480" cy="112"/>
              </a:xfrm>
            </p:grpSpPr>
            <p:sp>
              <p:nvSpPr>
                <p:cNvPr id="96303" name="Rectangle 125"/>
                <p:cNvSpPr>
                  <a:spLocks noChangeArrowheads="1"/>
                </p:cNvSpPr>
                <p:nvPr/>
              </p:nvSpPr>
              <p:spPr bwMode="auto">
                <a:xfrm>
                  <a:off x="636" y="3388"/>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4" name="Rectangle 126"/>
                <p:cNvSpPr>
                  <a:spLocks noChangeArrowheads="1"/>
                </p:cNvSpPr>
                <p:nvPr/>
              </p:nvSpPr>
              <p:spPr bwMode="auto">
                <a:xfrm>
                  <a:off x="627" y="3377"/>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nvGrpSpPr>
              <p:cNvPr id="96289" name="Group 127"/>
              <p:cNvGrpSpPr>
                <a:grpSpLocks/>
              </p:cNvGrpSpPr>
              <p:nvPr/>
            </p:nvGrpSpPr>
            <p:grpSpPr bwMode="auto">
              <a:xfrm>
                <a:off x="42" y="1200"/>
                <a:ext cx="681" cy="154"/>
                <a:chOff x="504" y="3523"/>
                <a:chExt cx="681" cy="154"/>
              </a:xfrm>
            </p:grpSpPr>
            <p:grpSp>
              <p:nvGrpSpPr>
                <p:cNvPr id="96290" name="Group 128"/>
                <p:cNvGrpSpPr>
                  <a:grpSpLocks/>
                </p:cNvGrpSpPr>
                <p:nvPr/>
              </p:nvGrpSpPr>
              <p:grpSpPr bwMode="auto">
                <a:xfrm>
                  <a:off x="623" y="3523"/>
                  <a:ext cx="510" cy="154"/>
                  <a:chOff x="723" y="3453"/>
                  <a:chExt cx="510" cy="154"/>
                </a:xfrm>
              </p:grpSpPr>
              <p:grpSp>
                <p:nvGrpSpPr>
                  <p:cNvPr id="96294" name="Group 129"/>
                  <p:cNvGrpSpPr>
                    <a:grpSpLocks/>
                  </p:cNvGrpSpPr>
                  <p:nvPr/>
                </p:nvGrpSpPr>
                <p:grpSpPr bwMode="auto">
                  <a:xfrm>
                    <a:off x="836" y="3453"/>
                    <a:ext cx="397" cy="154"/>
                    <a:chOff x="836" y="3305"/>
                    <a:chExt cx="397" cy="154"/>
                  </a:xfrm>
                </p:grpSpPr>
                <p:grpSp>
                  <p:nvGrpSpPr>
                    <p:cNvPr id="96297" name="Group 130"/>
                    <p:cNvGrpSpPr>
                      <a:grpSpLocks/>
                    </p:cNvGrpSpPr>
                    <p:nvPr/>
                  </p:nvGrpSpPr>
                  <p:grpSpPr bwMode="auto">
                    <a:xfrm>
                      <a:off x="890" y="3305"/>
                      <a:ext cx="343" cy="154"/>
                      <a:chOff x="844" y="3337"/>
                      <a:chExt cx="343" cy="154"/>
                    </a:xfrm>
                  </p:grpSpPr>
                  <p:sp>
                    <p:nvSpPr>
                      <p:cNvPr id="96301" name="Rectangle 131"/>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2" name="Text Box 132"/>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nvGrpSpPr>
                    <p:cNvPr id="96298" name="Group 133"/>
                    <p:cNvGrpSpPr>
                      <a:grpSpLocks/>
                    </p:cNvGrpSpPr>
                    <p:nvPr/>
                  </p:nvGrpSpPr>
                  <p:grpSpPr bwMode="auto">
                    <a:xfrm>
                      <a:off x="836" y="3334"/>
                      <a:ext cx="354" cy="94"/>
                      <a:chOff x="836" y="3334"/>
                      <a:chExt cx="354" cy="94"/>
                    </a:xfrm>
                  </p:grpSpPr>
                  <p:sp>
                    <p:nvSpPr>
                      <p:cNvPr id="96299" name="Rectangle 134"/>
                      <p:cNvSpPr>
                        <a:spLocks noChangeArrowheads="1"/>
                      </p:cNvSpPr>
                      <p:nvPr/>
                    </p:nvSpPr>
                    <p:spPr bwMode="auto">
                      <a:xfrm>
                        <a:off x="846" y="3340"/>
                        <a:ext cx="88" cy="82"/>
                      </a:xfrm>
                      <a:prstGeom prst="rect">
                        <a:avLst/>
                      </a:prstGeom>
                      <a:solidFill>
                        <a:srgbClr val="FFFF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300" name="Rectangle 135"/>
                      <p:cNvSpPr>
                        <a:spLocks noChangeArrowheads="1"/>
                      </p:cNvSpPr>
                      <p:nvPr/>
                    </p:nvSpPr>
                    <p:spPr bwMode="auto">
                      <a:xfrm>
                        <a:off x="836" y="3334"/>
                        <a:ext cx="354" cy="94"/>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95" name="Rectangle 136"/>
                  <p:cNvSpPr>
                    <a:spLocks noChangeArrowheads="1"/>
                  </p:cNvSpPr>
                  <p:nvPr/>
                </p:nvSpPr>
                <p:spPr bwMode="auto">
                  <a:xfrm>
                    <a:off x="732" y="3484"/>
                    <a:ext cx="96" cy="93"/>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6" name="Rectangle 137"/>
                  <p:cNvSpPr>
                    <a:spLocks noChangeArrowheads="1"/>
                  </p:cNvSpPr>
                  <p:nvPr/>
                </p:nvSpPr>
                <p:spPr bwMode="auto">
                  <a:xfrm>
                    <a:off x="723" y="3473"/>
                    <a:ext cx="480" cy="112"/>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sp>
              <p:nvSpPr>
                <p:cNvPr id="96291" name="Rectangle 138"/>
                <p:cNvSpPr>
                  <a:spLocks noChangeArrowheads="1"/>
                </p:cNvSpPr>
                <p:nvPr/>
              </p:nvSpPr>
              <p:spPr bwMode="auto">
                <a:xfrm>
                  <a:off x="517" y="3545"/>
                  <a:ext cx="94"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dirty="0"/>
                </a:p>
              </p:txBody>
            </p:sp>
            <p:sp>
              <p:nvSpPr>
                <p:cNvPr id="96292" name="Rectangle 139"/>
                <p:cNvSpPr>
                  <a:spLocks noChangeArrowheads="1"/>
                </p:cNvSpPr>
                <p:nvPr/>
              </p:nvSpPr>
              <p:spPr bwMode="auto">
                <a:xfrm>
                  <a:off x="1115" y="3544"/>
                  <a:ext cx="60" cy="10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93" name="Rectangle 140"/>
                <p:cNvSpPr>
                  <a:spLocks noChangeArrowheads="1"/>
                </p:cNvSpPr>
                <p:nvPr/>
              </p:nvSpPr>
              <p:spPr bwMode="auto">
                <a:xfrm>
                  <a:off x="504" y="3529"/>
                  <a:ext cx="681" cy="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grpSp>
        <p:sp>
          <p:nvSpPr>
            <p:cNvPr id="96282" name="AutoShape 141"/>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grpSp>
          <p:nvGrpSpPr>
            <p:cNvPr id="96283" name="Group 142"/>
            <p:cNvGrpSpPr>
              <a:grpSpLocks/>
            </p:cNvGrpSpPr>
            <p:nvPr/>
          </p:nvGrpSpPr>
          <p:grpSpPr bwMode="auto">
            <a:xfrm>
              <a:off x="1695" y="3227"/>
              <a:ext cx="343" cy="154"/>
              <a:chOff x="844" y="3337"/>
              <a:chExt cx="343" cy="154"/>
            </a:xfrm>
          </p:grpSpPr>
          <p:sp>
            <p:nvSpPr>
              <p:cNvPr id="96284" name="Rectangle 143"/>
              <p:cNvSpPr>
                <a:spLocks noChangeArrowheads="1"/>
              </p:cNvSpPr>
              <p:nvPr/>
            </p:nvSpPr>
            <p:spPr bwMode="auto">
              <a:xfrm>
                <a:off x="889" y="3370"/>
                <a:ext cx="245" cy="86"/>
              </a:xfrm>
              <a:prstGeom prst="rect">
                <a:avLst/>
              </a:prstGeom>
              <a:solidFill>
                <a:srgbClr val="FF0000"/>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96285" name="Text Box 144"/>
              <p:cNvSpPr txBox="1">
                <a:spLocks noChangeArrowheads="1"/>
              </p:cNvSpPr>
              <p:nvPr/>
            </p:nvSpPr>
            <p:spPr bwMode="auto">
              <a:xfrm>
                <a:off x="844" y="3337"/>
                <a:ext cx="343"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000">
                    <a:solidFill>
                      <a:schemeClr val="bg1"/>
                    </a:solidFill>
                  </a:rPr>
                  <a:t>DHCP</a:t>
                </a:r>
              </a:p>
            </p:txBody>
          </p:sp>
        </p:grpSp>
      </p:grpSp>
      <p:sp>
        <p:nvSpPr>
          <p:cNvPr id="649442" name="Rectangle 226"/>
          <p:cNvSpPr>
            <a:spLocks noChangeArrowheads="1"/>
          </p:cNvSpPr>
          <p:nvPr/>
        </p:nvSpPr>
        <p:spPr bwMode="auto">
          <a:xfrm>
            <a:off x="6550026" y="4230689"/>
            <a:ext cx="3421063" cy="136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3363" indent="-233363" fontAlgn="base">
              <a:lnSpc>
                <a:spcPct val="80000"/>
              </a:lnSpc>
              <a:spcBef>
                <a:spcPct val="20000"/>
              </a:spcBef>
              <a:buSzPct val="70000"/>
              <a:buFont typeface="Wingdings" panose="05000000000000000000" pitchFamily="2" charset="2"/>
              <a:buChar char="v"/>
              <a:defRPr/>
            </a:pP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client now knows its IP address, name and IP address of DN</a:t>
            </a:r>
            <a:r>
              <a:rPr lang="en-US" altLang="zh-CN"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S</a:t>
            </a:r>
            <a:r>
              <a:rPr lang="en-US" sz="1900" dirty="0">
                <a:solidFill>
                  <a:srgbClr val="000099"/>
                </a:solidFill>
                <a:latin typeface="Comic Sans MS" panose="030F0702030302020204" pitchFamily="66" charset="0"/>
                <a:ea typeface="ＭＳ Ｐゴシック" panose="020B0600070205080204" pitchFamily="34" charset="-128"/>
                <a:cs typeface="ＭＳ Ｐゴシック" panose="020B0600070205080204" pitchFamily="34" charset="-128"/>
              </a:rPr>
              <a:t> server, IP address of its first-hop router</a:t>
            </a:r>
          </a:p>
          <a:p>
            <a:pPr marL="342900" indent="-342900">
              <a:lnSpc>
                <a:spcPct val="85000"/>
              </a:lnSpc>
              <a:spcBef>
                <a:spcPct val="20000"/>
              </a:spcBef>
              <a:buClr>
                <a:srgbClr val="000099"/>
              </a:buClr>
              <a:buSzPct val="65000"/>
              <a:buFont typeface="Wingdings" charset="0"/>
              <a:buChar char="v"/>
              <a:defRPr/>
            </a:pPr>
            <a:endParaRPr lang="en-US" sz="2200" dirty="0">
              <a:latin typeface="Gill Sans MT" charset="0"/>
              <a:ea typeface="ＭＳ Ｐゴシック" charset="0"/>
              <a:cs typeface="ＭＳ Ｐゴシック" charset="0"/>
            </a:endParaRPr>
          </a:p>
        </p:txBody>
      </p:sp>
      <p:sp>
        <p:nvSpPr>
          <p:cNvPr id="19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9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755741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6492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9219">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49364">
                                            <p:txEl>
                                              <p:pRg st="0" end="0"/>
                                            </p:txEl>
                                          </p:spTgt>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par>
                          <p:cTn id="19" fill="hold" nodeType="afterGroup">
                            <p:stCondLst>
                              <p:cond delay="500"/>
                            </p:stCondLst>
                            <p:childTnLst>
                              <p:par>
                                <p:cTn id="20" presetID="0" presetClass="path" presetSubtype="0" accel="50000" decel="50000" fill="hold" nodeType="afterEffect">
                                  <p:stCondLst>
                                    <p:cond delay="0"/>
                                  </p:stCondLst>
                                  <p:childTnLst>
                                    <p:animMotion origin="layout" path="M -0.02569 0.03081 L 0.1533 0.0322 L 0.34896 -0.28446 L -0.04115 -0.28886 " pathEditMode="relative" rAng="0" ptsTypes="AAAA">
                                      <p:cBhvr>
                                        <p:cTn id="21" dur="2000" fill="hold"/>
                                        <p:tgtEl>
                                          <p:spTgt spid="25"/>
                                        </p:tgtEl>
                                        <p:attrNameLst>
                                          <p:attrName>ppt_x</p:attrName>
                                          <p:attrName>ppt_y</p:attrName>
                                        </p:attrNameLst>
                                      </p:cBhvr>
                                      <p:rCtr x="17951" y="-15914"/>
                                    </p:animMotion>
                                  </p:childTnLst>
                                </p:cTn>
                              </p:par>
                            </p:childTnLst>
                          </p:cTn>
                        </p:par>
                        <p:par>
                          <p:cTn id="22" fill="hold" nodeType="afterGroup">
                            <p:stCondLst>
                              <p:cond delay="2500"/>
                            </p:stCondLst>
                            <p:childTnLst>
                              <p:par>
                                <p:cTn id="23" presetID="1" presetClass="exit" presetSubtype="0" fill="hold" nodeType="after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492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nodeType="afterGroup">
                            <p:stCondLst>
                              <p:cond delay="2500"/>
                            </p:stCondLst>
                            <p:childTnLst>
                              <p:par>
                                <p:cTn id="30" presetID="22" presetClass="entr" presetSubtype="4" fill="hold" nodeType="afterEffect">
                                  <p:stCondLst>
                                    <p:cond delay="0"/>
                                  </p:stCondLst>
                                  <p:childTnLst>
                                    <p:set>
                                      <p:cBhvr>
                                        <p:cTn id="31" dur="1" fill="hold">
                                          <p:stCondLst>
                                            <p:cond delay="0"/>
                                          </p:stCondLst>
                                        </p:cTn>
                                        <p:tgtEl>
                                          <p:spTgt spid="649217"/>
                                        </p:tgtEl>
                                        <p:attrNameLst>
                                          <p:attrName>style.visibility</p:attrName>
                                        </p:attrNameLst>
                                      </p:cBhvr>
                                      <p:to>
                                        <p:strVal val="visible"/>
                                      </p:to>
                                    </p:set>
                                    <p:animEffect transition="in" filter="wipe(down)">
                                      <p:cBhvr>
                                        <p:cTn id="32" dur="500"/>
                                        <p:tgtEl>
                                          <p:spTgt spid="649217"/>
                                        </p:tgtEl>
                                      </p:cBhvr>
                                    </p:animEffect>
                                  </p:childTnLst>
                                </p:cTn>
                              </p:par>
                            </p:childTnLst>
                          </p:cTn>
                        </p:par>
                        <p:par>
                          <p:cTn id="33" fill="hold" nodeType="afterGroup">
                            <p:stCondLst>
                              <p:cond delay="3000"/>
                            </p:stCondLst>
                            <p:childTnLst>
                              <p:par>
                                <p:cTn id="34" presetID="22" presetClass="entr" presetSubtype="4" fill="hold" nodeType="afterEffect">
                                  <p:stCondLst>
                                    <p:cond delay="0"/>
                                  </p:stCondLst>
                                  <p:childTnLst>
                                    <p:set>
                                      <p:cBhvr>
                                        <p:cTn id="35" dur="1" fill="hold">
                                          <p:stCondLst>
                                            <p:cond delay="0"/>
                                          </p:stCondLst>
                                        </p:cTn>
                                        <p:tgtEl>
                                          <p:spTgt spid="649220"/>
                                        </p:tgtEl>
                                        <p:attrNameLst>
                                          <p:attrName>style.visibility</p:attrName>
                                        </p:attrNameLst>
                                      </p:cBhvr>
                                      <p:to>
                                        <p:strVal val="visible"/>
                                      </p:to>
                                    </p:set>
                                    <p:animEffect transition="in" filter="wipe(down)">
                                      <p:cBhvr>
                                        <p:cTn id="36" dur="1000"/>
                                        <p:tgtEl>
                                          <p:spTgt spid="649220"/>
                                        </p:tgtEl>
                                      </p:cBhvr>
                                    </p:animEffec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94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19" grpId="0" build="p"/>
      <p:bldP spid="649364" grpId="0" build="p"/>
      <p:bldP spid="64944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a:xfrm>
            <a:off x="1882775" y="174625"/>
            <a:ext cx="3703638" cy="1143000"/>
          </a:xfrm>
        </p:spPr>
        <p:txBody>
          <a:bodyPr>
            <a:normAutofit fontScale="90000"/>
          </a:bodyPr>
          <a:lstStyle/>
          <a:p>
            <a:pPr>
              <a:lnSpc>
                <a:spcPct val="75000"/>
              </a:lnSpc>
              <a:defRPr/>
            </a:pPr>
            <a:r>
              <a:rPr lang="en-US" sz="3600" dirty="0">
                <a:solidFill>
                  <a:schemeClr val="accent6">
                    <a:lumMod val="40000"/>
                    <a:lumOff val="60000"/>
                  </a:schemeClr>
                </a:solidFill>
              </a:rPr>
              <a:t>DHCP: Wireshark output </a:t>
            </a:r>
            <a:r>
              <a:rPr lang="en-US" dirty="0">
                <a:solidFill>
                  <a:schemeClr val="accent6">
                    <a:lumMod val="40000"/>
                    <a:lumOff val="60000"/>
                  </a:schemeClr>
                </a:solidFill>
              </a:rPr>
              <a:t>(home LAN)</a:t>
            </a:r>
          </a:p>
        </p:txBody>
      </p:sp>
      <p:sp>
        <p:nvSpPr>
          <p:cNvPr id="97283" name="Text Box 4"/>
          <p:cNvSpPr txBox="1">
            <a:spLocks noChangeArrowheads="1"/>
          </p:cNvSpPr>
          <p:nvPr/>
        </p:nvSpPr>
        <p:spPr bwMode="auto">
          <a:xfrm>
            <a:off x="6094414" y="500063"/>
            <a:ext cx="4492625" cy="435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dirty="0">
                <a:solidFill>
                  <a:srgbClr val="FF0000"/>
                </a:solidFill>
              </a:rPr>
              <a:t>Boot Reply (2)</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b="1" dirty="0">
                <a:solidFill>
                  <a:srgbClr val="FF0000"/>
                </a:solidFill>
              </a:rPr>
              <a:t>Client IP address: 192.168.1.101 (192.168.1.101)</a:t>
            </a:r>
          </a:p>
          <a:p>
            <a:pPr>
              <a:lnSpc>
                <a:spcPct val="90000"/>
              </a:lnSpc>
            </a:pPr>
            <a:r>
              <a:rPr lang="en-US" altLang="zh-CN" sz="1200" dirty="0"/>
              <a:t>Your (client) IP address: 0.0.0.0 (0.0.0.0)</a:t>
            </a:r>
          </a:p>
          <a:p>
            <a:pPr>
              <a:lnSpc>
                <a:spcPct val="90000"/>
              </a:lnSpc>
            </a:pPr>
            <a:r>
              <a:rPr lang="en-US" altLang="zh-CN" sz="1200" b="1" dirty="0">
                <a:solidFill>
                  <a:srgbClr val="FF0000"/>
                </a:solidFill>
              </a:rPr>
              <a:t>Next server IP address: 192.168.1.1 (192.168.1.1)</a:t>
            </a:r>
          </a:p>
          <a:p>
            <a:pPr>
              <a:lnSpc>
                <a:spcPct val="90000"/>
              </a:lnSpc>
            </a:pPr>
            <a:r>
              <a:rPr lang="en-US" altLang="zh-CN" sz="1200" dirty="0"/>
              <a:t>Relay agent IP address: 0.0.0.0 (0.0.0.0)</a:t>
            </a:r>
          </a:p>
          <a:p>
            <a:pPr>
              <a:lnSpc>
                <a:spcPct val="90000"/>
              </a:lnSpc>
            </a:pPr>
            <a:r>
              <a:rPr lang="en-US" altLang="zh-CN" sz="1200" dirty="0"/>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b="1" dirty="0">
                <a:solidFill>
                  <a:srgbClr val="FF0000"/>
                </a:solidFill>
              </a:rPr>
              <a:t>Option: (t=53,l=1) DHCP Message Type = DHCP ACK</a:t>
            </a:r>
          </a:p>
          <a:p>
            <a:pPr>
              <a:lnSpc>
                <a:spcPct val="90000"/>
              </a:lnSpc>
            </a:pPr>
            <a:r>
              <a:rPr lang="en-US" altLang="zh-CN" sz="1200" b="1" dirty="0">
                <a:solidFill>
                  <a:srgbClr val="FF0000"/>
                </a:solidFill>
              </a:rPr>
              <a:t>Option: (t=54,l=4) Server Identifier = 192.168.1.1</a:t>
            </a:r>
          </a:p>
          <a:p>
            <a:pPr>
              <a:lnSpc>
                <a:spcPct val="90000"/>
              </a:lnSpc>
            </a:pPr>
            <a:r>
              <a:rPr lang="en-US" altLang="zh-CN" sz="1200" b="1" dirty="0">
                <a:solidFill>
                  <a:srgbClr val="FF0000"/>
                </a:solidFill>
              </a:rPr>
              <a:t>Option: (t=1,l=4) Subnet Mask = 255.255.255.0</a:t>
            </a:r>
          </a:p>
          <a:p>
            <a:pPr>
              <a:lnSpc>
                <a:spcPct val="90000"/>
              </a:lnSpc>
            </a:pPr>
            <a:r>
              <a:rPr lang="en-US" altLang="zh-CN" sz="1200" b="1" dirty="0">
                <a:solidFill>
                  <a:srgbClr val="FF0000"/>
                </a:solidFill>
              </a:rPr>
              <a:t>Option: (t=3,l=4) Router = 192.168.1.1</a:t>
            </a:r>
          </a:p>
          <a:p>
            <a:pPr>
              <a:lnSpc>
                <a:spcPct val="90000"/>
              </a:lnSpc>
            </a:pPr>
            <a:r>
              <a:rPr lang="en-US" altLang="zh-CN" sz="1200" b="1" dirty="0">
                <a:solidFill>
                  <a:srgbClr val="FF0000"/>
                </a:solidFill>
              </a:rPr>
              <a:t>Option: (6) Domain Name Server</a:t>
            </a:r>
          </a:p>
          <a:p>
            <a:pPr>
              <a:lnSpc>
                <a:spcPct val="90000"/>
              </a:lnSpc>
            </a:pPr>
            <a:r>
              <a:rPr lang="en-US" altLang="zh-CN" sz="1200" b="1" dirty="0">
                <a:solidFill>
                  <a:srgbClr val="FF0000"/>
                </a:solidFill>
              </a:rPr>
              <a:t>     Length: 12; Value: 445747E2445749F244574092; </a:t>
            </a:r>
          </a:p>
          <a:p>
            <a:pPr>
              <a:lnSpc>
                <a:spcPct val="90000"/>
              </a:lnSpc>
            </a:pPr>
            <a:r>
              <a:rPr lang="en-US" altLang="zh-CN" sz="1200" b="1" dirty="0">
                <a:solidFill>
                  <a:srgbClr val="FF0000"/>
                </a:solidFill>
              </a:rPr>
              <a:t>      IP Address: 68.87.71.226;</a:t>
            </a:r>
          </a:p>
          <a:p>
            <a:pPr>
              <a:lnSpc>
                <a:spcPct val="90000"/>
              </a:lnSpc>
            </a:pPr>
            <a:r>
              <a:rPr lang="en-US" altLang="zh-CN" sz="1200" b="1" dirty="0">
                <a:solidFill>
                  <a:srgbClr val="FF0000"/>
                </a:solidFill>
              </a:rPr>
              <a:t>      IP Address: 68.87.73.242; </a:t>
            </a:r>
          </a:p>
          <a:p>
            <a:pPr>
              <a:lnSpc>
                <a:spcPct val="90000"/>
              </a:lnSpc>
            </a:pPr>
            <a:r>
              <a:rPr lang="en-US" altLang="zh-CN" sz="1200" b="1" dirty="0">
                <a:solidFill>
                  <a:srgbClr val="FF0000"/>
                </a:solidFill>
              </a:rPr>
              <a:t>      IP Address: 68.87.64.146</a:t>
            </a:r>
          </a:p>
          <a:p>
            <a:pPr>
              <a:lnSpc>
                <a:spcPct val="90000"/>
              </a:lnSpc>
            </a:pPr>
            <a:r>
              <a:rPr lang="en-US" altLang="zh-CN" sz="1200" b="1" dirty="0">
                <a:solidFill>
                  <a:srgbClr val="FF0000"/>
                </a:solidFill>
              </a:rPr>
              <a:t>Option: (t=15,l=20) Domain Name = "hsd1.ma.comcast.net."</a:t>
            </a:r>
          </a:p>
          <a:p>
            <a:pPr>
              <a:lnSpc>
                <a:spcPct val="90000"/>
              </a:lnSpc>
            </a:pPr>
            <a:endParaRPr lang="en-US" altLang="zh-CN" sz="1000" dirty="0"/>
          </a:p>
        </p:txBody>
      </p:sp>
      <p:sp>
        <p:nvSpPr>
          <p:cNvPr id="97284" name="Line 5"/>
          <p:cNvSpPr>
            <a:spLocks noChangeShapeType="1"/>
          </p:cNvSpPr>
          <p:nvPr/>
        </p:nvSpPr>
        <p:spPr bwMode="auto">
          <a:xfrm>
            <a:off x="6046789" y="298451"/>
            <a:ext cx="9525" cy="6276975"/>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7285" name="Text Box 6"/>
          <p:cNvSpPr txBox="1">
            <a:spLocks noChangeArrowheads="1"/>
          </p:cNvSpPr>
          <p:nvPr/>
        </p:nvSpPr>
        <p:spPr bwMode="auto">
          <a:xfrm>
            <a:off x="9158289" y="485775"/>
            <a:ext cx="846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reply</a:t>
            </a:r>
          </a:p>
        </p:txBody>
      </p:sp>
      <p:sp>
        <p:nvSpPr>
          <p:cNvPr id="97286" name="Text Box 7"/>
          <p:cNvSpPr txBox="1">
            <a:spLocks noChangeArrowheads="1"/>
          </p:cNvSpPr>
          <p:nvPr/>
        </p:nvSpPr>
        <p:spPr bwMode="auto">
          <a:xfrm>
            <a:off x="1681163" y="1506539"/>
            <a:ext cx="43942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zh-CN" sz="1200" dirty="0"/>
              <a:t>Message type: </a:t>
            </a:r>
            <a:r>
              <a:rPr lang="en-US" altLang="zh-CN" sz="1200" b="1" u="sng" dirty="0">
                <a:solidFill>
                  <a:srgbClr val="FF0000"/>
                </a:solidFill>
              </a:rPr>
              <a:t>Boot Request (1)</a:t>
            </a:r>
          </a:p>
          <a:p>
            <a:pPr>
              <a:lnSpc>
                <a:spcPct val="90000"/>
              </a:lnSpc>
            </a:pPr>
            <a:r>
              <a:rPr lang="en-US" altLang="zh-CN" sz="1200" dirty="0"/>
              <a:t>Hardware type: Ethernet</a:t>
            </a:r>
          </a:p>
          <a:p>
            <a:pPr>
              <a:lnSpc>
                <a:spcPct val="90000"/>
              </a:lnSpc>
            </a:pPr>
            <a:r>
              <a:rPr lang="en-US" altLang="zh-CN" sz="1200" dirty="0"/>
              <a:t>Hardware address length: 6</a:t>
            </a:r>
          </a:p>
          <a:p>
            <a:pPr>
              <a:lnSpc>
                <a:spcPct val="90000"/>
              </a:lnSpc>
            </a:pPr>
            <a:r>
              <a:rPr lang="en-US" altLang="zh-CN" sz="1200" dirty="0"/>
              <a:t>Hops: 0</a:t>
            </a:r>
          </a:p>
          <a:p>
            <a:pPr>
              <a:lnSpc>
                <a:spcPct val="90000"/>
              </a:lnSpc>
            </a:pPr>
            <a:r>
              <a:rPr lang="en-US" altLang="zh-CN" sz="1200" b="1" dirty="0">
                <a:solidFill>
                  <a:srgbClr val="FF0000"/>
                </a:solidFill>
              </a:rPr>
              <a:t>Transaction ID: 0x6b3a11b7</a:t>
            </a:r>
          </a:p>
          <a:p>
            <a:pPr>
              <a:lnSpc>
                <a:spcPct val="90000"/>
              </a:lnSpc>
            </a:pPr>
            <a:r>
              <a:rPr lang="en-US" altLang="zh-CN" sz="1200" dirty="0"/>
              <a:t>Seconds elapsed: 0</a:t>
            </a:r>
          </a:p>
          <a:p>
            <a:pPr>
              <a:lnSpc>
                <a:spcPct val="90000"/>
              </a:lnSpc>
            </a:pPr>
            <a:r>
              <a:rPr lang="en-US" altLang="zh-CN" sz="1200" dirty="0" err="1"/>
              <a:t>Bootp</a:t>
            </a:r>
            <a:r>
              <a:rPr lang="en-US" altLang="zh-CN" sz="1200" dirty="0"/>
              <a:t> flags: 0x0000 (Unicast)</a:t>
            </a:r>
          </a:p>
          <a:p>
            <a:pPr>
              <a:lnSpc>
                <a:spcPct val="90000"/>
              </a:lnSpc>
            </a:pPr>
            <a:r>
              <a:rPr lang="en-US" altLang="zh-CN" sz="1200" dirty="0"/>
              <a:t>Client IP address: 0.0.0.0 (0.0.0.0)</a:t>
            </a:r>
          </a:p>
          <a:p>
            <a:pPr>
              <a:lnSpc>
                <a:spcPct val="90000"/>
              </a:lnSpc>
            </a:pPr>
            <a:r>
              <a:rPr lang="en-US" altLang="zh-CN" sz="1200" dirty="0"/>
              <a:t>Your (client) IP address: 0.0.0.0 (0.0.0.0)</a:t>
            </a:r>
          </a:p>
          <a:p>
            <a:pPr>
              <a:lnSpc>
                <a:spcPct val="90000"/>
              </a:lnSpc>
            </a:pPr>
            <a:r>
              <a:rPr lang="en-US" altLang="zh-CN" sz="1200" dirty="0"/>
              <a:t>Next server IP address: 0.0.0.0 (0.0.0.0)</a:t>
            </a:r>
          </a:p>
          <a:p>
            <a:pPr>
              <a:lnSpc>
                <a:spcPct val="90000"/>
              </a:lnSpc>
            </a:pPr>
            <a:r>
              <a:rPr lang="en-US" altLang="zh-CN" sz="1200" dirty="0"/>
              <a:t>Relay agent IP address: 0.0.0.0 (0.0.0.0)</a:t>
            </a:r>
          </a:p>
          <a:p>
            <a:pPr>
              <a:lnSpc>
                <a:spcPct val="90000"/>
              </a:lnSpc>
            </a:pPr>
            <a:r>
              <a:rPr lang="en-US" altLang="zh-CN" sz="1200" b="1" dirty="0">
                <a:solidFill>
                  <a:srgbClr val="FF0000"/>
                </a:solidFill>
              </a:rPr>
              <a:t>Client MAC address: Wistron_23:68:8a (00:16:d3:23:68:8a)</a:t>
            </a:r>
          </a:p>
          <a:p>
            <a:pPr>
              <a:lnSpc>
                <a:spcPct val="90000"/>
              </a:lnSpc>
            </a:pPr>
            <a:r>
              <a:rPr lang="en-US" altLang="zh-CN" sz="1200" dirty="0"/>
              <a:t>Server host name not given</a:t>
            </a:r>
          </a:p>
          <a:p>
            <a:pPr>
              <a:lnSpc>
                <a:spcPct val="90000"/>
              </a:lnSpc>
            </a:pPr>
            <a:r>
              <a:rPr lang="en-US" altLang="zh-CN" sz="1200" dirty="0"/>
              <a:t>Boot file name not given</a:t>
            </a:r>
          </a:p>
          <a:p>
            <a:pPr>
              <a:lnSpc>
                <a:spcPct val="90000"/>
              </a:lnSpc>
            </a:pPr>
            <a:r>
              <a:rPr lang="en-US" altLang="zh-CN" sz="1200" dirty="0"/>
              <a:t>Magic cookie: (OK)</a:t>
            </a:r>
          </a:p>
          <a:p>
            <a:pPr>
              <a:lnSpc>
                <a:spcPct val="90000"/>
              </a:lnSpc>
            </a:pPr>
            <a:r>
              <a:rPr lang="en-US" altLang="zh-CN" sz="1200" dirty="0"/>
              <a:t>Option: (t=53,l=1) </a:t>
            </a:r>
            <a:r>
              <a:rPr lang="en-US" altLang="zh-CN" sz="1200" b="1" dirty="0">
                <a:solidFill>
                  <a:srgbClr val="FF0000"/>
                </a:solidFill>
              </a:rPr>
              <a:t>DHCP Message Type = DHCP Request</a:t>
            </a:r>
          </a:p>
          <a:p>
            <a:pPr>
              <a:lnSpc>
                <a:spcPct val="90000"/>
              </a:lnSpc>
            </a:pPr>
            <a:r>
              <a:rPr lang="en-US" altLang="zh-CN" sz="1200" dirty="0"/>
              <a:t>Option: (61) Client identifier</a:t>
            </a:r>
          </a:p>
          <a:p>
            <a:pPr>
              <a:lnSpc>
                <a:spcPct val="90000"/>
              </a:lnSpc>
            </a:pPr>
            <a:r>
              <a:rPr lang="en-US" altLang="zh-CN" sz="1200" dirty="0"/>
              <a:t>     Length: 7; Value: 010016D323688A; </a:t>
            </a:r>
          </a:p>
          <a:p>
            <a:pPr>
              <a:lnSpc>
                <a:spcPct val="90000"/>
              </a:lnSpc>
            </a:pPr>
            <a:r>
              <a:rPr lang="en-US" altLang="zh-CN" sz="1200" dirty="0"/>
              <a:t>     Hardware type: Ethernet</a:t>
            </a:r>
          </a:p>
          <a:p>
            <a:pPr>
              <a:lnSpc>
                <a:spcPct val="90000"/>
              </a:lnSpc>
            </a:pPr>
            <a:r>
              <a:rPr lang="en-US" altLang="zh-CN" sz="1200" dirty="0"/>
              <a:t>     Client MAC address: Wistron_23:68:8a (00:16:d3:23:68:8a)</a:t>
            </a:r>
          </a:p>
          <a:p>
            <a:pPr>
              <a:lnSpc>
                <a:spcPct val="90000"/>
              </a:lnSpc>
            </a:pPr>
            <a:r>
              <a:rPr lang="en-US" altLang="zh-CN" sz="1200" dirty="0"/>
              <a:t>Option: (t=50,l=4) Requested IP Address = 192.168.1.101</a:t>
            </a:r>
          </a:p>
          <a:p>
            <a:pPr>
              <a:lnSpc>
                <a:spcPct val="90000"/>
              </a:lnSpc>
            </a:pPr>
            <a:r>
              <a:rPr lang="en-US" altLang="zh-CN" sz="1200" dirty="0"/>
              <a:t>Option: (t=12,l=5) Host Name = "nomad"</a:t>
            </a:r>
          </a:p>
          <a:p>
            <a:pPr>
              <a:lnSpc>
                <a:spcPct val="90000"/>
              </a:lnSpc>
            </a:pPr>
            <a:r>
              <a:rPr lang="en-US" altLang="zh-CN" sz="1200" b="1" dirty="0">
                <a:solidFill>
                  <a:srgbClr val="FF0000"/>
                </a:solidFill>
              </a:rPr>
              <a:t>Option: (55) Parameter Request List</a:t>
            </a:r>
          </a:p>
          <a:p>
            <a:pPr>
              <a:lnSpc>
                <a:spcPct val="90000"/>
              </a:lnSpc>
            </a:pPr>
            <a:r>
              <a:rPr lang="en-US" altLang="zh-CN" sz="1200" dirty="0"/>
              <a:t>     Length: 11; Value: 010F03062C2E2F1F21F92B</a:t>
            </a:r>
          </a:p>
          <a:p>
            <a:pPr>
              <a:lnSpc>
                <a:spcPct val="90000"/>
              </a:lnSpc>
            </a:pPr>
            <a:r>
              <a:rPr lang="en-US" altLang="zh-CN" sz="1200" dirty="0"/>
              <a:t>     </a:t>
            </a:r>
            <a:r>
              <a:rPr lang="en-US" altLang="zh-CN" sz="1200" b="1" dirty="0">
                <a:solidFill>
                  <a:srgbClr val="FF0000"/>
                </a:solidFill>
              </a:rPr>
              <a:t>1 = Subnet Mask; 15 = Domain Name</a:t>
            </a:r>
          </a:p>
          <a:p>
            <a:pPr>
              <a:lnSpc>
                <a:spcPct val="90000"/>
              </a:lnSpc>
            </a:pPr>
            <a:r>
              <a:rPr lang="en-US" altLang="zh-CN" sz="1200" b="1" dirty="0">
                <a:solidFill>
                  <a:srgbClr val="FF0000"/>
                </a:solidFill>
              </a:rPr>
              <a:t>     3 = Router; 6 = Domain Name Server</a:t>
            </a:r>
          </a:p>
          <a:p>
            <a:pPr>
              <a:lnSpc>
                <a:spcPct val="90000"/>
              </a:lnSpc>
            </a:pPr>
            <a:r>
              <a:rPr lang="en-US" altLang="zh-CN" sz="1200" dirty="0"/>
              <a:t>     44 = NetBIOS over TCP/IP Name Server</a:t>
            </a:r>
          </a:p>
          <a:p>
            <a:pPr>
              <a:lnSpc>
                <a:spcPct val="90000"/>
              </a:lnSpc>
            </a:pPr>
            <a:r>
              <a:rPr lang="en-US" altLang="zh-CN" sz="1200" dirty="0"/>
              <a:t>     ……</a:t>
            </a:r>
          </a:p>
        </p:txBody>
      </p:sp>
      <p:sp>
        <p:nvSpPr>
          <p:cNvPr id="97287" name="Text Box 8"/>
          <p:cNvSpPr txBox="1">
            <a:spLocks noChangeArrowheads="1"/>
          </p:cNvSpPr>
          <p:nvPr/>
        </p:nvSpPr>
        <p:spPr bwMode="auto">
          <a:xfrm>
            <a:off x="4137025" y="1885950"/>
            <a:ext cx="12017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FF"/>
                </a:solidFill>
              </a:rPr>
              <a:t>request</a:t>
            </a:r>
          </a:p>
        </p:txBody>
      </p:sp>
      <p:sp>
        <p:nvSpPr>
          <p:cNvPr id="11"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0"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211882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938338" y="163514"/>
            <a:ext cx="7772400" cy="930275"/>
          </a:xfrm>
        </p:spPr>
        <p:txBody>
          <a:bodyPr/>
          <a:lstStyle/>
          <a:p>
            <a:r>
              <a:rPr lang="en-US" altLang="zh-CN">
                <a:ea typeface="ＭＳ Ｐゴシック" panose="020B0600070205080204" pitchFamily="34" charset="-128"/>
              </a:rPr>
              <a:t>IP addresses: how to get one?</a:t>
            </a:r>
            <a:endParaRPr lang="en-US" altLang="zh-CN" sz="4800">
              <a:ea typeface="ＭＳ Ｐゴシック" panose="020B0600070205080204" pitchFamily="34" charset="-128"/>
            </a:endParaRPr>
          </a:p>
        </p:txBody>
      </p:sp>
      <p:sp>
        <p:nvSpPr>
          <p:cNvPr id="98307" name="Rectangle 3"/>
          <p:cNvSpPr>
            <a:spLocks noGrp="1" noChangeArrowheads="1"/>
          </p:cNvSpPr>
          <p:nvPr>
            <p:ph type="body" idx="1"/>
          </p:nvPr>
        </p:nvSpPr>
        <p:spPr>
          <a:xfrm>
            <a:off x="1271464" y="1342137"/>
            <a:ext cx="10513168" cy="1221879"/>
          </a:xfrm>
        </p:spPr>
        <p:txBody>
          <a:bodyPr>
            <a:normAutofit/>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Q:</a:t>
            </a:r>
            <a:r>
              <a:rPr lang="en-US" altLang="zh-CN" dirty="0">
                <a:ea typeface="ＭＳ Ｐゴシック" panose="020B0600070205080204" pitchFamily="34" charset="-128"/>
                <a:cs typeface="ＭＳ Ｐゴシック" panose="020B0600070205080204" pitchFamily="34" charset="-128"/>
              </a:rPr>
              <a:t> how does </a:t>
            </a:r>
            <a:r>
              <a:rPr lang="en-US" altLang="zh-CN" i="1" dirty="0">
                <a:ea typeface="ＭＳ Ｐゴシック" panose="020B0600070205080204" pitchFamily="34" charset="-128"/>
                <a:cs typeface="ＭＳ Ｐゴシック" panose="020B0600070205080204" pitchFamily="34" charset="-128"/>
              </a:rPr>
              <a:t>network</a:t>
            </a:r>
            <a:r>
              <a:rPr lang="en-US" altLang="zh-CN" dirty="0">
                <a:ea typeface="ＭＳ Ｐゴシック" panose="020B0600070205080204" pitchFamily="34" charset="-128"/>
                <a:cs typeface="ＭＳ Ｐゴシック" panose="020B0600070205080204" pitchFamily="34" charset="-128"/>
              </a:rPr>
              <a:t> get subnet part of IP </a:t>
            </a:r>
            <a:r>
              <a:rPr lang="en-US" altLang="zh-CN" dirty="0" err="1">
                <a:ea typeface="ＭＳ Ｐゴシック" panose="020B0600070205080204" pitchFamily="34" charset="-128"/>
                <a:cs typeface="ＭＳ Ｐゴシック" panose="020B0600070205080204" pitchFamily="34" charset="-128"/>
              </a:rPr>
              <a:t>addr</a:t>
            </a:r>
            <a:r>
              <a:rPr lang="en-US" altLang="zh-CN" dirty="0">
                <a:ea typeface="ＭＳ Ｐゴシック" panose="020B0600070205080204" pitchFamily="34" charset="-128"/>
                <a:cs typeface="ＭＳ Ｐゴシック" panose="020B0600070205080204" pitchFamily="34" charset="-128"/>
              </a:rPr>
              <a:t>?</a:t>
            </a:r>
          </a:p>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A:</a:t>
            </a:r>
            <a:r>
              <a:rPr lang="en-US" altLang="zh-CN" dirty="0">
                <a:ea typeface="ＭＳ Ｐゴシック" panose="020B0600070205080204" pitchFamily="34" charset="-128"/>
                <a:cs typeface="ＭＳ Ｐゴシック" panose="020B0600070205080204" pitchFamily="34" charset="-128"/>
              </a:rPr>
              <a:t> gets allocated portion of its provider ISP</a:t>
            </a:r>
            <a:r>
              <a:rPr lang="en-US" altLang="ja-JP" dirty="0">
                <a:ea typeface="ＭＳ Ｐゴシック" panose="020B0600070205080204" pitchFamily="34" charset="-128"/>
                <a:cs typeface="ＭＳ Ｐゴシック" panose="020B0600070205080204" pitchFamily="34" charset="-128"/>
              </a:rPr>
              <a:t>'s address space</a:t>
            </a:r>
            <a:endParaRPr lang="en-US" altLang="zh-CN" sz="2400" dirty="0">
              <a:ea typeface="ＭＳ Ｐゴシック" panose="020B0600070205080204" pitchFamily="34" charset="-128"/>
              <a:cs typeface="ＭＳ Ｐゴシック" panose="020B0600070205080204" pitchFamily="34" charset="-128"/>
            </a:endParaRPr>
          </a:p>
        </p:txBody>
      </p:sp>
      <p:sp>
        <p:nvSpPr>
          <p:cNvPr id="98308" name="Text Box 4"/>
          <p:cNvSpPr txBox="1">
            <a:spLocks noChangeArrowheads="1"/>
          </p:cNvSpPr>
          <p:nvPr/>
        </p:nvSpPr>
        <p:spPr bwMode="auto">
          <a:xfrm>
            <a:off x="2116138" y="2555612"/>
            <a:ext cx="85518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ISP's block          </a:t>
            </a:r>
            <a:r>
              <a:rPr lang="en-US" altLang="zh-CN" sz="1800" u="sng" dirty="0">
                <a:solidFill>
                  <a:srgbClr val="000099"/>
                </a:solidFill>
              </a:rPr>
              <a:t>11001000  00010111  0001</a:t>
            </a:r>
            <a:r>
              <a:rPr lang="en-US" altLang="zh-CN" sz="1800" dirty="0">
                <a:solidFill>
                  <a:srgbClr val="000099"/>
                </a:solidFill>
              </a:rPr>
              <a:t>0000  00000000    200.23.16.0/20</a:t>
            </a:r>
            <a:endParaRPr lang="en-US" altLang="zh-CN" sz="1800" dirty="0">
              <a:latin typeface="Comic Sans MS" panose="030F0702030302020204" pitchFamily="66" charset="0"/>
            </a:endParaRPr>
          </a:p>
        </p:txBody>
      </p:sp>
      <p:sp>
        <p:nvSpPr>
          <p:cNvPr id="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7"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5159896" y="2854440"/>
            <a:ext cx="6840760" cy="369332"/>
          </a:xfrm>
          <a:prstGeom prst="rect">
            <a:avLst/>
          </a:prstGeom>
        </p:spPr>
        <p:txBody>
          <a:bodyPr wrap="square">
            <a:spAutoFit/>
          </a:bodyPr>
          <a:lstStyle/>
          <a:p>
            <a:r>
              <a:rPr lang="en-US" altLang="zh-CN" dirty="0">
                <a:solidFill>
                  <a:srgbClr val="0000FF"/>
                </a:solidFill>
              </a:rPr>
              <a:t>Internet Corporation for Assigned Names and Numbers (ICANN) </a:t>
            </a:r>
            <a:endParaRPr lang="zh-CN" altLang="en-US" dirty="0">
              <a:solidFill>
                <a:srgbClr val="0000FF"/>
              </a:solidFill>
            </a:endParaRPr>
          </a:p>
        </p:txBody>
      </p:sp>
      <p:sp>
        <p:nvSpPr>
          <p:cNvPr id="9" name="Text Box 4">
            <a:extLst>
              <a:ext uri="{FF2B5EF4-FFF2-40B4-BE49-F238E27FC236}">
                <a16:creationId xmlns:a16="http://schemas.microsoft.com/office/drawing/2014/main" id="{C0871B47-842D-4A9F-9169-2F25598E2E38}"/>
              </a:ext>
            </a:extLst>
          </p:cNvPr>
          <p:cNvSpPr txBox="1">
            <a:spLocks noChangeArrowheads="1"/>
          </p:cNvSpPr>
          <p:nvPr/>
        </p:nvSpPr>
        <p:spPr bwMode="auto">
          <a:xfrm>
            <a:off x="2116138" y="3600306"/>
            <a:ext cx="8551862"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ISP can then allocate out its address space in 8 blocks: </a:t>
            </a:r>
          </a:p>
          <a:p>
            <a:endParaRPr lang="en-US" altLang="zh-CN" sz="1800" dirty="0">
              <a:solidFill>
                <a:srgbClr val="000099"/>
              </a:solidFill>
            </a:endParaRPr>
          </a:p>
          <a:p>
            <a:r>
              <a:rPr lang="en-US" altLang="zh-CN" sz="1800" dirty="0">
                <a:solidFill>
                  <a:srgbClr val="000099"/>
                </a:solidFill>
              </a:rPr>
              <a:t>Organization 0    </a:t>
            </a:r>
            <a:r>
              <a:rPr lang="en-US" altLang="zh-CN" sz="1800" u="sng" dirty="0">
                <a:solidFill>
                  <a:srgbClr val="000099"/>
                </a:solidFill>
              </a:rPr>
              <a:t>11001000  00010111  0001</a:t>
            </a:r>
            <a:r>
              <a:rPr lang="en-US" altLang="zh-CN" sz="1800" u="sng" dirty="0">
                <a:solidFill>
                  <a:srgbClr val="00B050"/>
                </a:solidFill>
              </a:rPr>
              <a:t>000</a:t>
            </a:r>
            <a:r>
              <a:rPr lang="en-US" altLang="zh-CN" sz="1800" dirty="0">
                <a:solidFill>
                  <a:srgbClr val="000099"/>
                </a:solidFill>
              </a:rPr>
              <a:t>0  00000000    200.23.16.0/23 </a:t>
            </a:r>
          </a:p>
          <a:p>
            <a:r>
              <a:rPr lang="en-US" altLang="zh-CN" sz="1800" dirty="0">
                <a:solidFill>
                  <a:srgbClr val="000099"/>
                </a:solidFill>
              </a:rPr>
              <a:t>Organization 1    </a:t>
            </a:r>
            <a:r>
              <a:rPr lang="en-US" altLang="zh-CN" sz="1800" u="sng" dirty="0">
                <a:solidFill>
                  <a:srgbClr val="000099"/>
                </a:solidFill>
              </a:rPr>
              <a:t>11001000  00010111  0001</a:t>
            </a:r>
            <a:r>
              <a:rPr lang="en-US" altLang="zh-CN" sz="1800" u="sng" dirty="0">
                <a:solidFill>
                  <a:srgbClr val="00B050"/>
                </a:solidFill>
              </a:rPr>
              <a:t>001</a:t>
            </a:r>
            <a:r>
              <a:rPr lang="en-US" altLang="zh-CN" sz="1800" dirty="0">
                <a:solidFill>
                  <a:srgbClr val="000099"/>
                </a:solidFill>
              </a:rPr>
              <a:t>0  00000000    200.23.18.0/23 </a:t>
            </a:r>
          </a:p>
          <a:p>
            <a:r>
              <a:rPr lang="en-US" altLang="zh-CN" sz="1800" dirty="0">
                <a:solidFill>
                  <a:srgbClr val="000099"/>
                </a:solidFill>
              </a:rPr>
              <a:t>Organization 2    </a:t>
            </a:r>
            <a:r>
              <a:rPr lang="en-US" altLang="zh-CN" sz="1800" u="sng" dirty="0">
                <a:solidFill>
                  <a:srgbClr val="000099"/>
                </a:solidFill>
              </a:rPr>
              <a:t>11001000  00010111  0001</a:t>
            </a:r>
            <a:r>
              <a:rPr lang="en-US" altLang="zh-CN" sz="1800" u="sng" dirty="0">
                <a:solidFill>
                  <a:srgbClr val="00B050"/>
                </a:solidFill>
              </a:rPr>
              <a:t>010</a:t>
            </a:r>
            <a:r>
              <a:rPr lang="en-US" altLang="zh-CN" sz="1800" dirty="0">
                <a:solidFill>
                  <a:srgbClr val="000099"/>
                </a:solidFill>
              </a:rPr>
              <a:t>0  00000000    200.23.20.0/23 </a:t>
            </a:r>
          </a:p>
          <a:p>
            <a:r>
              <a:rPr lang="en-US" altLang="zh-CN" sz="1800" dirty="0">
                <a:solidFill>
                  <a:srgbClr val="000099"/>
                </a:solidFill>
              </a:rPr>
              <a:t>   ...                                          …..                                   ….                ….</a:t>
            </a:r>
          </a:p>
          <a:p>
            <a:r>
              <a:rPr lang="en-US" altLang="zh-CN" sz="1800" dirty="0">
                <a:solidFill>
                  <a:srgbClr val="000099"/>
                </a:solidFill>
              </a:rPr>
              <a:t>Organization 7    </a:t>
            </a:r>
            <a:r>
              <a:rPr lang="en-US" altLang="zh-CN" sz="1800" u="sng" dirty="0">
                <a:solidFill>
                  <a:srgbClr val="000099"/>
                </a:solidFill>
              </a:rPr>
              <a:t>11001000  00010111  0001</a:t>
            </a:r>
            <a:r>
              <a:rPr lang="en-US" altLang="zh-CN" sz="1800" u="sng" dirty="0">
                <a:solidFill>
                  <a:srgbClr val="00B050"/>
                </a:solidFill>
              </a:rPr>
              <a:t>111</a:t>
            </a:r>
            <a:r>
              <a:rPr lang="en-US" altLang="zh-CN" sz="1800" dirty="0">
                <a:solidFill>
                  <a:srgbClr val="000099"/>
                </a:solidFill>
              </a:rPr>
              <a:t>0  00000000    200.23.30.0/23</a:t>
            </a:r>
            <a:r>
              <a:rPr lang="en-US" altLang="zh-CN" dirty="0">
                <a:solidFill>
                  <a:srgbClr val="000099"/>
                </a:solidFill>
                <a:latin typeface="Times New Roman" panose="02020603050405020304" pitchFamily="18" charset="0"/>
              </a:rPr>
              <a:t> </a:t>
            </a:r>
          </a:p>
          <a:p>
            <a:endParaRPr lang="en-US" altLang="zh-CN" sz="1800" dirty="0">
              <a:solidFill>
                <a:srgbClr val="000099"/>
              </a:solidFill>
              <a:latin typeface="Comic Sans MS" panose="030F0702030302020204" pitchFamily="66" charset="0"/>
            </a:endParaRPr>
          </a:p>
        </p:txBody>
      </p:sp>
    </p:spTree>
    <p:extLst>
      <p:ext uri="{BB962C8B-B14F-4D97-AF65-F5344CB8AC3E}">
        <p14:creationId xmlns:p14="http://schemas.microsoft.com/office/powerpoint/2010/main" val="37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a:xfrm>
            <a:off x="1199456" y="152646"/>
            <a:ext cx="8791127" cy="985837"/>
          </a:xfrm>
        </p:spPr>
        <p:txBody>
          <a:bodyPr>
            <a:normAutofit fontScale="90000"/>
          </a:bodyPr>
          <a:lstStyle/>
          <a:p>
            <a:r>
              <a:rPr lang="en-US" altLang="zh-CN" sz="3600" dirty="0">
                <a:ea typeface="ＭＳ Ｐゴシック" panose="020B0600070205080204" pitchFamily="34" charset="-128"/>
              </a:rPr>
              <a:t>Hierarchical addressing: route aggregation</a:t>
            </a:r>
            <a:endParaRPr lang="en-US" altLang="zh-CN" dirty="0">
              <a:ea typeface="ＭＳ Ｐゴシック" panose="020B0600070205080204" pitchFamily="34" charset="-128"/>
            </a:endParaRPr>
          </a:p>
        </p:txBody>
      </p:sp>
      <p:sp>
        <p:nvSpPr>
          <p:cNvPr id="99330" name="Freeform 3"/>
          <p:cNvSpPr>
            <a:spLocks/>
          </p:cNvSpPr>
          <p:nvPr/>
        </p:nvSpPr>
        <p:spPr bwMode="auto">
          <a:xfrm>
            <a:off x="6699250" y="41211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31" name="Line 4"/>
          <p:cNvSpPr>
            <a:spLocks noChangeShapeType="1"/>
          </p:cNvSpPr>
          <p:nvPr/>
        </p:nvSpPr>
        <p:spPr bwMode="auto">
          <a:xfrm flipV="1">
            <a:off x="4356100" y="4397375"/>
            <a:ext cx="895350" cy="4572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2" name="Line 5"/>
          <p:cNvSpPr>
            <a:spLocks noChangeShapeType="1"/>
          </p:cNvSpPr>
          <p:nvPr/>
        </p:nvSpPr>
        <p:spPr bwMode="auto">
          <a:xfrm>
            <a:off x="4384676" y="3768725"/>
            <a:ext cx="7524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3" name="Line 6"/>
          <p:cNvSpPr>
            <a:spLocks noChangeShapeType="1"/>
          </p:cNvSpPr>
          <p:nvPr/>
        </p:nvSpPr>
        <p:spPr bwMode="auto">
          <a:xfrm>
            <a:off x="4451351" y="2987675"/>
            <a:ext cx="847725" cy="7620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34" name="Freeform 7"/>
          <p:cNvSpPr>
            <a:spLocks/>
          </p:cNvSpPr>
          <p:nvPr/>
        </p:nvSpPr>
        <p:spPr bwMode="auto">
          <a:xfrm>
            <a:off x="5097464" y="35671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35" name="Text Box 8"/>
          <p:cNvSpPr txBox="1">
            <a:spLocks noChangeArrowheads="1"/>
          </p:cNvSpPr>
          <p:nvPr/>
        </p:nvSpPr>
        <p:spPr bwMode="auto">
          <a:xfrm>
            <a:off x="6931026" y="329406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200.23.16.0/20</a:t>
            </a:r>
            <a:r>
              <a:rPr lang="en-US" altLang="ja-JP" sz="1400" dirty="0">
                <a:solidFill>
                  <a:srgbClr val="0000FF"/>
                </a:solidFill>
              </a:rPr>
              <a:t>"</a:t>
            </a:r>
            <a:endParaRPr lang="en-US" altLang="zh-CN" sz="1400" dirty="0">
              <a:solidFill>
                <a:srgbClr val="0000FF"/>
              </a:solidFill>
            </a:endParaRPr>
          </a:p>
        </p:txBody>
      </p:sp>
      <p:grpSp>
        <p:nvGrpSpPr>
          <p:cNvPr id="99336" name="Group 9"/>
          <p:cNvGrpSpPr>
            <a:grpSpLocks/>
          </p:cNvGrpSpPr>
          <p:nvPr/>
        </p:nvGrpSpPr>
        <p:grpSpPr bwMode="auto">
          <a:xfrm>
            <a:off x="2282825" y="2760663"/>
            <a:ext cx="2338388" cy="404812"/>
            <a:chOff x="1004" y="1639"/>
            <a:chExt cx="1473" cy="255"/>
          </a:xfrm>
        </p:grpSpPr>
        <p:sp>
          <p:nvSpPr>
            <p:cNvPr id="99372" name="Freeform 10"/>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3" name="Text Box 11"/>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99337" name="Group 12"/>
          <p:cNvGrpSpPr>
            <a:grpSpLocks/>
          </p:cNvGrpSpPr>
          <p:nvPr/>
        </p:nvGrpSpPr>
        <p:grpSpPr bwMode="auto">
          <a:xfrm>
            <a:off x="2311400" y="3351213"/>
            <a:ext cx="2338388" cy="404812"/>
            <a:chOff x="1004" y="1639"/>
            <a:chExt cx="1473" cy="255"/>
          </a:xfrm>
        </p:grpSpPr>
        <p:sp>
          <p:nvSpPr>
            <p:cNvPr id="99370" name="Freeform 1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71" name="Text Box 1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200.23.18.0/23</a:t>
              </a:r>
              <a:endParaRPr lang="en-US" altLang="zh-CN" sz="1800">
                <a:solidFill>
                  <a:srgbClr val="0000FF"/>
                </a:solidFill>
              </a:endParaRPr>
            </a:p>
          </p:txBody>
        </p:sp>
      </p:grpSp>
      <p:grpSp>
        <p:nvGrpSpPr>
          <p:cNvPr id="99338" name="Group 15"/>
          <p:cNvGrpSpPr>
            <a:grpSpLocks/>
          </p:cNvGrpSpPr>
          <p:nvPr/>
        </p:nvGrpSpPr>
        <p:grpSpPr bwMode="auto">
          <a:xfrm>
            <a:off x="2225675" y="4770438"/>
            <a:ext cx="2338388" cy="404812"/>
            <a:chOff x="1004" y="1639"/>
            <a:chExt cx="1473" cy="255"/>
          </a:xfrm>
        </p:grpSpPr>
        <p:sp>
          <p:nvSpPr>
            <p:cNvPr id="99368" name="Freeform 16"/>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9" name="Text Box 17"/>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99339" name="Text Box 18"/>
          <p:cNvSpPr txBox="1">
            <a:spLocks noChangeArrowheads="1"/>
          </p:cNvSpPr>
          <p:nvPr/>
        </p:nvSpPr>
        <p:spPr bwMode="auto">
          <a:xfrm>
            <a:off x="5130800" y="399891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99340" name="Freeform 19"/>
          <p:cNvSpPr>
            <a:spLocks/>
          </p:cNvSpPr>
          <p:nvPr/>
        </p:nvSpPr>
        <p:spPr bwMode="auto">
          <a:xfrm>
            <a:off x="8693151" y="3095626"/>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1" name="Text Box 20"/>
          <p:cNvSpPr txBox="1">
            <a:spLocks noChangeArrowheads="1"/>
          </p:cNvSpPr>
          <p:nvPr/>
        </p:nvSpPr>
        <p:spPr bwMode="auto">
          <a:xfrm>
            <a:off x="2282826" y="25034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99342" name="Text Box 21"/>
          <p:cNvSpPr txBox="1">
            <a:spLocks noChangeArrowheads="1"/>
          </p:cNvSpPr>
          <p:nvPr/>
        </p:nvSpPr>
        <p:spPr bwMode="auto">
          <a:xfrm>
            <a:off x="2311401" y="451326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99343" name="Text Box 22"/>
          <p:cNvSpPr txBox="1">
            <a:spLocks noChangeArrowheads="1"/>
          </p:cNvSpPr>
          <p:nvPr/>
        </p:nvSpPr>
        <p:spPr bwMode="auto">
          <a:xfrm>
            <a:off x="8931276" y="432276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99344" name="Text Box 23"/>
          <p:cNvSpPr txBox="1">
            <a:spLocks noChangeArrowheads="1"/>
          </p:cNvSpPr>
          <p:nvPr/>
        </p:nvSpPr>
        <p:spPr bwMode="auto">
          <a:xfrm>
            <a:off x="2292351" y="31511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1</a:t>
            </a:r>
          </a:p>
        </p:txBody>
      </p:sp>
      <p:sp>
        <p:nvSpPr>
          <p:cNvPr id="99345" name="Freeform 24"/>
          <p:cNvSpPr>
            <a:spLocks/>
          </p:cNvSpPr>
          <p:nvPr/>
        </p:nvSpPr>
        <p:spPr bwMode="auto">
          <a:xfrm>
            <a:off x="5040314" y="48815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46" name="Text Box 25"/>
          <p:cNvSpPr txBox="1">
            <a:spLocks noChangeArrowheads="1"/>
          </p:cNvSpPr>
          <p:nvPr/>
        </p:nvSpPr>
        <p:spPr bwMode="auto">
          <a:xfrm>
            <a:off x="5340350" y="525621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ISPs-R-Us</a:t>
            </a:r>
            <a:endParaRPr lang="en-US" altLang="zh-CN" sz="1800">
              <a:solidFill>
                <a:srgbClr val="0000FF"/>
              </a:solidFill>
            </a:endParaRPr>
          </a:p>
        </p:txBody>
      </p:sp>
      <p:sp>
        <p:nvSpPr>
          <p:cNvPr id="99347" name="Freeform 26"/>
          <p:cNvSpPr>
            <a:spLocks/>
          </p:cNvSpPr>
          <p:nvPr/>
        </p:nvSpPr>
        <p:spPr bwMode="auto">
          <a:xfrm flipV="1">
            <a:off x="6765925" y="49022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chemeClr val="tx1"/>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99348" name="Line 27"/>
          <p:cNvSpPr>
            <a:spLocks noChangeShapeType="1"/>
          </p:cNvSpPr>
          <p:nvPr/>
        </p:nvSpPr>
        <p:spPr bwMode="auto">
          <a:xfrm>
            <a:off x="4556126" y="5445125"/>
            <a:ext cx="4857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49" name="Line 28"/>
          <p:cNvSpPr>
            <a:spLocks noChangeShapeType="1"/>
          </p:cNvSpPr>
          <p:nvPr/>
        </p:nvSpPr>
        <p:spPr bwMode="auto">
          <a:xfrm flipV="1">
            <a:off x="4403726" y="5511800"/>
            <a:ext cx="638175" cy="1714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0" name="Line 29"/>
          <p:cNvSpPr>
            <a:spLocks noChangeShapeType="1"/>
          </p:cNvSpPr>
          <p:nvPr/>
        </p:nvSpPr>
        <p:spPr bwMode="auto">
          <a:xfrm flipV="1">
            <a:off x="4841875" y="5759451"/>
            <a:ext cx="247650" cy="409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99351" name="Text Box 30"/>
          <p:cNvSpPr txBox="1">
            <a:spLocks noChangeArrowheads="1"/>
          </p:cNvSpPr>
          <p:nvPr/>
        </p:nvSpPr>
        <p:spPr bwMode="auto">
          <a:xfrm>
            <a:off x="7054851" y="5151439"/>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dirty="0">
                <a:solidFill>
                  <a:srgbClr val="0000FF"/>
                </a:solidFill>
              </a:rPr>
              <a:t>199.31.0.0/16</a:t>
            </a:r>
            <a:r>
              <a:rPr lang="en-US" altLang="ja-JP" sz="1400" dirty="0">
                <a:solidFill>
                  <a:srgbClr val="0000FF"/>
                </a:solidFill>
              </a:rPr>
              <a:t>"</a:t>
            </a:r>
            <a:endParaRPr lang="en-US" altLang="zh-CN" sz="1400" dirty="0">
              <a:solidFill>
                <a:srgbClr val="0000FF"/>
              </a:solidFill>
            </a:endParaRPr>
          </a:p>
        </p:txBody>
      </p:sp>
      <p:grpSp>
        <p:nvGrpSpPr>
          <p:cNvPr id="99352" name="Group 31"/>
          <p:cNvGrpSpPr>
            <a:grpSpLocks/>
          </p:cNvGrpSpPr>
          <p:nvPr/>
        </p:nvGrpSpPr>
        <p:grpSpPr bwMode="auto">
          <a:xfrm>
            <a:off x="2330450" y="3941763"/>
            <a:ext cx="2338388" cy="404812"/>
            <a:chOff x="1004" y="1639"/>
            <a:chExt cx="1473" cy="255"/>
          </a:xfrm>
        </p:grpSpPr>
        <p:sp>
          <p:nvSpPr>
            <p:cNvPr id="99366" name="Freeform 32"/>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99367" name="Text Box 33"/>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99353" name="Text Box 34"/>
          <p:cNvSpPr txBox="1">
            <a:spLocks noChangeArrowheads="1"/>
          </p:cNvSpPr>
          <p:nvPr/>
        </p:nvSpPr>
        <p:spPr bwMode="auto">
          <a:xfrm>
            <a:off x="2311401" y="37417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99354" name="Group 35"/>
          <p:cNvGrpSpPr>
            <a:grpSpLocks/>
          </p:cNvGrpSpPr>
          <p:nvPr/>
        </p:nvGrpSpPr>
        <p:grpSpPr bwMode="auto">
          <a:xfrm>
            <a:off x="3679826" y="4198939"/>
            <a:ext cx="257175" cy="663575"/>
            <a:chOff x="870" y="2941"/>
            <a:chExt cx="162" cy="418"/>
          </a:xfrm>
        </p:grpSpPr>
        <p:sp>
          <p:nvSpPr>
            <p:cNvPr id="99363" name="Text Box 36"/>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4" name="Text Box 37"/>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5" name="Text Box 38"/>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99355" name="Group 39"/>
          <p:cNvGrpSpPr>
            <a:grpSpLocks/>
          </p:cNvGrpSpPr>
          <p:nvPr/>
        </p:nvGrpSpPr>
        <p:grpSpPr bwMode="auto">
          <a:xfrm>
            <a:off x="4708526" y="3903664"/>
            <a:ext cx="257175" cy="663575"/>
            <a:chOff x="870" y="2941"/>
            <a:chExt cx="162" cy="418"/>
          </a:xfrm>
        </p:grpSpPr>
        <p:sp>
          <p:nvSpPr>
            <p:cNvPr id="99360" name="Text Box 40"/>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1" name="Text Box 41"/>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99362" name="Text Box 42"/>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99356" name="Text Box 43"/>
          <p:cNvSpPr txBox="1">
            <a:spLocks noChangeArrowheads="1"/>
          </p:cNvSpPr>
          <p:nvPr/>
        </p:nvSpPr>
        <p:spPr bwMode="auto">
          <a:xfrm>
            <a:off x="1250287" y="1245054"/>
            <a:ext cx="102280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latin typeface="Comic Sans MS" panose="030F0702030302020204" pitchFamily="66" charset="0"/>
              </a:rPr>
              <a:t>hierarchical addressing allows efficient advertisement of routing </a:t>
            </a:r>
          </a:p>
          <a:p>
            <a:r>
              <a:rPr lang="en-US" altLang="zh-CN" dirty="0">
                <a:solidFill>
                  <a:srgbClr val="000099"/>
                </a:solidFill>
                <a:latin typeface="Comic Sans MS" panose="030F0702030302020204" pitchFamily="66" charset="0"/>
              </a:rPr>
              <a:t>information:</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99730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Freeform 45"/>
          <p:cNvSpPr>
            <a:spLocks/>
          </p:cNvSpPr>
          <p:nvPr/>
        </p:nvSpPr>
        <p:spPr bwMode="auto">
          <a:xfrm>
            <a:off x="8704264" y="3084514"/>
            <a:ext cx="1444625" cy="2714625"/>
          </a:xfrm>
          <a:custGeom>
            <a:avLst/>
            <a:gdLst>
              <a:gd name="T0" fmla="*/ 2147483647 w 910"/>
              <a:gd name="T1" fmla="*/ 2147483647 h 1710"/>
              <a:gd name="T2" fmla="*/ 2147483647 w 910"/>
              <a:gd name="T3" fmla="*/ 2147483647 h 1710"/>
              <a:gd name="T4" fmla="*/ 2147483647 w 910"/>
              <a:gd name="T5" fmla="*/ 2147483647 h 1710"/>
              <a:gd name="T6" fmla="*/ 2147483647 w 910"/>
              <a:gd name="T7" fmla="*/ 2147483647 h 1710"/>
              <a:gd name="T8" fmla="*/ 2147483647 w 910"/>
              <a:gd name="T9" fmla="*/ 2147483647 h 1710"/>
              <a:gd name="T10" fmla="*/ 2147483647 w 910"/>
              <a:gd name="T11" fmla="*/ 2147483647 h 1710"/>
              <a:gd name="T12" fmla="*/ 2147483647 w 910"/>
              <a:gd name="T13" fmla="*/ 2147483647 h 1710"/>
              <a:gd name="T14" fmla="*/ 2147483647 w 910"/>
              <a:gd name="T15" fmla="*/ 2147483647 h 1710"/>
              <a:gd name="T16" fmla="*/ 2147483647 w 910"/>
              <a:gd name="T17" fmla="*/ 2147483647 h 1710"/>
              <a:gd name="T18" fmla="*/ 2147483647 w 910"/>
              <a:gd name="T19" fmla="*/ 2147483647 h 1710"/>
              <a:gd name="T20" fmla="*/ 2147483647 w 910"/>
              <a:gd name="T21" fmla="*/ 2147483647 h 1710"/>
              <a:gd name="T22" fmla="*/ 2147483647 w 910"/>
              <a:gd name="T23" fmla="*/ 2147483647 h 17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0"/>
              <a:gd name="T37" fmla="*/ 0 h 1710"/>
              <a:gd name="T38" fmla="*/ 910 w 910"/>
              <a:gd name="T39" fmla="*/ 1710 h 17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0" h="1710">
                <a:moveTo>
                  <a:pt x="766" y="38"/>
                </a:moveTo>
                <a:cubicBezTo>
                  <a:pt x="714" y="0"/>
                  <a:pt x="520" y="186"/>
                  <a:pt x="411" y="282"/>
                </a:cubicBezTo>
                <a:cubicBezTo>
                  <a:pt x="302" y="378"/>
                  <a:pt x="180" y="490"/>
                  <a:pt x="115" y="611"/>
                </a:cubicBezTo>
                <a:cubicBezTo>
                  <a:pt x="49" y="732"/>
                  <a:pt x="0" y="907"/>
                  <a:pt x="14" y="1008"/>
                </a:cubicBezTo>
                <a:cubicBezTo>
                  <a:pt x="28" y="1108"/>
                  <a:pt x="127" y="1139"/>
                  <a:pt x="198" y="1214"/>
                </a:cubicBezTo>
                <a:cubicBezTo>
                  <a:pt x="269" y="1288"/>
                  <a:pt x="328" y="1380"/>
                  <a:pt x="435" y="1456"/>
                </a:cubicBezTo>
                <a:cubicBezTo>
                  <a:pt x="542" y="1533"/>
                  <a:pt x="768" y="1710"/>
                  <a:pt x="839" y="1674"/>
                </a:cubicBezTo>
                <a:cubicBezTo>
                  <a:pt x="910" y="1638"/>
                  <a:pt x="863" y="1328"/>
                  <a:pt x="863" y="1239"/>
                </a:cubicBezTo>
                <a:cubicBezTo>
                  <a:pt x="863" y="1150"/>
                  <a:pt x="868" y="1189"/>
                  <a:pt x="839" y="1139"/>
                </a:cubicBezTo>
                <a:cubicBezTo>
                  <a:pt x="809" y="1090"/>
                  <a:pt x="703" y="1045"/>
                  <a:pt x="684" y="940"/>
                </a:cubicBezTo>
                <a:cubicBezTo>
                  <a:pt x="665" y="835"/>
                  <a:pt x="710" y="659"/>
                  <a:pt x="724" y="509"/>
                </a:cubicBezTo>
                <a:cubicBezTo>
                  <a:pt x="738" y="359"/>
                  <a:pt x="818" y="76"/>
                  <a:pt x="766" y="38"/>
                </a:cubicBezTo>
                <a:close/>
              </a:path>
            </a:pathLst>
          </a:custGeom>
          <a:gradFill rotWithShape="1">
            <a:gsLst>
              <a:gs pos="0">
                <a:srgbClr val="66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54" name="Text Box 3"/>
          <p:cNvSpPr txBox="1">
            <a:spLocks noChangeArrowheads="1"/>
          </p:cNvSpPr>
          <p:nvPr/>
        </p:nvSpPr>
        <p:spPr bwMode="auto">
          <a:xfrm>
            <a:off x="1551659" y="1430339"/>
            <a:ext cx="9862315" cy="76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Organization 1 moves from Fly-By-Night-ISP to ISPs-R-Us</a:t>
            </a:r>
          </a:p>
          <a:p>
            <a:pPr marL="233363" indent="-233363" fontAlgn="base">
              <a:lnSpc>
                <a:spcPct val="80000"/>
              </a:lnSpc>
              <a:spcBef>
                <a:spcPct val="20000"/>
              </a:spcBef>
              <a:buSzPct val="70000"/>
              <a:buFont typeface="Wingdings" panose="05000000000000000000" pitchFamily="2" charset="2"/>
              <a:buChar char="v"/>
            </a:pPr>
            <a:r>
              <a:rPr lang="en-US" altLang="zh-CN" dirty="0">
                <a:solidFill>
                  <a:srgbClr val="000099"/>
                </a:solidFill>
                <a:latin typeface="Comic Sans MS" panose="030F0702030302020204" pitchFamily="66" charset="0"/>
              </a:rPr>
              <a:t>ISPs-R-Us now advertises a more specific route to Organization 1</a:t>
            </a:r>
          </a:p>
        </p:txBody>
      </p:sp>
      <p:sp>
        <p:nvSpPr>
          <p:cNvPr id="100355" name="Freeform 4"/>
          <p:cNvSpPr>
            <a:spLocks/>
          </p:cNvSpPr>
          <p:nvPr/>
        </p:nvSpPr>
        <p:spPr bwMode="auto">
          <a:xfrm>
            <a:off x="6699250" y="411480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56" name="Line 5"/>
          <p:cNvSpPr>
            <a:spLocks noChangeShapeType="1"/>
          </p:cNvSpPr>
          <p:nvPr/>
        </p:nvSpPr>
        <p:spPr bwMode="auto">
          <a:xfrm flipV="1">
            <a:off x="4356100" y="4391025"/>
            <a:ext cx="895350" cy="4572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7" name="Line 6"/>
          <p:cNvSpPr>
            <a:spLocks noChangeShapeType="1"/>
          </p:cNvSpPr>
          <p:nvPr/>
        </p:nvSpPr>
        <p:spPr bwMode="auto">
          <a:xfrm flipV="1">
            <a:off x="4322373" y="5667375"/>
            <a:ext cx="729054" cy="373218"/>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8" name="Line 7"/>
          <p:cNvSpPr>
            <a:spLocks noChangeShapeType="1"/>
          </p:cNvSpPr>
          <p:nvPr/>
        </p:nvSpPr>
        <p:spPr bwMode="auto">
          <a:xfrm>
            <a:off x="4451351" y="2981325"/>
            <a:ext cx="847725" cy="76200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59" name="Freeform 8"/>
          <p:cNvSpPr>
            <a:spLocks/>
          </p:cNvSpPr>
          <p:nvPr/>
        </p:nvSpPr>
        <p:spPr bwMode="auto">
          <a:xfrm>
            <a:off x="5097464" y="356076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60" name="Text Box 9"/>
          <p:cNvSpPr txBox="1">
            <a:spLocks noChangeArrowheads="1"/>
          </p:cNvSpPr>
          <p:nvPr/>
        </p:nvSpPr>
        <p:spPr bwMode="auto">
          <a:xfrm>
            <a:off x="6931026" y="3287714"/>
            <a:ext cx="17171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a:t>
            </a:r>
          </a:p>
          <a:p>
            <a:r>
              <a:rPr lang="en-US" altLang="zh-CN" sz="1400" u="sng" dirty="0">
                <a:solidFill>
                  <a:srgbClr val="FF0000"/>
                </a:solidFill>
              </a:rPr>
              <a:t>200.23.16.0/20</a:t>
            </a:r>
            <a:r>
              <a:rPr lang="en-US" altLang="ja-JP" sz="1400" dirty="0">
                <a:solidFill>
                  <a:srgbClr val="0000FF"/>
                </a:solidFill>
              </a:rPr>
              <a:t>"</a:t>
            </a:r>
            <a:endParaRPr lang="en-US" altLang="zh-CN" sz="1400" dirty="0">
              <a:solidFill>
                <a:srgbClr val="0000FF"/>
              </a:solidFill>
            </a:endParaRPr>
          </a:p>
        </p:txBody>
      </p:sp>
      <p:grpSp>
        <p:nvGrpSpPr>
          <p:cNvPr id="100361" name="Group 10"/>
          <p:cNvGrpSpPr>
            <a:grpSpLocks/>
          </p:cNvGrpSpPr>
          <p:nvPr/>
        </p:nvGrpSpPr>
        <p:grpSpPr bwMode="auto">
          <a:xfrm>
            <a:off x="2282825" y="2754313"/>
            <a:ext cx="2338388" cy="404812"/>
            <a:chOff x="1004" y="1639"/>
            <a:chExt cx="1473" cy="255"/>
          </a:xfrm>
        </p:grpSpPr>
        <p:sp>
          <p:nvSpPr>
            <p:cNvPr id="100396" name="Freeform 11"/>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7" name="Text Box 12"/>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200.23.16.0/23</a:t>
              </a:r>
              <a:endParaRPr lang="en-US" altLang="zh-CN" sz="1800">
                <a:solidFill>
                  <a:srgbClr val="0000FF"/>
                </a:solidFill>
              </a:endParaRPr>
            </a:p>
          </p:txBody>
        </p:sp>
      </p:grpSp>
      <p:grpSp>
        <p:nvGrpSpPr>
          <p:cNvPr id="100363" name="Group 16"/>
          <p:cNvGrpSpPr>
            <a:grpSpLocks/>
          </p:cNvGrpSpPr>
          <p:nvPr/>
        </p:nvGrpSpPr>
        <p:grpSpPr bwMode="auto">
          <a:xfrm>
            <a:off x="2225675" y="4764088"/>
            <a:ext cx="2338388" cy="404812"/>
            <a:chOff x="1004" y="1639"/>
            <a:chExt cx="1473" cy="255"/>
          </a:xfrm>
        </p:grpSpPr>
        <p:sp>
          <p:nvSpPr>
            <p:cNvPr id="100392" name="Freeform 17"/>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3" name="Text Box 18"/>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200.23.30.0/23</a:t>
              </a:r>
              <a:endParaRPr lang="en-US" altLang="zh-CN" sz="1800">
                <a:solidFill>
                  <a:srgbClr val="0000FF"/>
                </a:solidFill>
              </a:endParaRPr>
            </a:p>
          </p:txBody>
        </p:sp>
      </p:grpSp>
      <p:sp>
        <p:nvSpPr>
          <p:cNvPr id="100364" name="Text Box 19"/>
          <p:cNvSpPr txBox="1">
            <a:spLocks noChangeArrowheads="1"/>
          </p:cNvSpPr>
          <p:nvPr/>
        </p:nvSpPr>
        <p:spPr bwMode="auto">
          <a:xfrm>
            <a:off x="5130800" y="3992563"/>
            <a:ext cx="1506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Fly-By-Night-ISP</a:t>
            </a:r>
            <a:endParaRPr lang="en-US" altLang="zh-CN" sz="1800">
              <a:solidFill>
                <a:srgbClr val="0000FF"/>
              </a:solidFill>
            </a:endParaRPr>
          </a:p>
        </p:txBody>
      </p:sp>
      <p:sp>
        <p:nvSpPr>
          <p:cNvPr id="100365" name="Text Box 21"/>
          <p:cNvSpPr txBox="1">
            <a:spLocks noChangeArrowheads="1"/>
          </p:cNvSpPr>
          <p:nvPr/>
        </p:nvSpPr>
        <p:spPr bwMode="auto">
          <a:xfrm>
            <a:off x="2282826" y="249713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0</a:t>
            </a:r>
          </a:p>
        </p:txBody>
      </p:sp>
      <p:sp>
        <p:nvSpPr>
          <p:cNvPr id="100366" name="Text Box 22"/>
          <p:cNvSpPr txBox="1">
            <a:spLocks noChangeArrowheads="1"/>
          </p:cNvSpPr>
          <p:nvPr/>
        </p:nvSpPr>
        <p:spPr bwMode="auto">
          <a:xfrm>
            <a:off x="2311401" y="4506913"/>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7</a:t>
            </a:r>
          </a:p>
        </p:txBody>
      </p:sp>
      <p:sp>
        <p:nvSpPr>
          <p:cNvPr id="100367" name="Text Box 23"/>
          <p:cNvSpPr txBox="1">
            <a:spLocks noChangeArrowheads="1"/>
          </p:cNvSpPr>
          <p:nvPr/>
        </p:nvSpPr>
        <p:spPr bwMode="auto">
          <a:xfrm>
            <a:off x="8931276" y="4316413"/>
            <a:ext cx="7842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Internet</a:t>
            </a:r>
          </a:p>
        </p:txBody>
      </p:sp>
      <p:sp>
        <p:nvSpPr>
          <p:cNvPr id="100369" name="Freeform 25"/>
          <p:cNvSpPr>
            <a:spLocks/>
          </p:cNvSpPr>
          <p:nvPr/>
        </p:nvSpPr>
        <p:spPr bwMode="auto">
          <a:xfrm>
            <a:off x="5054272" y="4875214"/>
            <a:ext cx="1773237" cy="979487"/>
          </a:xfrm>
          <a:custGeom>
            <a:avLst/>
            <a:gdLst>
              <a:gd name="T0" fmla="*/ 2147483647 w 1117"/>
              <a:gd name="T1" fmla="*/ 2147483647 h 617"/>
              <a:gd name="T2" fmla="*/ 2147483647 w 1117"/>
              <a:gd name="T3" fmla="*/ 2147483647 h 617"/>
              <a:gd name="T4" fmla="*/ 2147483647 w 1117"/>
              <a:gd name="T5" fmla="*/ 2147483647 h 617"/>
              <a:gd name="T6" fmla="*/ 2147483647 w 1117"/>
              <a:gd name="T7" fmla="*/ 2147483647 h 617"/>
              <a:gd name="T8" fmla="*/ 2147483647 w 1117"/>
              <a:gd name="T9" fmla="*/ 2147483647 h 617"/>
              <a:gd name="T10" fmla="*/ 2147483647 w 1117"/>
              <a:gd name="T11" fmla="*/ 2147483647 h 617"/>
              <a:gd name="T12" fmla="*/ 2147483647 w 1117"/>
              <a:gd name="T13" fmla="*/ 2147483647 h 617"/>
              <a:gd name="T14" fmla="*/ 2147483647 w 1117"/>
              <a:gd name="T15" fmla="*/ 2147483647 h 617"/>
              <a:gd name="T16" fmla="*/ 2147483647 w 1117"/>
              <a:gd name="T17" fmla="*/ 2147483647 h 617"/>
              <a:gd name="T18" fmla="*/ 2147483647 w 1117"/>
              <a:gd name="T19" fmla="*/ 2147483647 h 617"/>
              <a:gd name="T20" fmla="*/ 2147483647 w 1117"/>
              <a:gd name="T21" fmla="*/ 2147483647 h 617"/>
              <a:gd name="T22" fmla="*/ 2147483647 w 1117"/>
              <a:gd name="T23" fmla="*/ 2147483647 h 6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17"/>
              <a:gd name="T37" fmla="*/ 0 h 617"/>
              <a:gd name="T38" fmla="*/ 1117 w 1117"/>
              <a:gd name="T39" fmla="*/ 617 h 61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17" h="617">
                <a:moveTo>
                  <a:pt x="439" y="97"/>
                </a:moveTo>
                <a:cubicBezTo>
                  <a:pt x="358" y="85"/>
                  <a:pt x="269" y="23"/>
                  <a:pt x="205" y="19"/>
                </a:cubicBezTo>
                <a:cubicBezTo>
                  <a:pt x="141" y="15"/>
                  <a:pt x="89" y="0"/>
                  <a:pt x="55" y="73"/>
                </a:cubicBezTo>
                <a:cubicBezTo>
                  <a:pt x="21" y="146"/>
                  <a:pt x="0" y="371"/>
                  <a:pt x="4" y="456"/>
                </a:cubicBezTo>
                <a:cubicBezTo>
                  <a:pt x="8" y="541"/>
                  <a:pt x="3" y="560"/>
                  <a:pt x="77" y="582"/>
                </a:cubicBezTo>
                <a:cubicBezTo>
                  <a:pt x="152" y="604"/>
                  <a:pt x="350" y="582"/>
                  <a:pt x="451" y="587"/>
                </a:cubicBezTo>
                <a:cubicBezTo>
                  <a:pt x="552" y="592"/>
                  <a:pt x="606" y="617"/>
                  <a:pt x="685" y="613"/>
                </a:cubicBezTo>
                <a:cubicBezTo>
                  <a:pt x="764" y="609"/>
                  <a:pt x="856" y="612"/>
                  <a:pt x="925" y="565"/>
                </a:cubicBezTo>
                <a:cubicBezTo>
                  <a:pt x="994" y="518"/>
                  <a:pt x="1081" y="401"/>
                  <a:pt x="1099" y="330"/>
                </a:cubicBezTo>
                <a:cubicBezTo>
                  <a:pt x="1117" y="259"/>
                  <a:pt x="1104" y="178"/>
                  <a:pt x="1036" y="138"/>
                </a:cubicBezTo>
                <a:cubicBezTo>
                  <a:pt x="968" y="98"/>
                  <a:pt x="790" y="98"/>
                  <a:pt x="691" y="91"/>
                </a:cubicBezTo>
                <a:cubicBezTo>
                  <a:pt x="592" y="84"/>
                  <a:pt x="520" y="109"/>
                  <a:pt x="439" y="97"/>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71" name="Freeform 27"/>
          <p:cNvSpPr>
            <a:spLocks/>
          </p:cNvSpPr>
          <p:nvPr/>
        </p:nvSpPr>
        <p:spPr bwMode="auto">
          <a:xfrm flipV="1">
            <a:off x="6765925" y="4895851"/>
            <a:ext cx="2019300" cy="295275"/>
          </a:xfrm>
          <a:custGeom>
            <a:avLst/>
            <a:gdLst>
              <a:gd name="T0" fmla="*/ 0 w 1272"/>
              <a:gd name="T1" fmla="*/ 0 h 186"/>
              <a:gd name="T2" fmla="*/ 2147483647 w 1272"/>
              <a:gd name="T3" fmla="*/ 2147483647 h 186"/>
              <a:gd name="T4" fmla="*/ 0 60000 65536"/>
              <a:gd name="T5" fmla="*/ 0 60000 65536"/>
              <a:gd name="T6" fmla="*/ 0 w 1272"/>
              <a:gd name="T7" fmla="*/ 0 h 186"/>
              <a:gd name="T8" fmla="*/ 1272 w 1272"/>
              <a:gd name="T9" fmla="*/ 186 h 186"/>
            </a:gdLst>
            <a:ahLst/>
            <a:cxnLst>
              <a:cxn ang="T4">
                <a:pos x="T0" y="T1"/>
              </a:cxn>
              <a:cxn ang="T5">
                <a:pos x="T2" y="T3"/>
              </a:cxn>
            </a:cxnLst>
            <a:rect l="T6" t="T7" r="T8" b="T9"/>
            <a:pathLst>
              <a:path w="1272" h="186">
                <a:moveTo>
                  <a:pt x="0" y="0"/>
                </a:moveTo>
                <a:lnTo>
                  <a:pt x="1272" y="186"/>
                </a:lnTo>
              </a:path>
            </a:pathLst>
          </a:custGeom>
          <a:noFill/>
          <a:ln w="19050" cap="flat" cmpd="sng">
            <a:solidFill>
              <a:srgbClr val="0000FF"/>
            </a:solidFill>
            <a:prstDash val="solid"/>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sp>
        <p:nvSpPr>
          <p:cNvPr id="100372" name="Line 28"/>
          <p:cNvSpPr>
            <a:spLocks noChangeShapeType="1"/>
          </p:cNvSpPr>
          <p:nvPr/>
        </p:nvSpPr>
        <p:spPr bwMode="auto">
          <a:xfrm>
            <a:off x="4556126" y="5438775"/>
            <a:ext cx="485775"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3" name="Line 29"/>
          <p:cNvSpPr>
            <a:spLocks noChangeShapeType="1"/>
          </p:cNvSpPr>
          <p:nvPr/>
        </p:nvSpPr>
        <p:spPr bwMode="auto">
          <a:xfrm flipV="1">
            <a:off x="4403726" y="5505450"/>
            <a:ext cx="638175" cy="17145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00374" name="Line 30"/>
          <p:cNvSpPr>
            <a:spLocks noChangeShapeType="1"/>
          </p:cNvSpPr>
          <p:nvPr/>
        </p:nvSpPr>
        <p:spPr bwMode="auto">
          <a:xfrm flipV="1">
            <a:off x="4841875" y="5753101"/>
            <a:ext cx="247650" cy="40957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100376" name="Group 32"/>
          <p:cNvGrpSpPr>
            <a:grpSpLocks/>
          </p:cNvGrpSpPr>
          <p:nvPr/>
        </p:nvGrpSpPr>
        <p:grpSpPr bwMode="auto">
          <a:xfrm>
            <a:off x="2330450" y="3935413"/>
            <a:ext cx="2338388" cy="404812"/>
            <a:chOff x="1004" y="1639"/>
            <a:chExt cx="1473" cy="255"/>
          </a:xfrm>
        </p:grpSpPr>
        <p:sp>
          <p:nvSpPr>
            <p:cNvPr id="100390" name="Freeform 33"/>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0391" name="Text Box 34"/>
            <p:cNvSpPr txBox="1">
              <a:spLocks noChangeArrowheads="1"/>
            </p:cNvSpPr>
            <p:nvPr/>
          </p:nvSpPr>
          <p:spPr bwMode="auto">
            <a:xfrm>
              <a:off x="1226" y="1664"/>
              <a:ext cx="970" cy="212"/>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200.23.20.0/23</a:t>
              </a:r>
              <a:endParaRPr lang="en-US" altLang="zh-CN" sz="1800">
                <a:solidFill>
                  <a:srgbClr val="0000FF"/>
                </a:solidFill>
              </a:endParaRPr>
            </a:p>
          </p:txBody>
        </p:sp>
      </p:grpSp>
      <p:sp>
        <p:nvSpPr>
          <p:cNvPr id="100377" name="Text Box 35"/>
          <p:cNvSpPr txBox="1">
            <a:spLocks noChangeArrowheads="1"/>
          </p:cNvSpPr>
          <p:nvPr/>
        </p:nvSpPr>
        <p:spPr bwMode="auto">
          <a:xfrm>
            <a:off x="2311401" y="3735388"/>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Organization 2</a:t>
            </a:r>
          </a:p>
        </p:txBody>
      </p:sp>
      <p:grpSp>
        <p:nvGrpSpPr>
          <p:cNvPr id="100378" name="Group 36"/>
          <p:cNvGrpSpPr>
            <a:grpSpLocks/>
          </p:cNvGrpSpPr>
          <p:nvPr/>
        </p:nvGrpSpPr>
        <p:grpSpPr bwMode="auto">
          <a:xfrm>
            <a:off x="3679826" y="4192589"/>
            <a:ext cx="257175" cy="663575"/>
            <a:chOff x="870" y="2941"/>
            <a:chExt cx="162" cy="418"/>
          </a:xfrm>
        </p:grpSpPr>
        <p:sp>
          <p:nvSpPr>
            <p:cNvPr id="100387" name="Text Box 37"/>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8" name="Text Box 38"/>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9" name="Text Box 39"/>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grpSp>
        <p:nvGrpSpPr>
          <p:cNvPr id="100379" name="Group 40"/>
          <p:cNvGrpSpPr>
            <a:grpSpLocks/>
          </p:cNvGrpSpPr>
          <p:nvPr/>
        </p:nvGrpSpPr>
        <p:grpSpPr bwMode="auto">
          <a:xfrm>
            <a:off x="4708526" y="3897314"/>
            <a:ext cx="257175" cy="663575"/>
            <a:chOff x="870" y="2941"/>
            <a:chExt cx="162" cy="418"/>
          </a:xfrm>
        </p:grpSpPr>
        <p:sp>
          <p:nvSpPr>
            <p:cNvPr id="100384" name="Text Box 41"/>
            <p:cNvSpPr txBox="1">
              <a:spLocks noChangeArrowheads="1"/>
            </p:cNvSpPr>
            <p:nvPr/>
          </p:nvSpPr>
          <p:spPr bwMode="auto">
            <a:xfrm>
              <a:off x="872" y="2941"/>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5" name="Text Box 42"/>
            <p:cNvSpPr txBox="1">
              <a:spLocks noChangeArrowheads="1"/>
            </p:cNvSpPr>
            <p:nvPr/>
          </p:nvSpPr>
          <p:spPr bwMode="auto">
            <a:xfrm>
              <a:off x="870" y="30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sp>
          <p:nvSpPr>
            <p:cNvPr id="100386" name="Text Box 43"/>
            <p:cNvSpPr txBox="1">
              <a:spLocks noChangeArrowheads="1"/>
            </p:cNvSpPr>
            <p:nvPr/>
          </p:nvSpPr>
          <p:spPr bwMode="auto">
            <a:xfrm>
              <a:off x="871" y="3109"/>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b="1">
                  <a:solidFill>
                    <a:srgbClr val="0000FF"/>
                  </a:solidFill>
                </a:rPr>
                <a:t>.</a:t>
              </a:r>
              <a:endParaRPr lang="en-US" altLang="zh-CN" sz="2000">
                <a:solidFill>
                  <a:srgbClr val="0000FF"/>
                </a:solidFill>
              </a:endParaRPr>
            </a:p>
          </p:txBody>
        </p:sp>
      </p:grpSp>
      <p:sp>
        <p:nvSpPr>
          <p:cNvPr id="54304" name="Rectangle 2"/>
          <p:cNvSpPr>
            <a:spLocks noGrp="1" noChangeArrowheads="1"/>
          </p:cNvSpPr>
          <p:nvPr>
            <p:ph type="title"/>
          </p:nvPr>
        </p:nvSpPr>
        <p:spPr>
          <a:xfrm>
            <a:off x="1199457" y="241301"/>
            <a:ext cx="9155808" cy="931863"/>
          </a:xfrm>
        </p:spPr>
        <p:txBody>
          <a:bodyPr>
            <a:normAutofit fontScale="90000"/>
          </a:bodyPr>
          <a:lstStyle/>
          <a:p>
            <a:pPr>
              <a:defRPr/>
            </a:pPr>
            <a:r>
              <a:rPr lang="en-US" sz="3400" dirty="0"/>
              <a:t>Hierarchical addressing: more specific routes</a:t>
            </a:r>
          </a:p>
        </p:txBody>
      </p:sp>
      <p:sp>
        <p:nvSpPr>
          <p:cNvPr id="4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p:cNvSpPr/>
          <p:nvPr/>
        </p:nvSpPr>
        <p:spPr>
          <a:xfrm>
            <a:off x="9118297" y="5772839"/>
            <a:ext cx="2622834" cy="830997"/>
          </a:xfrm>
          <a:prstGeom prst="rect">
            <a:avLst/>
          </a:prstGeom>
        </p:spPr>
        <p:txBody>
          <a:bodyPr wrap="none">
            <a:spAutoFit/>
          </a:bodyPr>
          <a:lstStyle/>
          <a:p>
            <a:r>
              <a:rPr lang="en-US" altLang="zh-CN" sz="1600" dirty="0">
                <a:solidFill>
                  <a:schemeClr val="accent6">
                    <a:lumMod val="75000"/>
                  </a:schemeClr>
                </a:solidFill>
              </a:rPr>
              <a:t>longest prefix matching</a:t>
            </a:r>
          </a:p>
          <a:p>
            <a:r>
              <a:rPr lang="en-US" altLang="zh-CN" sz="1600" dirty="0">
                <a:solidFill>
                  <a:schemeClr val="accent6">
                    <a:lumMod val="75000"/>
                  </a:schemeClr>
                </a:solidFill>
              </a:rPr>
              <a:t>enabling route aggregation</a:t>
            </a:r>
          </a:p>
          <a:p>
            <a:r>
              <a:rPr lang="en-US" altLang="zh-CN" sz="1600" dirty="0">
                <a:solidFill>
                  <a:schemeClr val="accent6">
                    <a:lumMod val="75000"/>
                  </a:schemeClr>
                </a:solidFill>
              </a:rPr>
              <a:t>of organization 1</a:t>
            </a:r>
            <a:endParaRPr lang="zh-CN" altLang="en-US" sz="1600" dirty="0">
              <a:solidFill>
                <a:schemeClr val="accent6">
                  <a:lumMod val="75000"/>
                </a:schemeClr>
              </a:solidFill>
            </a:endParaRPr>
          </a:p>
        </p:txBody>
      </p:sp>
      <p:grpSp>
        <p:nvGrpSpPr>
          <p:cNvPr id="48" name="Group 4">
            <a:extLst>
              <a:ext uri="{FF2B5EF4-FFF2-40B4-BE49-F238E27FC236}">
                <a16:creationId xmlns:a16="http://schemas.microsoft.com/office/drawing/2014/main" id="{476A7F0C-9FD9-4AF4-B0CF-71373978B2A3}"/>
              </a:ext>
            </a:extLst>
          </p:cNvPr>
          <p:cNvGrpSpPr/>
          <p:nvPr/>
        </p:nvGrpSpPr>
        <p:grpSpPr>
          <a:xfrm>
            <a:off x="1847642" y="3140969"/>
            <a:ext cx="3283158" cy="830960"/>
            <a:chOff x="1847642" y="3128594"/>
            <a:chExt cx="2998483" cy="933633"/>
          </a:xfrm>
        </p:grpSpPr>
        <p:sp>
          <p:nvSpPr>
            <p:cNvPr id="49" name="Line 5">
              <a:extLst>
                <a:ext uri="{FF2B5EF4-FFF2-40B4-BE49-F238E27FC236}">
                  <a16:creationId xmlns:a16="http://schemas.microsoft.com/office/drawing/2014/main" id="{73C39AF2-7433-4C5C-AADA-7B396997CF78}"/>
                </a:ext>
              </a:extLst>
            </p:cNvPr>
            <p:cNvSpPr>
              <a:spLocks noChangeShapeType="1"/>
            </p:cNvSpPr>
            <p:nvPr/>
          </p:nvSpPr>
          <p:spPr bwMode="auto">
            <a:xfrm>
              <a:off x="3969947" y="3768725"/>
              <a:ext cx="876178" cy="293502"/>
            </a:xfrm>
            <a:prstGeom prst="line">
              <a:avLst/>
            </a:prstGeom>
            <a:noFill/>
            <a:ln w="19050">
              <a:solidFill>
                <a:schemeClr val="accent2">
                  <a:lumMod val="75000"/>
                </a:schemeClr>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nvGrpSpPr>
            <p:cNvPr id="50" name="Group 12">
              <a:extLst>
                <a:ext uri="{FF2B5EF4-FFF2-40B4-BE49-F238E27FC236}">
                  <a16:creationId xmlns:a16="http://schemas.microsoft.com/office/drawing/2014/main" id="{02A49B4B-B61E-45F6-A12A-E5ECD922ADF1}"/>
                </a:ext>
              </a:extLst>
            </p:cNvPr>
            <p:cNvGrpSpPr>
              <a:grpSpLocks/>
            </p:cNvGrpSpPr>
            <p:nvPr/>
          </p:nvGrpSpPr>
          <p:grpSpPr bwMode="auto">
            <a:xfrm>
              <a:off x="1866692" y="3441154"/>
              <a:ext cx="2338388" cy="420687"/>
              <a:chOff x="1004" y="1639"/>
              <a:chExt cx="1473" cy="265"/>
            </a:xfrm>
          </p:grpSpPr>
          <p:sp>
            <p:nvSpPr>
              <p:cNvPr id="52" name="Freeform 13">
                <a:extLst>
                  <a:ext uri="{FF2B5EF4-FFF2-40B4-BE49-F238E27FC236}">
                    <a16:creationId xmlns:a16="http://schemas.microsoft.com/office/drawing/2014/main" id="{97EA3ECC-DCD8-4203-B82B-19CC27C80C3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53" name="Text Box 14">
                <a:extLst>
                  <a:ext uri="{FF2B5EF4-FFF2-40B4-BE49-F238E27FC236}">
                    <a16:creationId xmlns:a16="http://schemas.microsoft.com/office/drawing/2014/main" id="{226B9995-3621-4220-8EB0-89B06ACF336F}"/>
                  </a:ext>
                </a:extLst>
              </p:cNvPr>
              <p:cNvSpPr txBox="1">
                <a:spLocks noChangeArrowheads="1"/>
              </p:cNvSpPr>
              <p:nvPr/>
            </p:nvSpPr>
            <p:spPr bwMode="auto">
              <a:xfrm>
                <a:off x="1226" y="1664"/>
                <a:ext cx="894" cy="240"/>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1" name="Text Box 23">
              <a:extLst>
                <a:ext uri="{FF2B5EF4-FFF2-40B4-BE49-F238E27FC236}">
                  <a16:creationId xmlns:a16="http://schemas.microsoft.com/office/drawing/2014/main" id="{2954D45F-A3D8-4C7D-A249-127089E96F87}"/>
                </a:ext>
              </a:extLst>
            </p:cNvPr>
            <p:cNvSpPr txBox="1">
              <a:spLocks noChangeArrowheads="1"/>
            </p:cNvSpPr>
            <p:nvPr/>
          </p:nvSpPr>
          <p:spPr bwMode="auto">
            <a:xfrm>
              <a:off x="1847642" y="3128594"/>
              <a:ext cx="1231525" cy="345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grpSp>
        <p:nvGrpSpPr>
          <p:cNvPr id="54" name="Group 1">
            <a:extLst>
              <a:ext uri="{FF2B5EF4-FFF2-40B4-BE49-F238E27FC236}">
                <a16:creationId xmlns:a16="http://schemas.microsoft.com/office/drawing/2014/main" id="{5171B7A8-4C5B-478C-801E-63E0B5ABF49B}"/>
              </a:ext>
            </a:extLst>
          </p:cNvPr>
          <p:cNvGrpSpPr/>
          <p:nvPr/>
        </p:nvGrpSpPr>
        <p:grpSpPr>
          <a:xfrm>
            <a:off x="2073587" y="5735794"/>
            <a:ext cx="2342448" cy="619828"/>
            <a:chOff x="2073587" y="5735794"/>
            <a:chExt cx="2342448" cy="619828"/>
          </a:xfrm>
        </p:grpSpPr>
        <p:grpSp>
          <p:nvGrpSpPr>
            <p:cNvPr id="55" name="Group 13">
              <a:extLst>
                <a:ext uri="{FF2B5EF4-FFF2-40B4-BE49-F238E27FC236}">
                  <a16:creationId xmlns:a16="http://schemas.microsoft.com/office/drawing/2014/main" id="{3BFA8FCA-E471-4FD0-BB4E-642CA779830A}"/>
                </a:ext>
              </a:extLst>
            </p:cNvPr>
            <p:cNvGrpSpPr>
              <a:grpSpLocks/>
            </p:cNvGrpSpPr>
            <p:nvPr/>
          </p:nvGrpSpPr>
          <p:grpSpPr bwMode="auto">
            <a:xfrm>
              <a:off x="2077647" y="5950810"/>
              <a:ext cx="2338388" cy="404812"/>
              <a:chOff x="1004" y="1639"/>
              <a:chExt cx="1473" cy="255"/>
            </a:xfrm>
          </p:grpSpPr>
          <p:sp>
            <p:nvSpPr>
              <p:cNvPr id="57" name="Freeform 14">
                <a:extLst>
                  <a:ext uri="{FF2B5EF4-FFF2-40B4-BE49-F238E27FC236}">
                    <a16:creationId xmlns:a16="http://schemas.microsoft.com/office/drawing/2014/main" id="{DBC0ADDD-3570-4A01-87C4-F7C0FFAD1755}"/>
                  </a:ext>
                </a:extLst>
              </p:cNvPr>
              <p:cNvSpPr>
                <a:spLocks/>
              </p:cNvSpPr>
              <p:nvPr/>
            </p:nvSpPr>
            <p:spPr bwMode="auto">
              <a:xfrm>
                <a:off x="1004" y="1639"/>
                <a:ext cx="1473" cy="255"/>
              </a:xfrm>
              <a:custGeom>
                <a:avLst/>
                <a:gdLst>
                  <a:gd name="T0" fmla="*/ 172 w 1473"/>
                  <a:gd name="T1" fmla="*/ 11 h 255"/>
                  <a:gd name="T2" fmla="*/ 73 w 1473"/>
                  <a:gd name="T3" fmla="*/ 94 h 255"/>
                  <a:gd name="T4" fmla="*/ 146 w 1473"/>
                  <a:gd name="T5" fmla="*/ 220 h 255"/>
                  <a:gd name="T6" fmla="*/ 520 w 1473"/>
                  <a:gd name="T7" fmla="*/ 225 h 255"/>
                  <a:gd name="T8" fmla="*/ 754 w 1473"/>
                  <a:gd name="T9" fmla="*/ 251 h 255"/>
                  <a:gd name="T10" fmla="*/ 1306 w 1473"/>
                  <a:gd name="T11" fmla="*/ 203 h 255"/>
                  <a:gd name="T12" fmla="*/ 1360 w 1473"/>
                  <a:gd name="T13" fmla="*/ 29 h 255"/>
                  <a:gd name="T14" fmla="*/ 628 w 1473"/>
                  <a:gd name="T15" fmla="*/ 29 h 255"/>
                  <a:gd name="T16" fmla="*/ 172 w 1473"/>
                  <a:gd name="T17" fmla="*/ 11 h 2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73"/>
                  <a:gd name="T28" fmla="*/ 0 h 255"/>
                  <a:gd name="T29" fmla="*/ 1473 w 1473"/>
                  <a:gd name="T30" fmla="*/ 255 h 2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73" h="255">
                    <a:moveTo>
                      <a:pt x="172" y="11"/>
                    </a:moveTo>
                    <a:cubicBezTo>
                      <a:pt x="0" y="64"/>
                      <a:pt x="77" y="59"/>
                      <a:pt x="73" y="94"/>
                    </a:cubicBezTo>
                    <a:cubicBezTo>
                      <a:pt x="69" y="129"/>
                      <a:pt x="72" y="198"/>
                      <a:pt x="146" y="220"/>
                    </a:cubicBezTo>
                    <a:cubicBezTo>
                      <a:pt x="221" y="242"/>
                      <a:pt x="419" y="220"/>
                      <a:pt x="520" y="225"/>
                    </a:cubicBezTo>
                    <a:cubicBezTo>
                      <a:pt x="621" y="230"/>
                      <a:pt x="623" y="255"/>
                      <a:pt x="754" y="251"/>
                    </a:cubicBezTo>
                    <a:cubicBezTo>
                      <a:pt x="885" y="247"/>
                      <a:pt x="1205" y="240"/>
                      <a:pt x="1306" y="203"/>
                    </a:cubicBezTo>
                    <a:cubicBezTo>
                      <a:pt x="1407" y="166"/>
                      <a:pt x="1473" y="58"/>
                      <a:pt x="1360" y="29"/>
                    </a:cubicBezTo>
                    <a:cubicBezTo>
                      <a:pt x="1247" y="0"/>
                      <a:pt x="826" y="32"/>
                      <a:pt x="628" y="29"/>
                    </a:cubicBezTo>
                    <a:cubicBezTo>
                      <a:pt x="430" y="26"/>
                      <a:pt x="267" y="15"/>
                      <a:pt x="172" y="11"/>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1">
                      <a:lumMod val="75000"/>
                    </a:schemeClr>
                  </a:solidFill>
                  <a:effectLst/>
                  <a:uLnTx/>
                  <a:uFillTx/>
                  <a:latin typeface="Calibri" panose="020F0502020204030204"/>
                  <a:ea typeface="+mn-ea"/>
                  <a:cs typeface="+mn-cs"/>
                </a:endParaRPr>
              </a:p>
            </p:txBody>
          </p:sp>
          <p:sp>
            <p:nvSpPr>
              <p:cNvPr id="58" name="Text Box 15">
                <a:extLst>
                  <a:ext uri="{FF2B5EF4-FFF2-40B4-BE49-F238E27FC236}">
                    <a16:creationId xmlns:a16="http://schemas.microsoft.com/office/drawing/2014/main" id="{3A5A56AE-DCC5-4776-B797-FBFB94F74AD5}"/>
                  </a:ext>
                </a:extLst>
              </p:cNvPr>
              <p:cNvSpPr txBox="1">
                <a:spLocks noChangeArrowheads="1"/>
              </p:cNvSpPr>
              <p:nvPr/>
            </p:nvSpPr>
            <p:spPr bwMode="auto">
              <a:xfrm>
                <a:off x="1226" y="1664"/>
                <a:ext cx="970" cy="212"/>
              </a:xfrm>
              <a:prstGeom prst="rect">
                <a:avLst/>
              </a:prstGeom>
              <a:solidFill>
                <a:srgbClr val="9CE0F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200.23.18.0/23</a:t>
                </a:r>
                <a:endParaRPr kumimoji="0" lang="en-US" altLang="en-US" sz="18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endParaRPr>
              </a:p>
            </p:txBody>
          </p:sp>
        </p:grpSp>
        <p:sp>
          <p:nvSpPr>
            <p:cNvPr id="56" name="Text Box 24">
              <a:extLst>
                <a:ext uri="{FF2B5EF4-FFF2-40B4-BE49-F238E27FC236}">
                  <a16:creationId xmlns:a16="http://schemas.microsoft.com/office/drawing/2014/main" id="{7628F7DB-9618-415F-981E-A1EA99177F69}"/>
                </a:ext>
              </a:extLst>
            </p:cNvPr>
            <p:cNvSpPr txBox="1">
              <a:spLocks noChangeArrowheads="1"/>
            </p:cNvSpPr>
            <p:nvPr/>
          </p:nvSpPr>
          <p:spPr bwMode="auto">
            <a:xfrm>
              <a:off x="2073587" y="5735794"/>
              <a:ext cx="1336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chemeClr val="accent1">
                      <a:lumMod val="75000"/>
                    </a:schemeClr>
                  </a:solidFill>
                  <a:effectLst/>
                  <a:uLnTx/>
                  <a:uFillTx/>
                  <a:latin typeface="Arial" panose="020B0604020202020204" pitchFamily="34" charset="0"/>
                  <a:ea typeface="ＭＳ Ｐゴシック" panose="020B0600070205080204" pitchFamily="34" charset="-128"/>
                  <a:cs typeface="+mn-cs"/>
                </a:rPr>
                <a:t>Organization 1</a:t>
              </a:r>
            </a:p>
          </p:txBody>
        </p:sp>
      </p:grpSp>
      <p:sp>
        <p:nvSpPr>
          <p:cNvPr id="59" name="Text Box 31">
            <a:extLst>
              <a:ext uri="{FF2B5EF4-FFF2-40B4-BE49-F238E27FC236}">
                <a16:creationId xmlns:a16="http://schemas.microsoft.com/office/drawing/2014/main" id="{606ACC4F-4C54-4A87-AED2-7EE84A62BE38}"/>
              </a:ext>
            </a:extLst>
          </p:cNvPr>
          <p:cNvSpPr txBox="1">
            <a:spLocks noChangeArrowheads="1"/>
          </p:cNvSpPr>
          <p:nvPr/>
        </p:nvSpPr>
        <p:spPr bwMode="auto">
          <a:xfrm>
            <a:off x="7020717" y="5805264"/>
            <a:ext cx="1739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“or </a:t>
            </a:r>
            <a:r>
              <a:rPr kumimoji="0" lang="en-US" altLang="en-US" sz="1400" b="0" i="0" u="sng"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200.23.18.0/23</a:t>
            </a:r>
            <a:r>
              <a:rPr kumimoji="0" lang="ja-JP"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rPr>
              <a:t>”</a:t>
            </a:r>
            <a:endParaRPr kumimoji="0" lang="en-US" altLang="en-US" sz="14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cs typeface="+mn-cs"/>
            </a:endParaRPr>
          </a:p>
        </p:txBody>
      </p:sp>
      <p:sp>
        <p:nvSpPr>
          <p:cNvPr id="60" name="Freeform 3">
            <a:extLst>
              <a:ext uri="{FF2B5EF4-FFF2-40B4-BE49-F238E27FC236}">
                <a16:creationId xmlns:a16="http://schemas.microsoft.com/office/drawing/2014/main" id="{9548E995-BFF6-4B6A-822F-1AABA16ABD67}"/>
              </a:ext>
            </a:extLst>
          </p:cNvPr>
          <p:cNvSpPr/>
          <p:nvPr/>
        </p:nvSpPr>
        <p:spPr>
          <a:xfrm>
            <a:off x="4171438" y="4958450"/>
            <a:ext cx="5325441" cy="1219472"/>
          </a:xfrm>
          <a:custGeom>
            <a:avLst/>
            <a:gdLst>
              <a:gd name="connsiteX0" fmla="*/ 5225143 w 5225143"/>
              <a:gd name="connsiteY0" fmla="*/ 0 h 1322614"/>
              <a:gd name="connsiteX1" fmla="*/ 1583871 w 5225143"/>
              <a:gd name="connsiteY1" fmla="*/ 587829 h 1322614"/>
              <a:gd name="connsiteX2" fmla="*/ 718457 w 5225143"/>
              <a:gd name="connsiteY2" fmla="*/ 963386 h 1322614"/>
              <a:gd name="connsiteX3" fmla="*/ 0 w 5225143"/>
              <a:gd name="connsiteY3" fmla="*/ 1322614 h 1322614"/>
              <a:gd name="connsiteX0" fmla="*/ 5225143 w 5225143"/>
              <a:gd name="connsiteY0" fmla="*/ 0 h 1322614"/>
              <a:gd name="connsiteX1" fmla="*/ 1583871 w 5225143"/>
              <a:gd name="connsiteY1" fmla="*/ 587829 h 1322614"/>
              <a:gd name="connsiteX2" fmla="*/ 849085 w 5225143"/>
              <a:gd name="connsiteY2" fmla="*/ 783772 h 1322614"/>
              <a:gd name="connsiteX3" fmla="*/ 0 w 5225143"/>
              <a:gd name="connsiteY3" fmla="*/ 1322614 h 1322614"/>
              <a:gd name="connsiteX0" fmla="*/ 5225143 w 5225143"/>
              <a:gd name="connsiteY0" fmla="*/ 0 h 1322614"/>
              <a:gd name="connsiteX1" fmla="*/ 849085 w 5225143"/>
              <a:gd name="connsiteY1" fmla="*/ 783772 h 1322614"/>
              <a:gd name="connsiteX2" fmla="*/ 0 w 5225143"/>
              <a:gd name="connsiteY2" fmla="*/ 1322614 h 1322614"/>
              <a:gd name="connsiteX0" fmla="*/ 5274129 w 5274129"/>
              <a:gd name="connsiteY0" fmla="*/ 0 h 1257299"/>
              <a:gd name="connsiteX1" fmla="*/ 849085 w 5274129"/>
              <a:gd name="connsiteY1" fmla="*/ 718457 h 1257299"/>
              <a:gd name="connsiteX2" fmla="*/ 0 w 5274129"/>
              <a:gd name="connsiteY2" fmla="*/ 1257299 h 1257299"/>
            </a:gdLst>
            <a:ahLst/>
            <a:cxnLst>
              <a:cxn ang="0">
                <a:pos x="connsiteX0" y="connsiteY0"/>
              </a:cxn>
              <a:cxn ang="0">
                <a:pos x="connsiteX1" y="connsiteY1"/>
              </a:cxn>
              <a:cxn ang="0">
                <a:pos x="connsiteX2" y="connsiteY2"/>
              </a:cxn>
            </a:cxnLst>
            <a:rect l="l" t="t" r="r" b="b"/>
            <a:pathLst>
              <a:path w="5274129" h="1257299">
                <a:moveTo>
                  <a:pt x="5274129" y="0"/>
                </a:moveTo>
                <a:lnTo>
                  <a:pt x="849085" y="718457"/>
                </a:lnTo>
                <a:lnTo>
                  <a:pt x="0" y="1257299"/>
                </a:lnTo>
              </a:path>
            </a:pathLst>
          </a:custGeom>
          <a:noFill/>
          <a:ln w="76200">
            <a:solidFill>
              <a:schemeClr val="accent3">
                <a:lumMod val="40000"/>
                <a:lumOff val="6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370" name="Text Box 26"/>
          <p:cNvSpPr txBox="1">
            <a:spLocks noChangeArrowheads="1"/>
          </p:cNvSpPr>
          <p:nvPr/>
        </p:nvSpPr>
        <p:spPr bwMode="auto">
          <a:xfrm>
            <a:off x="5340350" y="5249863"/>
            <a:ext cx="1023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ISPs-R-Us</a:t>
            </a:r>
            <a:endParaRPr lang="en-US" altLang="zh-CN" sz="1800" dirty="0">
              <a:solidFill>
                <a:srgbClr val="0000FF"/>
              </a:solidFill>
            </a:endParaRPr>
          </a:p>
        </p:txBody>
      </p:sp>
      <p:sp>
        <p:nvSpPr>
          <p:cNvPr id="100375" name="Text Box 31"/>
          <p:cNvSpPr txBox="1">
            <a:spLocks noChangeArrowheads="1"/>
          </p:cNvSpPr>
          <p:nvPr/>
        </p:nvSpPr>
        <p:spPr bwMode="auto">
          <a:xfrm>
            <a:off x="7054851" y="5145089"/>
            <a:ext cx="216758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ja-JP" sz="1400" dirty="0">
                <a:solidFill>
                  <a:srgbClr val="0000FF"/>
                </a:solidFill>
              </a:rPr>
              <a:t>"Send me anything</a:t>
            </a:r>
          </a:p>
          <a:p>
            <a:r>
              <a:rPr lang="en-US" altLang="zh-CN" sz="1400" dirty="0">
                <a:solidFill>
                  <a:srgbClr val="0000FF"/>
                </a:solidFill>
              </a:rPr>
              <a:t>with addresses </a:t>
            </a:r>
          </a:p>
          <a:p>
            <a:r>
              <a:rPr lang="en-US" altLang="zh-CN" sz="1400" dirty="0">
                <a:solidFill>
                  <a:srgbClr val="0000FF"/>
                </a:solidFill>
              </a:rPr>
              <a:t>beginning 199.31.0.0/16”</a:t>
            </a:r>
          </a:p>
        </p:txBody>
      </p:sp>
    </p:spTree>
    <p:extLst>
      <p:ext uri="{BB962C8B-B14F-4D97-AF65-F5344CB8AC3E}">
        <p14:creationId xmlns:p14="http://schemas.microsoft.com/office/powerpoint/2010/main" val="345531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8"/>
                                        </p:tgtEl>
                                      </p:cBhvr>
                                    </p:animEffect>
                                    <p:set>
                                      <p:cBhvr>
                                        <p:cTn id="7" dur="1" fill="hold">
                                          <p:stCondLst>
                                            <p:cond delay="499"/>
                                          </p:stCondLst>
                                        </p:cTn>
                                        <p:tgtEl>
                                          <p:spTgt spid="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dissolve">
                                      <p:cBhvr>
                                        <p:cTn id="12" dur="500"/>
                                        <p:tgtEl>
                                          <p:spTgt spid="54"/>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right)">
                                      <p:cBhvr>
                                        <p:cTn id="20" dur="1000"/>
                                        <p:tgtEl>
                                          <p:spTgt spid="60"/>
                                        </p:tgtEl>
                                      </p:cBhvr>
                                    </p:animEffec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9" grpId="0"/>
      <p:bldP spid="6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123394" y="296593"/>
            <a:ext cx="8233244" cy="720724"/>
          </a:xfrm>
        </p:spPr>
        <p:txBody>
          <a:bodyPr/>
          <a:lstStyle/>
          <a:p>
            <a:r>
              <a:rPr lang="en-US" altLang="zh-CN" sz="3600" dirty="0">
                <a:ea typeface="ＭＳ Ｐゴシック" panose="020B0600070205080204" pitchFamily="34" charset="-128"/>
              </a:rPr>
              <a:t>IP addressing: last words...</a:t>
            </a:r>
            <a:endParaRPr lang="en-US" altLang="zh-CN" dirty="0">
              <a:ea typeface="ＭＳ Ｐゴシック" panose="020B0600070205080204" pitchFamily="34" charset="-128"/>
            </a:endParaRPr>
          </a:p>
        </p:txBody>
      </p:sp>
      <p:sp>
        <p:nvSpPr>
          <p:cNvPr id="55302" name="Rectangle 3"/>
          <p:cNvSpPr>
            <a:spLocks noGrp="1" noChangeArrowheads="1"/>
          </p:cNvSpPr>
          <p:nvPr>
            <p:ph type="body" idx="1"/>
          </p:nvPr>
        </p:nvSpPr>
        <p:spPr>
          <a:xfrm>
            <a:off x="335361" y="1705380"/>
            <a:ext cx="6264695" cy="3883860"/>
          </a:xfrm>
        </p:spPr>
        <p:txBody>
          <a:bodyPr>
            <a:normAutofit fontScale="92500" lnSpcReduction="10000"/>
          </a:bodyPr>
          <a:lstStyle/>
          <a:p>
            <a:pPr>
              <a:buFont typeface="Wingdings" charset="0"/>
              <a:buNone/>
              <a:defRPr/>
            </a:pPr>
            <a:r>
              <a:rPr lang="en-US" sz="2600" i="1" dirty="0">
                <a:solidFill>
                  <a:srgbClr val="CC0000"/>
                </a:solidFill>
                <a:latin typeface="+mn-lt"/>
                <a:cs typeface="+mn-cs"/>
              </a:rPr>
              <a:t>Q:</a:t>
            </a:r>
            <a:r>
              <a:rPr lang="en-US" sz="2600" dirty="0">
                <a:latin typeface="+mn-lt"/>
                <a:cs typeface="+mn-cs"/>
              </a:rPr>
              <a:t> how does an ISP get block of addresses?</a:t>
            </a:r>
          </a:p>
          <a:p>
            <a:pPr>
              <a:buFont typeface="Wingdings" charset="0"/>
              <a:buNone/>
              <a:defRPr/>
            </a:pPr>
            <a:r>
              <a:rPr lang="en-US" sz="2600" i="1" dirty="0">
                <a:solidFill>
                  <a:srgbClr val="CC0000"/>
                </a:solidFill>
                <a:latin typeface="+mn-lt"/>
                <a:cs typeface="+mn-cs"/>
              </a:rPr>
              <a:t>A:</a:t>
            </a:r>
            <a:r>
              <a:rPr lang="en-US" sz="2600" dirty="0">
                <a:solidFill>
                  <a:srgbClr val="FF0000"/>
                </a:solidFill>
                <a:latin typeface="+mn-lt"/>
                <a:cs typeface="+mn-cs"/>
              </a:rPr>
              <a:t> </a:t>
            </a:r>
            <a:r>
              <a:rPr lang="en-US" sz="2600" dirty="0">
                <a:solidFill>
                  <a:srgbClr val="000099"/>
                </a:solidFill>
                <a:latin typeface="+mn-lt"/>
                <a:cs typeface="+mn-cs"/>
              </a:rPr>
              <a:t>ICANN</a:t>
            </a:r>
            <a:r>
              <a:rPr lang="en-US" sz="2600" dirty="0">
                <a:latin typeface="+mn-lt"/>
                <a:cs typeface="+mn-cs"/>
              </a:rPr>
              <a:t>: </a:t>
            </a:r>
            <a:r>
              <a:rPr lang="en-US" sz="2600" dirty="0">
                <a:solidFill>
                  <a:srgbClr val="FF0000"/>
                </a:solidFill>
                <a:latin typeface="+mn-lt"/>
                <a:cs typeface="+mn-cs"/>
              </a:rPr>
              <a:t>I</a:t>
            </a:r>
            <a:r>
              <a:rPr lang="en-US" sz="2600" dirty="0">
                <a:latin typeface="+mn-lt"/>
                <a:cs typeface="+mn-cs"/>
              </a:rPr>
              <a:t>nternet </a:t>
            </a:r>
            <a:r>
              <a:rPr lang="en-US" sz="2600" dirty="0">
                <a:solidFill>
                  <a:srgbClr val="FF0000"/>
                </a:solidFill>
                <a:latin typeface="+mn-lt"/>
                <a:cs typeface="+mn-cs"/>
              </a:rPr>
              <a:t>C</a:t>
            </a:r>
            <a:r>
              <a:rPr lang="en-US" sz="2600" dirty="0">
                <a:latin typeface="+mn-lt"/>
                <a:cs typeface="+mn-cs"/>
              </a:rPr>
              <a:t>orporation for </a:t>
            </a:r>
            <a:r>
              <a:rPr lang="en-US" sz="2600" dirty="0">
                <a:solidFill>
                  <a:srgbClr val="FF0000"/>
                </a:solidFill>
                <a:latin typeface="+mn-lt"/>
                <a:cs typeface="+mn-cs"/>
              </a:rPr>
              <a:t>A</a:t>
            </a:r>
            <a:r>
              <a:rPr lang="en-US" sz="2600" dirty="0">
                <a:latin typeface="+mn-lt"/>
                <a:cs typeface="+mn-cs"/>
              </a:rPr>
              <a:t>ssigned </a:t>
            </a:r>
          </a:p>
          <a:p>
            <a:pPr>
              <a:buFont typeface="Wingdings" charset="0"/>
              <a:buNone/>
              <a:defRPr/>
            </a:pPr>
            <a:r>
              <a:rPr lang="en-US" sz="2600" dirty="0">
                <a:latin typeface="+mn-lt"/>
                <a:cs typeface="+mn-cs"/>
              </a:rPr>
              <a:t>     </a:t>
            </a:r>
            <a:r>
              <a:rPr lang="en-US" sz="2600" dirty="0">
                <a:solidFill>
                  <a:srgbClr val="FF0000"/>
                </a:solidFill>
                <a:latin typeface="+mn-lt"/>
                <a:cs typeface="+mn-cs"/>
              </a:rPr>
              <a:t>N</a:t>
            </a:r>
            <a:r>
              <a:rPr lang="en-US" sz="2600" dirty="0">
                <a:latin typeface="+mn-lt"/>
                <a:cs typeface="+mn-cs"/>
              </a:rPr>
              <a:t>ames and </a:t>
            </a:r>
            <a:r>
              <a:rPr lang="en-US" sz="2600" dirty="0">
                <a:solidFill>
                  <a:srgbClr val="FF0000"/>
                </a:solidFill>
                <a:latin typeface="+mn-lt"/>
                <a:cs typeface="+mn-cs"/>
              </a:rPr>
              <a:t>N</a:t>
            </a:r>
            <a:r>
              <a:rPr lang="en-US" sz="2600" dirty="0">
                <a:latin typeface="+mn-lt"/>
                <a:cs typeface="+mn-cs"/>
              </a:rPr>
              <a:t>umbers </a:t>
            </a:r>
            <a:r>
              <a:rPr lang="en-US" sz="2600" dirty="0">
                <a:solidFill>
                  <a:srgbClr val="0000FF"/>
                </a:solidFill>
                <a:latin typeface="+mn-lt"/>
                <a:cs typeface="+mn-cs"/>
              </a:rPr>
              <a:t>http://www.icann.org/</a:t>
            </a:r>
          </a:p>
          <a:p>
            <a:pPr marL="742950" lvl="2" indent="-342900">
              <a:lnSpc>
                <a:spcPct val="110000"/>
              </a:lnSpc>
              <a:buSzPct val="70000"/>
              <a:buFont typeface="Wingdings" panose="05000000000000000000" pitchFamily="2" charset="2"/>
              <a:buChar char="v"/>
              <a:defRPr/>
            </a:pPr>
            <a:r>
              <a:rPr lang="en-US" sz="2200" dirty="0">
                <a:latin typeface="+mn-lt"/>
              </a:rPr>
              <a:t>allocates IP addresses, through </a:t>
            </a:r>
            <a:r>
              <a:rPr lang="en-US" sz="2200" dirty="0">
                <a:solidFill>
                  <a:srgbClr val="0000FF"/>
                </a:solidFill>
                <a:latin typeface="+mn-lt"/>
              </a:rPr>
              <a:t>5 regional internet registries (RIRS)</a:t>
            </a:r>
          </a:p>
          <a:p>
            <a:pPr marL="1200150" lvl="3" indent="-342900">
              <a:lnSpc>
                <a:spcPct val="110000"/>
              </a:lnSpc>
              <a:buSzPct val="70000"/>
              <a:buFont typeface="Arial" panose="020B0604020202020204" pitchFamily="34" charset="0"/>
              <a:buChar char="−"/>
              <a:defRPr/>
            </a:pPr>
            <a:r>
              <a:rPr lang="en-US" sz="1900" dirty="0">
                <a:latin typeface="+mn-lt"/>
              </a:rPr>
              <a:t>RIRS may then allocate to local registries</a:t>
            </a:r>
          </a:p>
          <a:p>
            <a:pPr marL="742950" lvl="2" indent="-342900">
              <a:lnSpc>
                <a:spcPct val="110000"/>
              </a:lnSpc>
              <a:buSzPct val="70000"/>
              <a:buFont typeface="Wingdings" panose="05000000000000000000" pitchFamily="2" charset="2"/>
              <a:buChar char="v"/>
              <a:defRPr/>
            </a:pPr>
            <a:r>
              <a:rPr lang="en-US" sz="2200" dirty="0">
                <a:latin typeface="+mn-lt"/>
              </a:rPr>
              <a:t>manages DNS root zone, including delegation of individual TLD (.com, .</a:t>
            </a:r>
            <a:r>
              <a:rPr lang="en-US" sz="2200" dirty="0" err="1">
                <a:latin typeface="+mn-lt"/>
              </a:rPr>
              <a:t>edu</a:t>
            </a:r>
            <a:r>
              <a:rPr lang="en-US" sz="2200" dirty="0">
                <a:latin typeface="+mn-lt"/>
              </a:rPr>
              <a:t> , …) management </a:t>
            </a:r>
          </a:p>
          <a:p>
            <a:pPr marL="742950" lvl="2" indent="-342900">
              <a:lnSpc>
                <a:spcPct val="110000"/>
              </a:lnSpc>
              <a:buSzPct val="70000"/>
              <a:buFont typeface="Wingdings" panose="05000000000000000000" pitchFamily="2" charset="2"/>
              <a:buChar char="v"/>
              <a:defRPr/>
            </a:pPr>
            <a:r>
              <a:rPr lang="en-US" sz="2200" dirty="0">
                <a:latin typeface="+mn-lt"/>
              </a:rPr>
              <a:t>assigns domain names, resolves disputes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5159896" y="6615113"/>
            <a:ext cx="2645843"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4.3.3 IPv4 Addressing </a:t>
            </a:r>
            <a:endParaRPr lang="en-US" altLang="zh-CN" sz="1200" dirty="0">
              <a:solidFill>
                <a:srgbClr val="FF0000"/>
              </a:solidFill>
              <a:cs typeface="Arial" panose="020B0604020202020204" pitchFamily="34" charset="0"/>
            </a:endParaRPr>
          </a:p>
        </p:txBody>
      </p:sp>
      <p:sp>
        <p:nvSpPr>
          <p:cNvPr id="2" name="矩形 1">
            <a:extLst>
              <a:ext uri="{FF2B5EF4-FFF2-40B4-BE49-F238E27FC236}">
                <a16:creationId xmlns:a16="http://schemas.microsoft.com/office/drawing/2014/main" id="{A03142D2-F286-4A45-AFA9-6B65D14CD7E1}"/>
              </a:ext>
            </a:extLst>
          </p:cNvPr>
          <p:cNvSpPr/>
          <p:nvPr/>
        </p:nvSpPr>
        <p:spPr>
          <a:xfrm>
            <a:off x="551384" y="5595771"/>
            <a:ext cx="6413846" cy="338554"/>
          </a:xfrm>
          <a:prstGeom prst="rect">
            <a:avLst/>
          </a:prstGeom>
        </p:spPr>
        <p:txBody>
          <a:bodyPr wrap="square">
            <a:spAutoFit/>
          </a:bodyPr>
          <a:lstStyle/>
          <a:p>
            <a:r>
              <a:rPr lang="en-US" altLang="zh-CN" sz="1600" dirty="0">
                <a:solidFill>
                  <a:srgbClr val="0000FF"/>
                </a:solidFill>
              </a:rPr>
              <a:t>https://aso.icann.org/advisory-council/regional-internet-registries-rirs/</a:t>
            </a:r>
            <a:endParaRPr lang="zh-CN" altLang="en-US" sz="1600" dirty="0">
              <a:solidFill>
                <a:srgbClr val="0000FF"/>
              </a:solidFill>
            </a:endParaRPr>
          </a:p>
        </p:txBody>
      </p:sp>
      <p:sp>
        <p:nvSpPr>
          <p:cNvPr id="8" name="Rectangle 3">
            <a:extLst>
              <a:ext uri="{FF2B5EF4-FFF2-40B4-BE49-F238E27FC236}">
                <a16:creationId xmlns:a16="http://schemas.microsoft.com/office/drawing/2014/main" id="{CC745B9A-4C22-430F-82E5-02D3600387C6}"/>
              </a:ext>
            </a:extLst>
          </p:cNvPr>
          <p:cNvSpPr txBox="1">
            <a:spLocks noChangeArrowheads="1"/>
          </p:cNvSpPr>
          <p:nvPr/>
        </p:nvSpPr>
        <p:spPr>
          <a:xfrm>
            <a:off x="6780931" y="1724136"/>
            <a:ext cx="5040009" cy="289301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2400" i="1" dirty="0">
                <a:solidFill>
                  <a:srgbClr val="CC0000"/>
                </a:solidFill>
              </a:rPr>
              <a:t>Q:</a:t>
            </a:r>
            <a:r>
              <a:rPr lang="en-US" sz="2400" dirty="0"/>
              <a:t> </a:t>
            </a:r>
            <a:r>
              <a:rPr lang="en-US" sz="2400" dirty="0">
                <a:solidFill>
                  <a:srgbClr val="000099"/>
                </a:solidFill>
              </a:rPr>
              <a:t>are there enough 32-bit IP addresses?</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ICANN allocated last chunk of IPv4 addresses to RIRS in 2011</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NAT (next) helps IPv4 address space exhaustion</a:t>
            </a:r>
          </a:p>
          <a:p>
            <a:pPr marL="742950" lvl="2" indent="-342900" fontAlgn="base">
              <a:lnSpc>
                <a:spcPct val="110000"/>
              </a:lnSpc>
              <a:spcBef>
                <a:spcPct val="20000"/>
              </a:spcBef>
              <a:buSzPct val="70000"/>
              <a:buFont typeface="Wingdings" panose="05000000000000000000" pitchFamily="2" charset="2"/>
              <a:buChar char="v"/>
              <a:defRPr/>
            </a:pPr>
            <a:r>
              <a:rPr lang="en-US" dirty="0">
                <a:solidFill>
                  <a:srgbClr val="000099"/>
                </a:solidFill>
                <a:ea typeface="微软雅黑" panose="020B0503020204020204" pitchFamily="34" charset="-122"/>
              </a:rPr>
              <a:t>IPv6 has 128-bit address space</a:t>
            </a:r>
          </a:p>
        </p:txBody>
      </p:sp>
      <p:sp>
        <p:nvSpPr>
          <p:cNvPr id="9" name="TextBox 1">
            <a:extLst>
              <a:ext uri="{FF2B5EF4-FFF2-40B4-BE49-F238E27FC236}">
                <a16:creationId xmlns:a16="http://schemas.microsoft.com/office/drawing/2014/main" id="{8BC199C1-73AE-47E4-8C36-8F2E4B03B919}"/>
              </a:ext>
            </a:extLst>
          </p:cNvPr>
          <p:cNvSpPr txBox="1"/>
          <p:nvPr/>
        </p:nvSpPr>
        <p:spPr>
          <a:xfrm flipH="1">
            <a:off x="7237747" y="4769857"/>
            <a:ext cx="4511372" cy="1323439"/>
          </a:xfrm>
          <a:prstGeom prst="rect">
            <a:avLst/>
          </a:prstGeom>
          <a:noFill/>
        </p:spPr>
        <p:txBody>
          <a:bodyPr wrap="square" rtlCol="0">
            <a:spAutoFit/>
          </a:bodyPr>
          <a:lstStyle/>
          <a:p>
            <a:r>
              <a:rPr lang="en-US" sz="2000" dirty="0">
                <a:solidFill>
                  <a:srgbClr val="000099"/>
                </a:solidFill>
              </a:rPr>
              <a:t>"Who the hell knew how much address space we needed?"  </a:t>
            </a:r>
            <a:r>
              <a:rPr lang="en-US" sz="2000" dirty="0" err="1">
                <a:solidFill>
                  <a:srgbClr val="000099"/>
                </a:solidFill>
              </a:rPr>
              <a:t>Vint</a:t>
            </a:r>
            <a:r>
              <a:rPr lang="en-US" sz="2000" dirty="0">
                <a:solidFill>
                  <a:srgbClr val="000099"/>
                </a:solidFill>
              </a:rPr>
              <a:t> Cerf (reflecting on decision to make IPv4 address 32 bits long)</a:t>
            </a:r>
          </a:p>
        </p:txBody>
      </p:sp>
    </p:spTree>
    <p:extLst>
      <p:ext uri="{BB962C8B-B14F-4D97-AF65-F5344CB8AC3E}">
        <p14:creationId xmlns:p14="http://schemas.microsoft.com/office/powerpoint/2010/main" val="152202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2033203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2500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Freeform 80"/>
          <p:cNvSpPr>
            <a:spLocks/>
          </p:cNvSpPr>
          <p:nvPr/>
        </p:nvSpPr>
        <p:spPr bwMode="auto">
          <a:xfrm>
            <a:off x="5676901" y="2060396"/>
            <a:ext cx="3738563"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56325" name="Rectangle 2"/>
          <p:cNvSpPr>
            <a:spLocks noGrp="1" noChangeArrowheads="1"/>
          </p:cNvSpPr>
          <p:nvPr>
            <p:ph type="title"/>
          </p:nvPr>
        </p:nvSpPr>
        <p:spPr>
          <a:xfrm>
            <a:off x="184945" y="17763"/>
            <a:ext cx="8091488" cy="908050"/>
          </a:xfrm>
        </p:spPr>
        <p:txBody>
          <a:bodyPr/>
          <a:lstStyle/>
          <a:p>
            <a:pPr>
              <a:defRPr/>
            </a:pPr>
            <a:r>
              <a:rPr lang="en-US" dirty="0">
                <a:cs typeface="+mj-cs"/>
              </a:rPr>
              <a:t>NAT: network address translation</a:t>
            </a:r>
          </a:p>
        </p:txBody>
      </p:sp>
      <p:sp>
        <p:nvSpPr>
          <p:cNvPr id="102403" name="Freeform 4"/>
          <p:cNvSpPr>
            <a:spLocks/>
          </p:cNvSpPr>
          <p:nvPr/>
        </p:nvSpPr>
        <p:spPr bwMode="auto">
          <a:xfrm>
            <a:off x="1524000" y="2768422"/>
            <a:ext cx="3849688" cy="1425575"/>
          </a:xfrm>
          <a:custGeom>
            <a:avLst/>
            <a:gdLst>
              <a:gd name="T0" fmla="*/ 2147483647 w 2425"/>
              <a:gd name="T1" fmla="*/ 2147483647 h 898"/>
              <a:gd name="T2" fmla="*/ 2147483647 w 2425"/>
              <a:gd name="T3" fmla="*/ 2147483647 h 898"/>
              <a:gd name="T4" fmla="*/ 2147483647 w 2425"/>
              <a:gd name="T5" fmla="*/ 2147483647 h 898"/>
              <a:gd name="T6" fmla="*/ 2147483647 w 2425"/>
              <a:gd name="T7" fmla="*/ 2147483647 h 898"/>
              <a:gd name="T8" fmla="*/ 2147483647 w 2425"/>
              <a:gd name="T9" fmla="*/ 2147483647 h 898"/>
              <a:gd name="T10" fmla="*/ 2147483647 w 2425"/>
              <a:gd name="T11" fmla="*/ 2147483647 h 898"/>
              <a:gd name="T12" fmla="*/ 2147483647 w 2425"/>
              <a:gd name="T13" fmla="*/ 2147483647 h 898"/>
              <a:gd name="T14" fmla="*/ 2147483647 w 2425"/>
              <a:gd name="T15" fmla="*/ 2147483647 h 898"/>
              <a:gd name="T16" fmla="*/ 0 60000 65536"/>
              <a:gd name="T17" fmla="*/ 0 60000 65536"/>
              <a:gd name="T18" fmla="*/ 0 60000 65536"/>
              <a:gd name="T19" fmla="*/ 0 60000 65536"/>
              <a:gd name="T20" fmla="*/ 0 60000 65536"/>
              <a:gd name="T21" fmla="*/ 0 60000 65536"/>
              <a:gd name="T22" fmla="*/ 0 60000 65536"/>
              <a:gd name="T23" fmla="*/ 0 60000 65536"/>
              <a:gd name="T24" fmla="*/ 0 w 2425"/>
              <a:gd name="T25" fmla="*/ 0 h 898"/>
              <a:gd name="T26" fmla="*/ 2425 w 2425"/>
              <a:gd name="T27" fmla="*/ 898 h 89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25" h="898">
                <a:moveTo>
                  <a:pt x="2056" y="289"/>
                </a:moveTo>
                <a:cubicBezTo>
                  <a:pt x="1826" y="223"/>
                  <a:pt x="1133" y="113"/>
                  <a:pt x="810" y="75"/>
                </a:cubicBezTo>
                <a:cubicBezTo>
                  <a:pt x="487" y="37"/>
                  <a:pt x="230" y="0"/>
                  <a:pt x="115" y="60"/>
                </a:cubicBezTo>
                <a:cubicBezTo>
                  <a:pt x="0" y="120"/>
                  <a:pt x="121" y="301"/>
                  <a:pt x="121" y="433"/>
                </a:cubicBezTo>
                <a:cubicBezTo>
                  <a:pt x="121" y="565"/>
                  <a:pt x="25" y="802"/>
                  <a:pt x="115" y="850"/>
                </a:cubicBezTo>
                <a:cubicBezTo>
                  <a:pt x="205" y="898"/>
                  <a:pt x="316" y="784"/>
                  <a:pt x="662" y="721"/>
                </a:cubicBezTo>
                <a:cubicBezTo>
                  <a:pt x="1008" y="658"/>
                  <a:pt x="1961" y="544"/>
                  <a:pt x="2193" y="472"/>
                </a:cubicBezTo>
                <a:cubicBezTo>
                  <a:pt x="2425" y="400"/>
                  <a:pt x="2292" y="327"/>
                  <a:pt x="2056" y="289"/>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FF"/>
              </a:solidFill>
            </a:endParaRPr>
          </a:p>
        </p:txBody>
      </p:sp>
      <p:sp>
        <p:nvSpPr>
          <p:cNvPr id="102404" name="Line 8"/>
          <p:cNvSpPr>
            <a:spLocks noChangeShapeType="1"/>
          </p:cNvSpPr>
          <p:nvPr/>
        </p:nvSpPr>
        <p:spPr bwMode="auto">
          <a:xfrm flipV="1">
            <a:off x="5791200" y="3390597"/>
            <a:ext cx="1214438" cy="11112"/>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5" name="Line 9"/>
          <p:cNvSpPr>
            <a:spLocks noChangeShapeType="1"/>
          </p:cNvSpPr>
          <p:nvPr/>
        </p:nvSpPr>
        <p:spPr bwMode="auto">
          <a:xfrm flipH="1">
            <a:off x="8534400" y="3422471"/>
            <a:ext cx="30003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6" name="Line 10"/>
          <p:cNvSpPr>
            <a:spLocks noChangeShapeType="1"/>
          </p:cNvSpPr>
          <p:nvPr/>
        </p:nvSpPr>
        <p:spPr bwMode="auto">
          <a:xfrm>
            <a:off x="8631238" y="2635071"/>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7" name="Line 11"/>
          <p:cNvSpPr>
            <a:spLocks noChangeShapeType="1"/>
          </p:cNvSpPr>
          <p:nvPr/>
        </p:nvSpPr>
        <p:spPr bwMode="auto">
          <a:xfrm flipV="1">
            <a:off x="8637588" y="4140021"/>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08" name="Text Box 12"/>
          <p:cNvSpPr txBox="1">
            <a:spLocks noChangeArrowheads="1"/>
          </p:cNvSpPr>
          <p:nvPr/>
        </p:nvSpPr>
        <p:spPr bwMode="auto">
          <a:xfrm>
            <a:off x="9256713" y="236519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10.0.0.1</a:t>
            </a:r>
          </a:p>
        </p:txBody>
      </p:sp>
      <p:sp>
        <p:nvSpPr>
          <p:cNvPr id="102409" name="Text Box 13"/>
          <p:cNvSpPr txBox="1">
            <a:spLocks noChangeArrowheads="1"/>
          </p:cNvSpPr>
          <p:nvPr/>
        </p:nvSpPr>
        <p:spPr bwMode="auto">
          <a:xfrm>
            <a:off x="9383713" y="3133546"/>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10.0.0.2</a:t>
            </a:r>
          </a:p>
        </p:txBody>
      </p:sp>
      <p:sp>
        <p:nvSpPr>
          <p:cNvPr id="102410" name="Text Box 14"/>
          <p:cNvSpPr txBox="1">
            <a:spLocks noChangeArrowheads="1"/>
          </p:cNvSpPr>
          <p:nvPr/>
        </p:nvSpPr>
        <p:spPr bwMode="auto">
          <a:xfrm>
            <a:off x="9334501" y="3939996"/>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10.0.0.3</a:t>
            </a:r>
          </a:p>
        </p:txBody>
      </p:sp>
      <p:sp>
        <p:nvSpPr>
          <p:cNvPr id="102411" name="Text Box 15"/>
          <p:cNvSpPr txBox="1">
            <a:spLocks noChangeArrowheads="1"/>
          </p:cNvSpPr>
          <p:nvPr/>
        </p:nvSpPr>
        <p:spPr bwMode="auto">
          <a:xfrm>
            <a:off x="6040934" y="2846971"/>
            <a:ext cx="9191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10.0.0.4</a:t>
            </a:r>
          </a:p>
        </p:txBody>
      </p:sp>
      <p:sp>
        <p:nvSpPr>
          <p:cNvPr id="102412" name="Line 16"/>
          <p:cNvSpPr>
            <a:spLocks noChangeShapeType="1"/>
          </p:cNvSpPr>
          <p:nvPr/>
        </p:nvSpPr>
        <p:spPr bwMode="auto">
          <a:xfrm flipH="1">
            <a:off x="5865812" y="3032601"/>
            <a:ext cx="258150" cy="229533"/>
          </a:xfrm>
          <a:prstGeom prst="line">
            <a:avLst/>
          </a:prstGeom>
          <a:noFill/>
          <a:ln w="19050">
            <a:solidFill>
              <a:srgbClr val="00B05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6" name="Text Box 81"/>
          <p:cNvSpPr txBox="1">
            <a:spLocks noChangeArrowheads="1"/>
          </p:cNvSpPr>
          <p:nvPr/>
        </p:nvSpPr>
        <p:spPr bwMode="auto">
          <a:xfrm>
            <a:off x="6240463" y="1863547"/>
            <a:ext cx="22796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local network</a:t>
            </a:r>
          </a:p>
          <a:p>
            <a:pPr algn="ctr"/>
            <a:r>
              <a:rPr lang="en-US" altLang="zh-CN" sz="1800" dirty="0">
                <a:solidFill>
                  <a:srgbClr val="000099"/>
                </a:solidFill>
              </a:rPr>
              <a:t>(e.g., home network)</a:t>
            </a:r>
          </a:p>
          <a:p>
            <a:pPr algn="ctr"/>
            <a:r>
              <a:rPr lang="en-US" altLang="zh-CN" sz="1800" dirty="0">
                <a:solidFill>
                  <a:srgbClr val="000099"/>
                </a:solidFill>
              </a:rPr>
              <a:t>10.0.0/24</a:t>
            </a:r>
          </a:p>
        </p:txBody>
      </p:sp>
      <p:sp>
        <p:nvSpPr>
          <p:cNvPr id="102417" name="Line 82"/>
          <p:cNvSpPr>
            <a:spLocks noChangeShapeType="1"/>
          </p:cNvSpPr>
          <p:nvPr/>
        </p:nvSpPr>
        <p:spPr bwMode="auto">
          <a:xfrm>
            <a:off x="8509000"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8" name="Line 83"/>
          <p:cNvSpPr>
            <a:spLocks noChangeShapeType="1"/>
          </p:cNvSpPr>
          <p:nvPr/>
        </p:nvSpPr>
        <p:spPr bwMode="auto">
          <a:xfrm>
            <a:off x="5557838" y="1949272"/>
            <a:ext cx="0" cy="1081087"/>
          </a:xfrm>
          <a:prstGeom prst="line">
            <a:avLst/>
          </a:prstGeom>
          <a:noFill/>
          <a:ln w="9525">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9" name="Line 84"/>
          <p:cNvSpPr>
            <a:spLocks noChangeShapeType="1"/>
          </p:cNvSpPr>
          <p:nvPr/>
        </p:nvSpPr>
        <p:spPr bwMode="auto">
          <a:xfrm flipH="1" flipV="1">
            <a:off x="5697539"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3" name="组合 2">
            <a:extLst>
              <a:ext uri="{FF2B5EF4-FFF2-40B4-BE49-F238E27FC236}">
                <a16:creationId xmlns:a16="http://schemas.microsoft.com/office/drawing/2014/main" id="{1C5882E5-2B64-4300-B471-E59BB8F57C3E}"/>
              </a:ext>
            </a:extLst>
          </p:cNvPr>
          <p:cNvGrpSpPr/>
          <p:nvPr/>
        </p:nvGrpSpPr>
        <p:grpSpPr>
          <a:xfrm>
            <a:off x="2251530" y="1850846"/>
            <a:ext cx="3257549" cy="1566862"/>
            <a:chOff x="2251530" y="1850846"/>
            <a:chExt cx="3257549" cy="1566862"/>
          </a:xfrm>
        </p:grpSpPr>
        <p:sp>
          <p:nvSpPr>
            <p:cNvPr id="102413" name="Text Box 17"/>
            <p:cNvSpPr txBox="1">
              <a:spLocks noChangeArrowheads="1"/>
            </p:cNvSpPr>
            <p:nvPr/>
          </p:nvSpPr>
          <p:spPr bwMode="auto">
            <a:xfrm>
              <a:off x="3842205" y="2849494"/>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B050"/>
                  </a:solidFill>
                </a:rPr>
                <a:t>138.76.29.7</a:t>
              </a:r>
            </a:p>
          </p:txBody>
        </p:sp>
        <p:sp>
          <p:nvSpPr>
            <p:cNvPr id="102414" name="Line 18"/>
            <p:cNvSpPr>
              <a:spLocks noChangeShapeType="1"/>
            </p:cNvSpPr>
            <p:nvPr/>
          </p:nvSpPr>
          <p:spPr bwMode="auto">
            <a:xfrm flipH="1" flipV="1">
              <a:off x="5099505" y="3012896"/>
              <a:ext cx="236536" cy="234950"/>
            </a:xfrm>
            <a:prstGeom prst="line">
              <a:avLst/>
            </a:prstGeom>
            <a:noFill/>
            <a:ln w="19050">
              <a:solidFill>
                <a:srgbClr val="00B05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15" name="Line 79"/>
            <p:cNvSpPr>
              <a:spLocks noChangeShapeType="1"/>
            </p:cNvSpPr>
            <p:nvPr/>
          </p:nvSpPr>
          <p:spPr bwMode="auto">
            <a:xfrm>
              <a:off x="2251530" y="3411358"/>
              <a:ext cx="3025775" cy="6350"/>
            </a:xfrm>
            <a:prstGeom prst="line">
              <a:avLst/>
            </a:prstGeom>
            <a:noFill/>
            <a:ln w="19050">
              <a:solidFill>
                <a:srgbClr val="000099"/>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0" name="Line 86"/>
            <p:cNvSpPr>
              <a:spLocks noChangeShapeType="1"/>
            </p:cNvSpPr>
            <p:nvPr/>
          </p:nvSpPr>
          <p:spPr bwMode="auto">
            <a:xfrm>
              <a:off x="4123191" y="2088971"/>
              <a:ext cx="1385888"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1" name="Line 87"/>
            <p:cNvSpPr>
              <a:spLocks noChangeShapeType="1"/>
            </p:cNvSpPr>
            <p:nvPr/>
          </p:nvSpPr>
          <p:spPr bwMode="auto">
            <a:xfrm flipH="1" flipV="1">
              <a:off x="2311855" y="2076271"/>
              <a:ext cx="898525" cy="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02422" name="Text Box 88"/>
            <p:cNvSpPr txBox="1">
              <a:spLocks noChangeArrowheads="1"/>
            </p:cNvSpPr>
            <p:nvPr/>
          </p:nvSpPr>
          <p:spPr bwMode="auto">
            <a:xfrm>
              <a:off x="3199266" y="1850846"/>
              <a:ext cx="958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rest of</a:t>
              </a:r>
            </a:p>
            <a:p>
              <a:pPr algn="ctr"/>
              <a:r>
                <a:rPr lang="en-US" altLang="zh-CN" sz="1800" dirty="0">
                  <a:solidFill>
                    <a:srgbClr val="000099"/>
                  </a:solidFill>
                </a:rPr>
                <a:t>Internet</a:t>
              </a:r>
            </a:p>
          </p:txBody>
        </p:sp>
      </p:grpSp>
      <p:sp>
        <p:nvSpPr>
          <p:cNvPr id="102423" name="Text Box 90"/>
          <p:cNvSpPr txBox="1">
            <a:spLocks noChangeArrowheads="1"/>
          </p:cNvSpPr>
          <p:nvPr/>
        </p:nvSpPr>
        <p:spPr bwMode="auto">
          <a:xfrm>
            <a:off x="5784851" y="4930597"/>
            <a:ext cx="4334841"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dirty="0">
                <a:solidFill>
                  <a:srgbClr val="000099"/>
                </a:solidFill>
                <a:latin typeface="Comic Sans MS" panose="030F0702030302020204" pitchFamily="66" charset="0"/>
              </a:rPr>
              <a:t>datagrams with source or </a:t>
            </a:r>
          </a:p>
          <a:p>
            <a:pPr>
              <a:lnSpc>
                <a:spcPct val="85000"/>
              </a:lnSpc>
            </a:pPr>
            <a:r>
              <a:rPr lang="en-US" altLang="zh-CN" dirty="0">
                <a:solidFill>
                  <a:srgbClr val="000099"/>
                </a:solidFill>
                <a:latin typeface="Comic Sans MS" panose="030F0702030302020204" pitchFamily="66" charset="0"/>
              </a:rPr>
              <a:t>destination in this network</a:t>
            </a:r>
          </a:p>
          <a:p>
            <a:pPr>
              <a:lnSpc>
                <a:spcPct val="85000"/>
              </a:lnSpc>
            </a:pPr>
            <a:r>
              <a:rPr lang="en-US" altLang="zh-CN" dirty="0">
                <a:solidFill>
                  <a:srgbClr val="000099"/>
                </a:solidFill>
                <a:latin typeface="Comic Sans MS" panose="030F0702030302020204" pitchFamily="66" charset="0"/>
              </a:rPr>
              <a:t>have 10.0.0/24 address for </a:t>
            </a:r>
          </a:p>
          <a:p>
            <a:pPr>
              <a:lnSpc>
                <a:spcPct val="85000"/>
              </a:lnSpc>
            </a:pPr>
            <a:r>
              <a:rPr lang="en-US" altLang="zh-CN" dirty="0">
                <a:solidFill>
                  <a:srgbClr val="000099"/>
                </a:solidFill>
                <a:latin typeface="Comic Sans MS" panose="030F0702030302020204" pitchFamily="66" charset="0"/>
              </a:rPr>
              <a:t>source, destination (as usual)</a:t>
            </a:r>
          </a:p>
        </p:txBody>
      </p:sp>
      <p:sp>
        <p:nvSpPr>
          <p:cNvPr id="102426" name="Line 96"/>
          <p:cNvSpPr>
            <a:spLocks noChangeShapeType="1"/>
          </p:cNvSpPr>
          <p:nvPr/>
        </p:nvSpPr>
        <p:spPr bwMode="auto">
          <a:xfrm flipV="1">
            <a:off x="6342064" y="3533596"/>
            <a:ext cx="668337" cy="1427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组合 3">
            <a:extLst>
              <a:ext uri="{FF2B5EF4-FFF2-40B4-BE49-F238E27FC236}">
                <a16:creationId xmlns:a16="http://schemas.microsoft.com/office/drawing/2014/main" id="{BF6309AC-FEE6-49FA-9BA1-11289DEDAB50}"/>
              </a:ext>
            </a:extLst>
          </p:cNvPr>
          <p:cNvGrpSpPr/>
          <p:nvPr/>
        </p:nvGrpSpPr>
        <p:grpSpPr>
          <a:xfrm>
            <a:off x="1415480" y="3497084"/>
            <a:ext cx="4062983" cy="3100268"/>
            <a:chOff x="1415480" y="3497084"/>
            <a:chExt cx="4062983" cy="3100268"/>
          </a:xfrm>
        </p:grpSpPr>
        <p:sp>
          <p:nvSpPr>
            <p:cNvPr id="102424" name="Text Box 92"/>
            <p:cNvSpPr txBox="1">
              <a:spLocks noChangeArrowheads="1"/>
            </p:cNvSpPr>
            <p:nvPr/>
          </p:nvSpPr>
          <p:spPr bwMode="auto">
            <a:xfrm>
              <a:off x="1415480" y="4935359"/>
              <a:ext cx="406298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85000"/>
                </a:lnSpc>
              </a:pPr>
              <a:r>
                <a:rPr lang="en-US" altLang="zh-CN" i="1" dirty="0">
                  <a:solidFill>
                    <a:srgbClr val="CC0000"/>
                  </a:solidFill>
                  <a:latin typeface="Comic Sans MS" panose="030F0702030302020204" pitchFamily="66" charset="0"/>
                </a:rPr>
                <a:t>all</a:t>
              </a:r>
              <a:r>
                <a:rPr lang="en-US" altLang="zh-CN" dirty="0">
                  <a:solidFill>
                    <a:srgbClr val="CC0000"/>
                  </a:solidFill>
                  <a:latin typeface="Comic Sans MS" panose="030F0702030302020204" pitchFamily="66" charset="0"/>
                </a:rPr>
                <a:t> </a:t>
              </a:r>
              <a:r>
                <a:rPr lang="en-US" altLang="zh-CN" dirty="0">
                  <a:solidFill>
                    <a:srgbClr val="000099"/>
                  </a:solidFill>
                  <a:latin typeface="Comic Sans MS" panose="030F0702030302020204" pitchFamily="66" charset="0"/>
                </a:rPr>
                <a:t>datagrams</a:t>
              </a:r>
              <a:r>
                <a:rPr lang="en-US" altLang="zh-CN" dirty="0">
                  <a:latin typeface="Comic Sans MS" panose="030F0702030302020204" pitchFamily="66" charset="0"/>
                </a:rPr>
                <a:t> </a:t>
              </a:r>
              <a:r>
                <a:rPr lang="en-US" altLang="zh-CN" i="1" dirty="0">
                  <a:solidFill>
                    <a:srgbClr val="CC0000"/>
                  </a:solidFill>
                  <a:latin typeface="Comic Sans MS" panose="030F0702030302020204" pitchFamily="66" charset="0"/>
                </a:rPr>
                <a:t>leaving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local</a:t>
              </a:r>
            </a:p>
            <a:p>
              <a:pPr algn="r">
                <a:lnSpc>
                  <a:spcPct val="85000"/>
                </a:lnSpc>
              </a:pPr>
              <a:r>
                <a:rPr lang="en-US" altLang="zh-CN" dirty="0">
                  <a:solidFill>
                    <a:srgbClr val="000099"/>
                  </a:solidFill>
                  <a:latin typeface="Comic Sans MS" panose="030F0702030302020204" pitchFamily="66" charset="0"/>
                </a:rPr>
                <a:t>network have </a:t>
              </a:r>
              <a:r>
                <a:rPr lang="en-US" altLang="zh-CN" i="1" dirty="0">
                  <a:solidFill>
                    <a:srgbClr val="CC0000"/>
                  </a:solidFill>
                  <a:latin typeface="Comic Sans MS" panose="030F0702030302020204" pitchFamily="66" charset="0"/>
                </a:rPr>
                <a:t>same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single</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source NAT IP address: 138.76.29.7, but different source port numbers</a:t>
              </a:r>
            </a:p>
          </p:txBody>
        </p:sp>
        <p:sp>
          <p:nvSpPr>
            <p:cNvPr id="102427" name="Line 97"/>
            <p:cNvSpPr>
              <a:spLocks noChangeShapeType="1"/>
            </p:cNvSpPr>
            <p:nvPr/>
          </p:nvSpPr>
          <p:spPr bwMode="auto">
            <a:xfrm flipV="1">
              <a:off x="4230689" y="3497084"/>
              <a:ext cx="668337" cy="142716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2428" name="Group 98"/>
          <p:cNvGrpSpPr>
            <a:grpSpLocks/>
          </p:cNvGrpSpPr>
          <p:nvPr/>
        </p:nvGrpSpPr>
        <p:grpSpPr bwMode="auto">
          <a:xfrm>
            <a:off x="5157788" y="3247846"/>
            <a:ext cx="900112" cy="347662"/>
            <a:chOff x="4396" y="1245"/>
            <a:chExt cx="672" cy="248"/>
          </a:xfrm>
        </p:grpSpPr>
        <p:sp>
          <p:nvSpPr>
            <p:cNvPr id="10244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sp>
          <p:nvSpPr>
            <p:cNvPr id="10244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FF"/>
                </a:solidFill>
                <a:latin typeface="Times New Roman" panose="02020603050405020304" pitchFamily="18" charset="0"/>
                <a:cs typeface="Arial" panose="020B0604020202020204" pitchFamily="34" charset="0"/>
              </a:endParaRPr>
            </a:p>
          </p:txBody>
        </p:sp>
        <p:sp>
          <p:nvSpPr>
            <p:cNvPr id="10244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FF"/>
                </a:solidFill>
                <a:latin typeface="Times New Roman" panose="02020603050405020304" pitchFamily="18" charset="0"/>
                <a:cs typeface="Arial" panose="020B0604020202020204" pitchFamily="34" charset="0"/>
              </a:endParaRPr>
            </a:p>
          </p:txBody>
        </p:sp>
        <p:grpSp>
          <p:nvGrpSpPr>
            <p:cNvPr id="102443" name="Group 102"/>
            <p:cNvGrpSpPr>
              <a:grpSpLocks/>
            </p:cNvGrpSpPr>
            <p:nvPr/>
          </p:nvGrpSpPr>
          <p:grpSpPr bwMode="auto">
            <a:xfrm>
              <a:off x="4530" y="1287"/>
              <a:ext cx="377" cy="75"/>
              <a:chOff x="2468" y="1332"/>
              <a:chExt cx="310" cy="60"/>
            </a:xfrm>
          </p:grpSpPr>
          <p:sp>
            <p:nvSpPr>
              <p:cNvPr id="102446" name="Freeform 10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102447" name="Freeform 10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grpSp>
        <p:sp>
          <p:nvSpPr>
            <p:cNvPr id="102444" name="Line 105"/>
            <p:cNvSpPr>
              <a:spLocks noChangeShapeType="1"/>
            </p:cNvSpPr>
            <p:nvPr/>
          </p:nvSpPr>
          <p:spPr bwMode="auto">
            <a:xfrm>
              <a:off x="4400" y="1321"/>
              <a:ext cx="0" cy="10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445" name="Line 106"/>
            <p:cNvSpPr>
              <a:spLocks noChangeShapeType="1"/>
            </p:cNvSpPr>
            <p:nvPr/>
          </p:nvSpPr>
          <p:spPr bwMode="auto">
            <a:xfrm>
              <a:off x="5063" y="1327"/>
              <a:ext cx="0" cy="10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102429" name="Group 107"/>
          <p:cNvGrpSpPr>
            <a:grpSpLocks/>
          </p:cNvGrpSpPr>
          <p:nvPr/>
        </p:nvGrpSpPr>
        <p:grpSpPr bwMode="auto">
          <a:xfrm flipH="1">
            <a:off x="8731250" y="2428696"/>
            <a:ext cx="641350" cy="558800"/>
            <a:chOff x="-44" y="1473"/>
            <a:chExt cx="981" cy="1105"/>
          </a:xfrm>
        </p:grpSpPr>
        <p:pic>
          <p:nvPicPr>
            <p:cNvPr id="102438" name="Picture 10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9" name="Freeform 10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0" name="Group 110"/>
          <p:cNvGrpSpPr>
            <a:grpSpLocks/>
          </p:cNvGrpSpPr>
          <p:nvPr/>
        </p:nvGrpSpPr>
        <p:grpSpPr bwMode="auto">
          <a:xfrm flipH="1">
            <a:off x="8770938" y="3104971"/>
            <a:ext cx="641350" cy="558800"/>
            <a:chOff x="-44" y="1473"/>
            <a:chExt cx="981" cy="1105"/>
          </a:xfrm>
        </p:grpSpPr>
        <p:pic>
          <p:nvPicPr>
            <p:cNvPr id="102436" name="Picture 11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7" name="Freeform 11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grpSp>
        <p:nvGrpSpPr>
          <p:cNvPr id="102431" name="Group 113"/>
          <p:cNvGrpSpPr>
            <a:grpSpLocks/>
          </p:cNvGrpSpPr>
          <p:nvPr/>
        </p:nvGrpSpPr>
        <p:grpSpPr bwMode="auto">
          <a:xfrm flipH="1">
            <a:off x="8778875" y="3859033"/>
            <a:ext cx="641350" cy="558800"/>
            <a:chOff x="-44" y="1473"/>
            <a:chExt cx="981" cy="1105"/>
          </a:xfrm>
        </p:grpSpPr>
        <p:pic>
          <p:nvPicPr>
            <p:cNvPr id="102434" name="Picture 11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5"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49"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48"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50" name="Rectangle 3">
            <a:extLst>
              <a:ext uri="{FF2B5EF4-FFF2-40B4-BE49-F238E27FC236}">
                <a16:creationId xmlns:a16="http://schemas.microsoft.com/office/drawing/2014/main" id="{8D70AFBF-5055-476F-A9BE-AEA605D155F1}"/>
              </a:ext>
            </a:extLst>
          </p:cNvPr>
          <p:cNvSpPr/>
          <p:nvPr/>
        </p:nvSpPr>
        <p:spPr>
          <a:xfrm>
            <a:off x="1214253" y="993705"/>
            <a:ext cx="9865096" cy="757130"/>
          </a:xfrm>
          <a:prstGeom prst="rect">
            <a:avLst/>
          </a:prstGeom>
        </p:spPr>
        <p:txBody>
          <a:bodyPr wrap="square">
            <a:spAutoFit/>
          </a:bodyPr>
          <a:lstStyle/>
          <a:p>
            <a:pPr marL="239713" marR="0" lvl="0" indent="0" algn="l" defTabSz="914400" rtl="0" eaLnBrk="1" fontAlgn="auto" latinLnBrk="0" hangingPunct="1">
              <a:lnSpc>
                <a:spcPct val="90000"/>
              </a:lnSpc>
              <a:spcBef>
                <a:spcPts val="1000"/>
              </a:spcBef>
              <a:spcAft>
                <a:spcPts val="0"/>
              </a:spcAft>
              <a:buClr>
                <a:srgbClr val="0000A3"/>
              </a:buClr>
              <a:buSzTx/>
              <a:buFontTx/>
              <a:buNone/>
              <a:tabLst/>
              <a:defRPr/>
            </a:pP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NAT: </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all devices in local network share just </a:t>
            </a:r>
            <a:r>
              <a:rPr kumimoji="0" lang="en-US" altLang="en-US" sz="24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one</a:t>
            </a:r>
            <a:r>
              <a:rPr kumimoji="0" lang="en-US" altLang="en-US" sz="2400" b="0" i="0" u="none" strike="noStrike" kern="1200" cap="none" spc="0" normalizeH="0" baseline="0" noProof="0" dirty="0">
                <a:ln>
                  <a:noFill/>
                </a:ln>
                <a:solidFill>
                  <a:srgbClr val="000099"/>
                </a:solidFill>
                <a:effectLst/>
                <a:uLnTx/>
                <a:uFillTx/>
                <a:latin typeface="Comic Sans MS" panose="030F0702030302020204" pitchFamily="66" charset="0"/>
                <a:ea typeface="ＭＳ Ｐゴシック" panose="020B0600070205080204" pitchFamily="34" charset="-128"/>
                <a:cs typeface="ＭＳ Ｐゴシック" panose="020B0600070205080204" pitchFamily="34" charset="-128"/>
              </a:rPr>
              <a:t> IPv4 address as far as outside world is concerned</a:t>
            </a:r>
          </a:p>
        </p:txBody>
      </p:sp>
    </p:spTree>
    <p:extLst>
      <p:ext uri="{BB962C8B-B14F-4D97-AF65-F5344CB8AC3E}">
        <p14:creationId xmlns:p14="http://schemas.microsoft.com/office/powerpoint/2010/main" val="6298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3"/>
          <p:cNvSpPr>
            <a:spLocks noGrp="1" noChangeArrowheads="1"/>
          </p:cNvSpPr>
          <p:nvPr>
            <p:ph type="body" idx="1"/>
          </p:nvPr>
        </p:nvSpPr>
        <p:spPr>
          <a:xfrm>
            <a:off x="1909763" y="1600200"/>
            <a:ext cx="8418512" cy="4648200"/>
          </a:xfrm>
        </p:spPr>
        <p:txBody>
          <a:bodyPr>
            <a:normAutofit fontScale="92500" lnSpcReduction="20000"/>
          </a:bodyPr>
          <a:lstStyle/>
          <a:p>
            <a:pPr>
              <a:buFont typeface="Wingdings" panose="05000000000000000000" pitchFamily="2" charset="2"/>
              <a:buNone/>
            </a:pPr>
            <a:r>
              <a:rPr lang="en-US" altLang="zh-CN" i="1" dirty="0">
                <a:solidFill>
                  <a:srgbClr val="CC0000"/>
                </a:solidFill>
                <a:ea typeface="ＭＳ Ｐゴシック" panose="020B0600070205080204" pitchFamily="34" charset="-128"/>
                <a:cs typeface="ＭＳ Ｐゴシック" panose="020B0600070205080204" pitchFamily="34" charset="-128"/>
              </a:rPr>
              <a:t>motivation:</a:t>
            </a:r>
            <a:r>
              <a:rPr lang="en-US" altLang="zh-CN" dirty="0">
                <a:ea typeface="ＭＳ Ｐゴシック" panose="020B0600070205080204" pitchFamily="34" charset="-128"/>
                <a:cs typeface="ＭＳ Ｐゴシック" panose="020B0600070205080204" pitchFamily="34" charset="-128"/>
              </a:rPr>
              <a:t> local network uses just one IP address as far as outside world is concerned:</a:t>
            </a:r>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range of addresses not needed from ISP:  just </a:t>
            </a:r>
            <a:r>
              <a:rPr lang="en-US" altLang="zh-CN" sz="2800" dirty="0">
                <a:solidFill>
                  <a:schemeClr val="accent2">
                    <a:lumMod val="75000"/>
                  </a:schemeClr>
                </a:solidFill>
                <a:ea typeface="ＭＳ Ｐゴシック" panose="020B0600070205080204" pitchFamily="34" charset="-128"/>
              </a:rPr>
              <a:t>one</a:t>
            </a:r>
            <a:r>
              <a:rPr lang="en-US" altLang="zh-CN" sz="2800" dirty="0">
                <a:ea typeface="ＭＳ Ｐゴシック" panose="020B0600070205080204" pitchFamily="34" charset="-128"/>
              </a:rPr>
              <a:t> IP address for all devices</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addresses of devices in local network without notifying outside world</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can change ISP without changing addresses of devices in local network</a:t>
            </a:r>
            <a:endParaRPr lang="en-US" altLang="zh-CN" sz="1400" dirty="0"/>
          </a:p>
          <a:p>
            <a:pPr marL="742950" lvl="2" indent="-342900">
              <a:lnSpc>
                <a:spcPct val="120000"/>
              </a:lnSpc>
              <a:buSzPct val="70000"/>
              <a:buFont typeface="Wingdings" panose="05000000000000000000" pitchFamily="2" charset="2"/>
              <a:buChar char="v"/>
              <a:defRPr/>
            </a:pPr>
            <a:r>
              <a:rPr lang="en-US" altLang="zh-CN" sz="2800" dirty="0">
                <a:ea typeface="ＭＳ Ｐゴシック" panose="020B0600070205080204" pitchFamily="34" charset="-128"/>
              </a:rPr>
              <a:t>devices inside local net not explicitly addressable, visible by outside world (a security plus)</a:t>
            </a:r>
            <a:endParaRPr lang="en-US" altLang="zh-CN" sz="1500" dirty="0"/>
          </a:p>
          <a:p>
            <a:pPr>
              <a:buFont typeface="Wingdings" panose="05000000000000000000" pitchFamily="2" charset="2"/>
              <a:buNone/>
            </a:pPr>
            <a:endParaRPr lang="en-US" altLang="zh-CN" dirty="0">
              <a:ea typeface="ＭＳ Ｐゴシック" panose="020B0600070205080204" pitchFamily="34" charset="-128"/>
              <a:cs typeface="ＭＳ Ｐゴシック" panose="020B0600070205080204" pitchFamily="34" charset="-128"/>
            </a:endParaRPr>
          </a:p>
        </p:txBody>
      </p:sp>
      <p:sp>
        <p:nvSpPr>
          <p:cNvPr id="57349" name="Rectangle 8"/>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67403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pPr>
              <a:defRPr/>
            </a:pPr>
            <a:r>
              <a:rPr lang="en-US" dirty="0">
                <a:cs typeface="+mj-cs"/>
              </a:rPr>
              <a:t>Two key network-layer functions</a:t>
            </a:r>
          </a:p>
        </p:txBody>
      </p:sp>
      <p:sp>
        <p:nvSpPr>
          <p:cNvPr id="45061" name="Rectangle 3"/>
          <p:cNvSpPr>
            <a:spLocks noGrp="1" noChangeArrowheads="1"/>
          </p:cNvSpPr>
          <p:nvPr>
            <p:ph type="body" idx="1"/>
          </p:nvPr>
        </p:nvSpPr>
        <p:spPr>
          <a:xfrm>
            <a:off x="262729" y="1700808"/>
            <a:ext cx="4192588" cy="4248472"/>
          </a:xfrm>
        </p:spPr>
        <p:txBody>
          <a:bodyPr>
            <a:normAutofit fontScale="92500" lnSpcReduction="10000"/>
          </a:bodyPr>
          <a:lstStyle/>
          <a:p>
            <a:pPr marL="0" indent="0">
              <a:spcBef>
                <a:spcPts val="600"/>
              </a:spcBef>
              <a:buNone/>
            </a:pPr>
            <a:r>
              <a:rPr lang="en-US" altLang="zh-CN" sz="3000" dirty="0">
                <a:solidFill>
                  <a:srgbClr val="CC0000"/>
                </a:solidFill>
                <a:latin typeface="+mn-lt"/>
                <a:ea typeface="ＭＳ Ｐゴシック" panose="020B0600070205080204" pitchFamily="34" charset="-128"/>
                <a:cs typeface="ＭＳ Ｐゴシック" panose="020B0600070205080204" pitchFamily="34" charset="-128"/>
              </a:rPr>
              <a:t>network-layer functions:</a:t>
            </a:r>
          </a:p>
          <a:p>
            <a:pPr marL="0" indent="0">
              <a:spcBef>
                <a:spcPts val="600"/>
              </a:spcBef>
            </a:pPr>
            <a:r>
              <a:rPr lang="en-US" altLang="zh-CN" sz="3000" dirty="0">
                <a:solidFill>
                  <a:srgbClr val="000099"/>
                </a:solidFill>
                <a:latin typeface="+mn-lt"/>
                <a:ea typeface="ＭＳ Ｐゴシック" panose="020B0600070205080204" pitchFamily="34" charset="-128"/>
                <a:cs typeface="ＭＳ Ｐゴシック" panose="020B0600070205080204" pitchFamily="34" charset="-128"/>
              </a:rPr>
              <a:t>forwarding:</a:t>
            </a:r>
            <a:r>
              <a:rPr lang="en-US" altLang="zh-CN" sz="3000" dirty="0">
                <a:latin typeface="+mn-lt"/>
                <a:ea typeface="ＭＳ Ｐゴシック" panose="020B0600070205080204" pitchFamily="34" charset="-128"/>
                <a:cs typeface="ＭＳ Ｐゴシック" panose="020B0600070205080204" pitchFamily="34" charset="-128"/>
              </a:rPr>
              <a:t> move packets from router</a:t>
            </a:r>
            <a:r>
              <a:rPr lang="en-US" altLang="ja-JP" sz="3000" dirty="0">
                <a:latin typeface="+mn-lt"/>
                <a:ea typeface="ＭＳ Ｐゴシック" panose="020B0600070205080204" pitchFamily="34" charset="-128"/>
                <a:cs typeface="ＭＳ Ｐゴシック" panose="020B0600070205080204" pitchFamily="34" charset="-128"/>
              </a:rPr>
              <a:t>'s input to appropriate router output</a:t>
            </a:r>
          </a:p>
          <a:p>
            <a:pPr marL="0" indent="0">
              <a:spcBef>
                <a:spcPts val="600"/>
              </a:spcBef>
            </a:pPr>
            <a:endParaRPr lang="en-US" altLang="ja-JP" sz="3000" dirty="0">
              <a:latin typeface="+mn-lt"/>
              <a:ea typeface="ＭＳ Ｐゴシック" panose="020B0600070205080204" pitchFamily="34" charset="-128"/>
              <a:cs typeface="ＭＳ Ｐゴシック" panose="020B0600070205080204" pitchFamily="34" charset="-128"/>
            </a:endParaRPr>
          </a:p>
          <a:p>
            <a:pPr marL="0" indent="0">
              <a:spcBef>
                <a:spcPts val="600"/>
              </a:spcBef>
            </a:pPr>
            <a:r>
              <a:rPr lang="en-US" altLang="zh-CN" sz="3000" dirty="0">
                <a:solidFill>
                  <a:srgbClr val="000099"/>
                </a:solidFill>
                <a:latin typeface="+mn-lt"/>
                <a:ea typeface="ＭＳ Ｐゴシック" panose="020B0600070205080204" pitchFamily="34" charset="-128"/>
                <a:cs typeface="ＭＳ Ｐゴシック" panose="020B0600070205080204" pitchFamily="34" charset="-128"/>
              </a:rPr>
              <a:t>routing:</a:t>
            </a:r>
            <a:r>
              <a:rPr lang="en-US" altLang="zh-CN" sz="3000" dirty="0">
                <a:latin typeface="+mn-lt"/>
                <a:ea typeface="ＭＳ Ｐゴシック" panose="020B0600070205080204" pitchFamily="34" charset="-128"/>
                <a:cs typeface="ＭＳ Ｐゴシック" panose="020B0600070205080204" pitchFamily="34" charset="-128"/>
              </a:rPr>
              <a:t> determine route taken by packets from source to destination</a:t>
            </a:r>
          </a:p>
          <a:p>
            <a:pPr lvl="1">
              <a:spcBef>
                <a:spcPts val="600"/>
              </a:spcBef>
            </a:pPr>
            <a:r>
              <a:rPr lang="en-US" altLang="zh-CN" sz="2600" dirty="0">
                <a:latin typeface="+mn-lt"/>
                <a:ea typeface="ＭＳ Ｐゴシック" panose="020B0600070205080204" pitchFamily="34" charset="-128"/>
              </a:rPr>
              <a:t>routing algorithms</a:t>
            </a:r>
          </a:p>
          <a:p>
            <a:pPr marL="0" indent="0">
              <a:buNone/>
            </a:pPr>
            <a:endParaRPr lang="en-US" altLang="zh-CN" dirty="0">
              <a:latin typeface="+mn-lt"/>
              <a:ea typeface="ＭＳ Ｐゴシック" panose="020B0600070205080204" pitchFamily="34" charset="-128"/>
              <a:cs typeface="ＭＳ Ｐゴシック" panose="020B0600070205080204" pitchFamily="34" charset="-128"/>
            </a:endParaRPr>
          </a:p>
        </p:txBody>
      </p:sp>
      <p:sp>
        <p:nvSpPr>
          <p:cNvPr id="45062" name="Rectangle 4"/>
          <p:cNvSpPr>
            <a:spLocks noChangeArrowheads="1"/>
          </p:cNvSpPr>
          <p:nvPr/>
        </p:nvSpPr>
        <p:spPr bwMode="auto">
          <a:xfrm>
            <a:off x="4995688" y="1701235"/>
            <a:ext cx="4192587" cy="19046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defRPr/>
            </a:pPr>
            <a:r>
              <a:rPr lang="en-US" sz="2800" dirty="0">
                <a:solidFill>
                  <a:srgbClr val="CC0000"/>
                </a:solidFill>
                <a:ea typeface="ＭＳ Ｐゴシック" charset="0"/>
                <a:cs typeface="ＭＳ Ｐゴシック" charset="0"/>
              </a:rPr>
              <a:t>analogy: taking a trip</a:t>
            </a:r>
          </a:p>
          <a:p>
            <a:pPr fontAlgn="base">
              <a:lnSpc>
                <a:spcPct val="80000"/>
              </a:lnSpc>
              <a:spcBef>
                <a:spcPts val="600"/>
              </a:spcBef>
              <a:buSzPct val="70000"/>
              <a:buFont typeface="Wingdings" panose="05000000000000000000" pitchFamily="2" charset="2"/>
              <a:buChar char="v"/>
              <a:defRPr/>
            </a:pPr>
            <a:r>
              <a:rPr lang="en-US" sz="2800" dirty="0">
                <a:solidFill>
                  <a:srgbClr val="000099"/>
                </a:solidFill>
                <a:ea typeface="ＭＳ Ｐゴシック" charset="0"/>
                <a:cs typeface="ＭＳ Ｐゴシック" charset="0"/>
              </a:rPr>
              <a:t>forwarding</a:t>
            </a:r>
            <a:r>
              <a:rPr lang="en-US" sz="2800" dirty="0">
                <a:solidFill>
                  <a:srgbClr val="0000FF"/>
                </a:solidFill>
                <a:ea typeface="ＭＳ Ｐゴシック" charset="0"/>
                <a:cs typeface="ＭＳ Ｐゴシック" charset="0"/>
              </a:rPr>
              <a:t>: process of getting through single interchange</a:t>
            </a:r>
            <a:endParaRPr lang="en-US" sz="2800" dirty="0">
              <a:solidFill>
                <a:srgbClr val="000099"/>
              </a:solidFill>
              <a:ea typeface="ＭＳ Ｐゴシック" panose="020B0600070205080204" pitchFamily="34" charset="-128"/>
            </a:endParaRPr>
          </a:p>
          <a:p>
            <a:pPr marL="342900" indent="-342900">
              <a:lnSpc>
                <a:spcPct val="85000"/>
              </a:lnSpc>
              <a:spcBef>
                <a:spcPct val="20000"/>
              </a:spcBef>
              <a:buClr>
                <a:srgbClr val="000099"/>
              </a:buClr>
              <a:buSzPct val="65000"/>
              <a:buFont typeface="Wingdings" charset="0"/>
              <a:buChar char="v"/>
              <a:defRPr/>
            </a:pPr>
            <a:endParaRPr lang="en-US" sz="2800" dirty="0">
              <a:ea typeface="ＭＳ Ｐゴシック" charset="0"/>
              <a:cs typeface="ＭＳ Ｐゴシック" charset="0"/>
            </a:endParaRPr>
          </a:p>
        </p:txBody>
      </p:sp>
      <p:sp>
        <p:nvSpPr>
          <p:cNvPr id="8" name="Rectangle 4"/>
          <p:cNvSpPr>
            <a:spLocks noChangeArrowheads="1"/>
          </p:cNvSpPr>
          <p:nvPr/>
        </p:nvSpPr>
        <p:spPr bwMode="auto">
          <a:xfrm>
            <a:off x="4995687" y="4326072"/>
            <a:ext cx="4192588" cy="18518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fontAlgn="base">
              <a:lnSpc>
                <a:spcPct val="80000"/>
              </a:lnSpc>
              <a:spcBef>
                <a:spcPts val="600"/>
              </a:spcBef>
              <a:buSzPct val="70000"/>
              <a:buFont typeface="Wingdings" panose="05000000000000000000" pitchFamily="2" charset="2"/>
              <a:buChar char="v"/>
              <a:defRPr/>
            </a:pPr>
            <a:r>
              <a:rPr lang="en-US" altLang="zh-CN" sz="2800" dirty="0">
                <a:solidFill>
                  <a:srgbClr val="000099"/>
                </a:solidFill>
                <a:ea typeface="ＭＳ Ｐゴシック" charset="0"/>
                <a:cs typeface="ＭＳ Ｐゴシック" charset="0"/>
              </a:rPr>
              <a:t>routing:</a:t>
            </a:r>
            <a:r>
              <a:rPr lang="en-US" altLang="zh-CN" sz="2800" dirty="0">
                <a:ea typeface="ＭＳ Ｐゴシック" charset="0"/>
                <a:cs typeface="ＭＳ Ｐゴシック" charset="0"/>
              </a:rPr>
              <a:t> </a:t>
            </a:r>
            <a:r>
              <a:rPr lang="en-US" altLang="zh-CN" sz="2800" dirty="0">
                <a:solidFill>
                  <a:srgbClr val="0000FF"/>
                </a:solidFill>
                <a:ea typeface="ＭＳ Ｐゴシック" charset="0"/>
                <a:cs typeface="ＭＳ Ｐゴシック" charset="0"/>
              </a:rPr>
              <a:t>process of planning trip from source to destination</a:t>
            </a:r>
            <a:endParaRPr lang="en-US" sz="2800" dirty="0">
              <a:ea typeface="ＭＳ Ｐゴシック" charset="0"/>
              <a:cs typeface="ＭＳ Ｐゴシック" charset="0"/>
            </a:endParaRPr>
          </a:p>
        </p:txBody>
      </p:sp>
      <p:sp>
        <p:nvSpPr>
          <p:cNvPr id="9"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pic>
        <p:nvPicPr>
          <p:cNvPr id="2" name="图片 1">
            <a:extLst>
              <a:ext uri="{FF2B5EF4-FFF2-40B4-BE49-F238E27FC236}">
                <a16:creationId xmlns:a16="http://schemas.microsoft.com/office/drawing/2014/main" id="{41F8BA40-743F-4BC0-8AFA-3EC5D6CF6502}"/>
              </a:ext>
            </a:extLst>
          </p:cNvPr>
          <p:cNvPicPr>
            <a:picLocks noChangeAspect="1"/>
          </p:cNvPicPr>
          <p:nvPr/>
        </p:nvPicPr>
        <p:blipFill>
          <a:blip r:embed="rId3"/>
          <a:stretch>
            <a:fillRect/>
          </a:stretch>
        </p:blipFill>
        <p:spPr>
          <a:xfrm>
            <a:off x="9188274" y="1700808"/>
            <a:ext cx="2952951" cy="1851817"/>
          </a:xfrm>
          <a:prstGeom prst="rect">
            <a:avLst/>
          </a:prstGeom>
        </p:spPr>
      </p:pic>
      <p:pic>
        <p:nvPicPr>
          <p:cNvPr id="4" name="图片 3">
            <a:extLst>
              <a:ext uri="{FF2B5EF4-FFF2-40B4-BE49-F238E27FC236}">
                <a16:creationId xmlns:a16="http://schemas.microsoft.com/office/drawing/2014/main" id="{EA5037A0-B6EB-441C-B4ED-B8E4D0F94BC6}"/>
              </a:ext>
            </a:extLst>
          </p:cNvPr>
          <p:cNvPicPr>
            <a:picLocks noChangeAspect="1"/>
          </p:cNvPicPr>
          <p:nvPr/>
        </p:nvPicPr>
        <p:blipFill>
          <a:blip r:embed="rId4"/>
          <a:stretch>
            <a:fillRect/>
          </a:stretch>
        </p:blipFill>
        <p:spPr>
          <a:xfrm>
            <a:off x="9191721" y="4184356"/>
            <a:ext cx="2952951" cy="2340988"/>
          </a:xfrm>
          <a:prstGeom prst="rect">
            <a:avLst/>
          </a:prstGeom>
        </p:spPr>
      </p:pic>
    </p:spTree>
    <p:extLst>
      <p:ext uri="{BB962C8B-B14F-4D97-AF65-F5344CB8AC3E}">
        <p14:creationId xmlns:p14="http://schemas.microsoft.com/office/powerpoint/2010/main" val="1094702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3"/>
          <p:cNvSpPr>
            <a:spLocks noGrp="1" noChangeArrowheads="1"/>
          </p:cNvSpPr>
          <p:nvPr>
            <p:ph type="body" idx="1"/>
          </p:nvPr>
        </p:nvSpPr>
        <p:spPr>
          <a:xfrm>
            <a:off x="911425" y="1482725"/>
            <a:ext cx="9423202" cy="4648200"/>
          </a:xfrm>
        </p:spPr>
        <p:txBody>
          <a:bodyPr>
            <a:normAutofit lnSpcReduction="10000"/>
          </a:bodyPr>
          <a:lstStyle/>
          <a:p>
            <a:pPr>
              <a:lnSpc>
                <a:spcPct val="80000"/>
              </a:lnSpc>
              <a:buFont typeface="Wingdings" panose="05000000000000000000" pitchFamily="2" charset="2"/>
              <a:buNone/>
            </a:pPr>
            <a:r>
              <a:rPr lang="en-US" altLang="zh-CN" dirty="0">
                <a:solidFill>
                  <a:srgbClr val="FF0000"/>
                </a:solidFill>
                <a:ea typeface="ＭＳ Ｐゴシック" panose="020B0600070205080204" pitchFamily="34" charset="-128"/>
                <a:cs typeface="ＭＳ Ｐゴシック" panose="020B0600070205080204" pitchFamily="34" charset="-128"/>
              </a:rPr>
              <a:t>   </a:t>
            </a:r>
            <a:r>
              <a:rPr lang="en-US" altLang="zh-CN" i="1" dirty="0">
                <a:solidFill>
                  <a:srgbClr val="CC0000"/>
                </a:solidFill>
                <a:ea typeface="ＭＳ Ｐゴシック" panose="020B0600070205080204" pitchFamily="34" charset="-128"/>
                <a:cs typeface="ＭＳ Ｐゴシック" panose="020B0600070205080204" pitchFamily="34" charset="-128"/>
              </a:rPr>
              <a:t>implementation</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dirty="0">
                <a:ea typeface="ＭＳ Ｐゴシック" panose="020B0600070205080204" pitchFamily="34" charset="-128"/>
                <a:cs typeface="ＭＳ Ｐゴシック" panose="020B0600070205080204" pitchFamily="34" charset="-128"/>
              </a:rPr>
              <a:t> NAT router must (</a:t>
            </a:r>
            <a:r>
              <a:rPr lang="en-US" altLang="zh-CN" dirty="0">
                <a:solidFill>
                  <a:schemeClr val="accent6">
                    <a:lumMod val="60000"/>
                    <a:lumOff val="40000"/>
                  </a:schemeClr>
                </a:solidFill>
                <a:ea typeface="ＭＳ Ｐゴシック" panose="020B0600070205080204" pitchFamily="34" charset="-128"/>
                <a:cs typeface="ＭＳ Ｐゴシック" panose="020B0600070205080204" pitchFamily="34" charset="-128"/>
              </a:rPr>
              <a:t>transparently</a:t>
            </a:r>
            <a:r>
              <a:rPr lang="en-US" altLang="zh-CN" dirty="0">
                <a:ea typeface="ＭＳ Ｐゴシック" panose="020B0600070205080204" pitchFamily="34" charset="-128"/>
                <a:cs typeface="ＭＳ Ｐゴシック" panose="020B0600070205080204" pitchFamily="34" charset="-128"/>
              </a:rPr>
              <a:t>):</a:t>
            </a: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outgoing datagrams: replace </a:t>
            </a:r>
            <a:r>
              <a:rPr lang="en-US" altLang="zh-CN" sz="2400" dirty="0">
                <a:ea typeface="ＭＳ Ｐゴシック" panose="020B0600070205080204" pitchFamily="34" charset="-128"/>
              </a:rPr>
              <a:t>(source IP address, port #) of every outgoing datagram to (NAT IP address, new port #)</a:t>
            </a:r>
            <a:endParaRPr lang="en-US" altLang="zh-CN" sz="2400" dirty="0"/>
          </a:p>
          <a:p>
            <a:pPr lvl="2">
              <a:lnSpc>
                <a:spcPct val="80000"/>
              </a:lnSpc>
              <a:buFont typeface="Comic Sans MS" panose="030F0702030302020204" pitchFamily="66" charset="0"/>
              <a:buChar char="−"/>
            </a:pPr>
            <a:r>
              <a:rPr lang="en-US" altLang="zh-CN" dirty="0">
                <a:ea typeface="宋体" panose="02010600030101010101" pitchFamily="2" charset="-122"/>
              </a:rPr>
              <a:t>remote clients/servers will respond using (NAT IP address, new port #) as destination </a:t>
            </a:r>
            <a:r>
              <a:rPr lang="en-US" altLang="zh-CN" dirty="0" err="1">
                <a:ea typeface="宋体" panose="02010600030101010101" pitchFamily="2" charset="-122"/>
              </a:rPr>
              <a:t>addr</a:t>
            </a:r>
            <a:br>
              <a:rPr lang="en-US" altLang="zh-CN" dirty="0">
                <a:ea typeface="ＭＳ Ｐゴシック" panose="020B0600070205080204" pitchFamily="34" charset="-128"/>
              </a:rPr>
            </a:br>
            <a:endParaRPr lang="en-US" altLang="zh-CN" dirty="0">
              <a:ea typeface="ＭＳ Ｐゴシック" panose="020B0600070205080204" pitchFamily="34" charset="-128"/>
            </a:endParaRPr>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remember (in NAT translation table) </a:t>
            </a:r>
            <a:r>
              <a:rPr lang="en-US" altLang="zh-CN" sz="2400" dirty="0">
                <a:ea typeface="ＭＳ Ｐゴシック" panose="020B0600070205080204" pitchFamily="34" charset="-128"/>
              </a:rPr>
              <a:t>every (source IP address, port #)  to (NAT IP address, new port #) translation pair</a:t>
            </a:r>
            <a:br>
              <a:rPr lang="en-US" altLang="zh-CN" sz="1300" dirty="0"/>
            </a:br>
            <a:endParaRPr lang="en-US" altLang="zh-CN" sz="1300" dirty="0"/>
          </a:p>
          <a:p>
            <a:pPr marL="742950" lvl="2" indent="-342900">
              <a:buSzPct val="70000"/>
              <a:buFont typeface="Wingdings" panose="05000000000000000000" pitchFamily="2" charset="2"/>
              <a:buChar char="v"/>
              <a:defRPr/>
            </a:pPr>
            <a:r>
              <a:rPr lang="en-US" altLang="zh-CN" sz="2400" dirty="0">
                <a:solidFill>
                  <a:schemeClr val="accent6">
                    <a:lumMod val="50000"/>
                  </a:schemeClr>
                </a:solidFill>
                <a:ea typeface="ＭＳ Ｐゴシック" panose="020B0600070205080204" pitchFamily="34" charset="-128"/>
              </a:rPr>
              <a:t>incoming datagrams: replace </a:t>
            </a:r>
            <a:r>
              <a:rPr lang="en-US" altLang="zh-CN" sz="2400" dirty="0">
                <a:ea typeface="ＭＳ Ｐゴシック" panose="020B0600070205080204" pitchFamily="34" charset="-128"/>
              </a:rPr>
              <a:t>(NAT IP address, new port #) in </a:t>
            </a:r>
            <a:r>
              <a:rPr lang="en-US" altLang="zh-CN" sz="2400" dirty="0" err="1">
                <a:ea typeface="ＭＳ Ｐゴシック" panose="020B0600070205080204" pitchFamily="34" charset="-128"/>
              </a:rPr>
              <a:t>dest</a:t>
            </a:r>
            <a:r>
              <a:rPr lang="en-US" altLang="zh-CN" sz="2400" dirty="0">
                <a:ea typeface="ＭＳ Ｐゴシック" panose="020B0600070205080204" pitchFamily="34" charset="-128"/>
              </a:rPr>
              <a:t> fields of every incoming datagram with corresponding (source IP address, port #) stored in NAT table</a:t>
            </a:r>
            <a:endParaRPr lang="en-US" altLang="zh-CN" sz="2400" dirty="0"/>
          </a:p>
        </p:txBody>
      </p:sp>
      <p:sp>
        <p:nvSpPr>
          <p:cNvPr id="58373"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9790322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Freeform 139"/>
          <p:cNvSpPr>
            <a:spLocks/>
          </p:cNvSpPr>
          <p:nvPr/>
        </p:nvSpPr>
        <p:spPr bwMode="auto">
          <a:xfrm>
            <a:off x="1703388" y="3651251"/>
            <a:ext cx="4089400" cy="1355725"/>
          </a:xfrm>
          <a:custGeom>
            <a:avLst/>
            <a:gdLst>
              <a:gd name="T0" fmla="*/ 2147483647 w 2269"/>
              <a:gd name="T1" fmla="*/ 2147483647 h 854"/>
              <a:gd name="T2" fmla="*/ 2147483647 w 2269"/>
              <a:gd name="T3" fmla="*/ 2147483647 h 854"/>
              <a:gd name="T4" fmla="*/ 2147483647 w 2269"/>
              <a:gd name="T5" fmla="*/ 2147483647 h 854"/>
              <a:gd name="T6" fmla="*/ 2147483647 w 2269"/>
              <a:gd name="T7" fmla="*/ 2147483647 h 854"/>
              <a:gd name="T8" fmla="*/ 2147483647 w 2269"/>
              <a:gd name="T9" fmla="*/ 2147483647 h 854"/>
              <a:gd name="T10" fmla="*/ 2147483647 w 2269"/>
              <a:gd name="T11" fmla="*/ 2147483647 h 854"/>
              <a:gd name="T12" fmla="*/ 2147483647 w 2269"/>
              <a:gd name="T13" fmla="*/ 2147483647 h 854"/>
              <a:gd name="T14" fmla="*/ 0 60000 65536"/>
              <a:gd name="T15" fmla="*/ 0 60000 65536"/>
              <a:gd name="T16" fmla="*/ 0 60000 65536"/>
              <a:gd name="T17" fmla="*/ 0 60000 65536"/>
              <a:gd name="T18" fmla="*/ 0 60000 65536"/>
              <a:gd name="T19" fmla="*/ 0 60000 65536"/>
              <a:gd name="T20" fmla="*/ 0 60000 65536"/>
              <a:gd name="T21" fmla="*/ 0 w 2269"/>
              <a:gd name="T22" fmla="*/ 0 h 854"/>
              <a:gd name="T23" fmla="*/ 2269 w 2269"/>
              <a:gd name="T24" fmla="*/ 854 h 8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69" h="854">
                <a:moveTo>
                  <a:pt x="1888" y="285"/>
                </a:moveTo>
                <a:cubicBezTo>
                  <a:pt x="1622" y="258"/>
                  <a:pt x="723" y="317"/>
                  <a:pt x="418" y="283"/>
                </a:cubicBezTo>
                <a:cubicBezTo>
                  <a:pt x="113" y="249"/>
                  <a:pt x="120" y="0"/>
                  <a:pt x="60" y="83"/>
                </a:cubicBezTo>
                <a:cubicBezTo>
                  <a:pt x="0" y="166"/>
                  <a:pt x="8" y="708"/>
                  <a:pt x="60" y="781"/>
                </a:cubicBezTo>
                <a:cubicBezTo>
                  <a:pt x="112" y="854"/>
                  <a:pt x="48" y="575"/>
                  <a:pt x="374" y="519"/>
                </a:cubicBezTo>
                <a:cubicBezTo>
                  <a:pt x="700" y="463"/>
                  <a:pt x="1765" y="486"/>
                  <a:pt x="2017" y="447"/>
                </a:cubicBezTo>
                <a:cubicBezTo>
                  <a:pt x="2269" y="408"/>
                  <a:pt x="2110" y="319"/>
                  <a:pt x="1888" y="285"/>
                </a:cubicBezTo>
                <a:close/>
              </a:path>
            </a:pathLst>
          </a:custGeom>
          <a:gradFill rotWithShape="1">
            <a:gsLst>
              <a:gs pos="0">
                <a:srgbClr val="FFFFFF">
                  <a:alpha val="98000"/>
                </a:srgbClr>
              </a:gs>
              <a:gs pos="100000">
                <a:srgbClr val="66CC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4" name="Freeform 29"/>
          <p:cNvSpPr>
            <a:spLocks/>
          </p:cNvSpPr>
          <p:nvPr/>
        </p:nvSpPr>
        <p:spPr bwMode="auto">
          <a:xfrm>
            <a:off x="5992813" y="2922588"/>
            <a:ext cx="3738562" cy="2697162"/>
          </a:xfrm>
          <a:custGeom>
            <a:avLst/>
            <a:gdLst>
              <a:gd name="T0" fmla="*/ 2147483647 w 2355"/>
              <a:gd name="T1" fmla="*/ 2147483647 h 1699"/>
              <a:gd name="T2" fmla="*/ 2147483647 w 2355"/>
              <a:gd name="T3" fmla="*/ 2147483647 h 1699"/>
              <a:gd name="T4" fmla="*/ 2147483647 w 2355"/>
              <a:gd name="T5" fmla="*/ 2147483647 h 1699"/>
              <a:gd name="T6" fmla="*/ 2147483647 w 2355"/>
              <a:gd name="T7" fmla="*/ 2147483647 h 1699"/>
              <a:gd name="T8" fmla="*/ 2147483647 w 2355"/>
              <a:gd name="T9" fmla="*/ 2147483647 h 1699"/>
              <a:gd name="T10" fmla="*/ 2147483647 w 2355"/>
              <a:gd name="T11" fmla="*/ 2147483647 h 1699"/>
              <a:gd name="T12" fmla="*/ 2147483647 w 2355"/>
              <a:gd name="T13" fmla="*/ 2147483647 h 1699"/>
              <a:gd name="T14" fmla="*/ 2147483647 w 2355"/>
              <a:gd name="T15" fmla="*/ 2147483647 h 1699"/>
              <a:gd name="T16" fmla="*/ 2147483647 w 2355"/>
              <a:gd name="T17" fmla="*/ 2147483647 h 1699"/>
              <a:gd name="T18" fmla="*/ 2147483647 w 2355"/>
              <a:gd name="T19" fmla="*/ 2147483647 h 1699"/>
              <a:gd name="T20" fmla="*/ 2147483647 w 2355"/>
              <a:gd name="T21" fmla="*/ 2147483647 h 169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55"/>
              <a:gd name="T34" fmla="*/ 0 h 1699"/>
              <a:gd name="T35" fmla="*/ 2355 w 2355"/>
              <a:gd name="T36" fmla="*/ 1699 h 169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55" h="1699">
                <a:moveTo>
                  <a:pt x="349" y="761"/>
                </a:moveTo>
                <a:cubicBezTo>
                  <a:pt x="587" y="729"/>
                  <a:pt x="1414" y="820"/>
                  <a:pt x="1651" y="732"/>
                </a:cubicBezTo>
                <a:cubicBezTo>
                  <a:pt x="1888" y="644"/>
                  <a:pt x="1710" y="351"/>
                  <a:pt x="1773" y="230"/>
                </a:cubicBezTo>
                <a:cubicBezTo>
                  <a:pt x="1836" y="109"/>
                  <a:pt x="1947" y="16"/>
                  <a:pt x="2029" y="8"/>
                </a:cubicBezTo>
                <a:cubicBezTo>
                  <a:pt x="2111" y="0"/>
                  <a:pt x="2213" y="27"/>
                  <a:pt x="2267" y="183"/>
                </a:cubicBezTo>
                <a:cubicBezTo>
                  <a:pt x="2321" y="339"/>
                  <a:pt x="2355" y="707"/>
                  <a:pt x="2355" y="942"/>
                </a:cubicBezTo>
                <a:cubicBezTo>
                  <a:pt x="2355" y="1177"/>
                  <a:pt x="2353" y="1485"/>
                  <a:pt x="2267" y="1592"/>
                </a:cubicBezTo>
                <a:cubicBezTo>
                  <a:pt x="2181" y="1699"/>
                  <a:pt x="1939" y="1680"/>
                  <a:pt x="1840" y="1586"/>
                </a:cubicBezTo>
                <a:cubicBezTo>
                  <a:pt x="1741" y="1492"/>
                  <a:pt x="1940" y="1135"/>
                  <a:pt x="1670" y="1025"/>
                </a:cubicBezTo>
                <a:cubicBezTo>
                  <a:pt x="1400" y="915"/>
                  <a:pt x="440" y="967"/>
                  <a:pt x="220" y="923"/>
                </a:cubicBezTo>
                <a:cubicBezTo>
                  <a:pt x="0" y="879"/>
                  <a:pt x="127" y="795"/>
                  <a:pt x="349" y="761"/>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75" name="Line 32"/>
          <p:cNvSpPr>
            <a:spLocks noChangeShapeType="1"/>
          </p:cNvSpPr>
          <p:nvPr/>
        </p:nvSpPr>
        <p:spPr bwMode="auto">
          <a:xfrm>
            <a:off x="6107114" y="4244975"/>
            <a:ext cx="6048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6" name="Line 34"/>
          <p:cNvSpPr>
            <a:spLocks noChangeShapeType="1"/>
          </p:cNvSpPr>
          <p:nvPr/>
        </p:nvSpPr>
        <p:spPr bwMode="auto">
          <a:xfrm>
            <a:off x="8947150" y="3497263"/>
            <a:ext cx="133350"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7" name="Line 35"/>
          <p:cNvSpPr>
            <a:spLocks noChangeShapeType="1"/>
          </p:cNvSpPr>
          <p:nvPr/>
        </p:nvSpPr>
        <p:spPr bwMode="auto">
          <a:xfrm flipV="1">
            <a:off x="8953500" y="5002213"/>
            <a:ext cx="1714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78" name="Text Box 36"/>
          <p:cNvSpPr txBox="1">
            <a:spLocks noChangeArrowheads="1"/>
          </p:cNvSpPr>
          <p:nvPr/>
        </p:nvSpPr>
        <p:spPr bwMode="auto">
          <a:xfrm>
            <a:off x="9572626" y="32273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10.0.0.1</a:t>
            </a:r>
          </a:p>
        </p:txBody>
      </p:sp>
      <p:sp>
        <p:nvSpPr>
          <p:cNvPr id="105479" name="Text Box 37"/>
          <p:cNvSpPr txBox="1">
            <a:spLocks noChangeArrowheads="1"/>
          </p:cNvSpPr>
          <p:nvPr/>
        </p:nvSpPr>
        <p:spPr bwMode="auto">
          <a:xfrm>
            <a:off x="9699626" y="39957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10.0.0.2</a:t>
            </a:r>
          </a:p>
        </p:txBody>
      </p:sp>
      <p:sp>
        <p:nvSpPr>
          <p:cNvPr id="105480" name="Text Box 38"/>
          <p:cNvSpPr txBox="1">
            <a:spLocks noChangeArrowheads="1"/>
          </p:cNvSpPr>
          <p:nvPr/>
        </p:nvSpPr>
        <p:spPr bwMode="auto">
          <a:xfrm>
            <a:off x="9661526" y="489108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10.0.0.3</a:t>
            </a:r>
          </a:p>
        </p:txBody>
      </p:sp>
      <p:grpSp>
        <p:nvGrpSpPr>
          <p:cNvPr id="2" name="Group 88"/>
          <p:cNvGrpSpPr>
            <a:grpSpLocks/>
          </p:cNvGrpSpPr>
          <p:nvPr/>
        </p:nvGrpSpPr>
        <p:grpSpPr bwMode="auto">
          <a:xfrm>
            <a:off x="7154863" y="2855913"/>
            <a:ext cx="1871662" cy="1033462"/>
            <a:chOff x="3550" y="2055"/>
            <a:chExt cx="1179" cy="651"/>
          </a:xfrm>
        </p:grpSpPr>
        <p:grpSp>
          <p:nvGrpSpPr>
            <p:cNvPr id="105574" name="Group 50"/>
            <p:cNvGrpSpPr>
              <a:grpSpLocks/>
            </p:cNvGrpSpPr>
            <p:nvPr/>
          </p:nvGrpSpPr>
          <p:grpSpPr bwMode="auto">
            <a:xfrm>
              <a:off x="3550" y="2055"/>
              <a:ext cx="1179" cy="357"/>
              <a:chOff x="4381" y="786"/>
              <a:chExt cx="1108" cy="357"/>
            </a:xfrm>
          </p:grpSpPr>
          <p:sp>
            <p:nvSpPr>
              <p:cNvPr id="105579" name="Rectangle 40"/>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80" name="Text Box 39"/>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10.0.0.1, 3345</a:t>
                </a:r>
              </a:p>
              <a:p>
                <a:r>
                  <a:rPr lang="en-US" altLang="zh-CN" sz="1200" dirty="0">
                    <a:solidFill>
                      <a:srgbClr val="0000FF"/>
                    </a:solidFill>
                  </a:rPr>
                  <a:t>D: 128.119.40.186, 80</a:t>
                </a:r>
              </a:p>
            </p:txBody>
          </p:sp>
          <p:grpSp>
            <p:nvGrpSpPr>
              <p:cNvPr id="105581" name="Group 44"/>
              <p:cNvGrpSpPr>
                <a:grpSpLocks/>
              </p:cNvGrpSpPr>
              <p:nvPr/>
            </p:nvGrpSpPr>
            <p:grpSpPr bwMode="auto">
              <a:xfrm>
                <a:off x="5394" y="786"/>
                <a:ext cx="48" cy="99"/>
                <a:chOff x="5508" y="1599"/>
                <a:chExt cx="48" cy="99"/>
              </a:xfrm>
            </p:grpSpPr>
            <p:sp>
              <p:nvSpPr>
                <p:cNvPr id="105586" name="Freeform 43"/>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7" name="Line 41"/>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8" name="Line 42"/>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82" name="Group 45"/>
              <p:cNvGrpSpPr>
                <a:grpSpLocks/>
              </p:cNvGrpSpPr>
              <p:nvPr/>
            </p:nvGrpSpPr>
            <p:grpSpPr bwMode="auto">
              <a:xfrm>
                <a:off x="5382" y="1044"/>
                <a:ext cx="48" cy="99"/>
                <a:chOff x="5508" y="1599"/>
                <a:chExt cx="48" cy="99"/>
              </a:xfrm>
            </p:grpSpPr>
            <p:sp>
              <p:nvSpPr>
                <p:cNvPr id="105583" name="Freeform 4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84" name="Line 47"/>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85" name="Line 48"/>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75" name="Freeform 51"/>
            <p:cNvSpPr>
              <a:spLocks/>
            </p:cNvSpPr>
            <p:nvPr/>
          </p:nvSpPr>
          <p:spPr bwMode="auto">
            <a:xfrm>
              <a:off x="3573" y="2364"/>
              <a:ext cx="564" cy="342"/>
            </a:xfrm>
            <a:custGeom>
              <a:avLst/>
              <a:gdLst>
                <a:gd name="T0" fmla="*/ 0 w 417"/>
                <a:gd name="T1" fmla="*/ 9905 h 264"/>
                <a:gd name="T2" fmla="*/ 28602 w 417"/>
                <a:gd name="T3" fmla="*/ 9905 h 264"/>
                <a:gd name="T4" fmla="*/ 28602 w 417"/>
                <a:gd name="T5" fmla="*/ 0 h 264"/>
                <a:gd name="T6" fmla="*/ 0 60000 65536"/>
                <a:gd name="T7" fmla="*/ 0 60000 65536"/>
                <a:gd name="T8" fmla="*/ 0 60000 65536"/>
                <a:gd name="T9" fmla="*/ 0 w 417"/>
                <a:gd name="T10" fmla="*/ 0 h 264"/>
                <a:gd name="T11" fmla="*/ 417 w 417"/>
                <a:gd name="T12" fmla="*/ 264 h 264"/>
              </a:gdLst>
              <a:ahLst/>
              <a:cxnLst>
                <a:cxn ang="T6">
                  <a:pos x="T0" y="T1"/>
                </a:cxn>
                <a:cxn ang="T7">
                  <a:pos x="T2" y="T3"/>
                </a:cxn>
                <a:cxn ang="T8">
                  <a:pos x="T4" y="T5"/>
                </a:cxn>
              </a:cxnLst>
              <a:rect l="T9" t="T10" r="T11" b="T12"/>
              <a:pathLst>
                <a:path w="417" h="264">
                  <a:moveTo>
                    <a:pt x="0" y="264"/>
                  </a:moveTo>
                  <a:lnTo>
                    <a:pt x="417" y="264"/>
                  </a:lnTo>
                  <a:lnTo>
                    <a:pt x="417" y="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76" name="Group 87"/>
            <p:cNvGrpSpPr>
              <a:grpSpLocks/>
            </p:cNvGrpSpPr>
            <p:nvPr/>
          </p:nvGrpSpPr>
          <p:grpSpPr bwMode="auto">
            <a:xfrm>
              <a:off x="4032" y="2416"/>
              <a:ext cx="218" cy="231"/>
              <a:chOff x="5140" y="400"/>
              <a:chExt cx="218" cy="231"/>
            </a:xfrm>
          </p:grpSpPr>
          <p:sp>
            <p:nvSpPr>
              <p:cNvPr id="105577" name="Oval 86"/>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78" name="Text Box 52"/>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1</a:t>
                </a:r>
              </a:p>
            </p:txBody>
          </p:sp>
        </p:grpSp>
      </p:grpSp>
      <p:sp>
        <p:nvSpPr>
          <p:cNvPr id="105482" name="Text Box 54"/>
          <p:cNvSpPr txBox="1">
            <a:spLocks noChangeArrowheads="1"/>
          </p:cNvSpPr>
          <p:nvPr/>
        </p:nvSpPr>
        <p:spPr bwMode="auto">
          <a:xfrm>
            <a:off x="6057901" y="3817938"/>
            <a:ext cx="919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10.0.0.4</a:t>
            </a:r>
          </a:p>
        </p:txBody>
      </p:sp>
      <p:sp>
        <p:nvSpPr>
          <p:cNvPr id="105483" name="Line 55"/>
          <p:cNvSpPr>
            <a:spLocks noChangeShapeType="1"/>
          </p:cNvSpPr>
          <p:nvPr/>
        </p:nvSpPr>
        <p:spPr bwMode="auto">
          <a:xfrm flipH="1">
            <a:off x="6181726" y="4073525"/>
            <a:ext cx="85725" cy="128588"/>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5484" name="Text Box 56"/>
          <p:cNvSpPr txBox="1">
            <a:spLocks noChangeArrowheads="1"/>
          </p:cNvSpPr>
          <p:nvPr/>
        </p:nvSpPr>
        <p:spPr bwMode="auto">
          <a:xfrm>
            <a:off x="4219575" y="4375150"/>
            <a:ext cx="1257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138.76.29.7</a:t>
            </a:r>
          </a:p>
        </p:txBody>
      </p:sp>
      <p:sp>
        <p:nvSpPr>
          <p:cNvPr id="105485" name="Line 57"/>
          <p:cNvSpPr>
            <a:spLocks noChangeShapeType="1"/>
          </p:cNvSpPr>
          <p:nvPr/>
        </p:nvSpPr>
        <p:spPr bwMode="auto">
          <a:xfrm flipH="1">
            <a:off x="5441951" y="4311650"/>
            <a:ext cx="85725" cy="128588"/>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59"/>
          <p:cNvGrpSpPr>
            <a:grpSpLocks/>
          </p:cNvGrpSpPr>
          <p:nvPr/>
        </p:nvGrpSpPr>
        <p:grpSpPr bwMode="auto">
          <a:xfrm>
            <a:off x="7993064" y="1570038"/>
            <a:ext cx="2433637" cy="1389062"/>
            <a:chOff x="3944" y="989"/>
            <a:chExt cx="1533" cy="875"/>
          </a:xfrm>
        </p:grpSpPr>
        <p:sp>
          <p:nvSpPr>
            <p:cNvPr id="105572" name="Text Box 53"/>
            <p:cNvSpPr txBox="1">
              <a:spLocks noChangeArrowheads="1"/>
            </p:cNvSpPr>
            <p:nvPr/>
          </p:nvSpPr>
          <p:spPr bwMode="auto">
            <a:xfrm>
              <a:off x="4121" y="989"/>
              <a:ext cx="1356"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1:</a:t>
              </a:r>
              <a:r>
                <a:rPr lang="en-US" altLang="zh-CN" sz="1800" dirty="0">
                  <a:solidFill>
                    <a:srgbClr val="FF0000"/>
                  </a:solidFill>
                </a:rPr>
                <a:t> </a:t>
              </a:r>
              <a:r>
                <a:rPr lang="en-US" altLang="zh-CN" sz="1800" dirty="0">
                  <a:solidFill>
                    <a:srgbClr val="000099"/>
                  </a:solidFill>
                </a:rPr>
                <a:t>host 10.0.0.1 </a:t>
              </a:r>
            </a:p>
            <a:p>
              <a:pPr>
                <a:lnSpc>
                  <a:spcPct val="85000"/>
                </a:lnSpc>
              </a:pPr>
              <a:r>
                <a:rPr lang="en-US" altLang="zh-CN" sz="1800" dirty="0">
                  <a:solidFill>
                    <a:srgbClr val="000099"/>
                  </a:solidFill>
                </a:rPr>
                <a:t>sends datagram to </a:t>
              </a:r>
            </a:p>
            <a:p>
              <a:pPr>
                <a:lnSpc>
                  <a:spcPct val="85000"/>
                </a:lnSpc>
              </a:pPr>
              <a:r>
                <a:rPr lang="en-US" altLang="zh-CN" sz="1800" dirty="0">
                  <a:solidFill>
                    <a:srgbClr val="000099"/>
                  </a:solidFill>
                </a:rPr>
                <a:t>128.119.40.186, 80</a:t>
              </a:r>
            </a:p>
          </p:txBody>
        </p:sp>
        <p:sp>
          <p:nvSpPr>
            <p:cNvPr id="105573" name="Line 58"/>
            <p:cNvSpPr>
              <a:spLocks noChangeShapeType="1"/>
            </p:cNvSpPr>
            <p:nvPr/>
          </p:nvSpPr>
          <p:spPr bwMode="auto">
            <a:xfrm flipH="1">
              <a:off x="3944" y="1105"/>
              <a:ext cx="197" cy="75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487" name="Freeform 67"/>
          <p:cNvSpPr>
            <a:spLocks/>
          </p:cNvSpPr>
          <p:nvPr/>
        </p:nvSpPr>
        <p:spPr bwMode="auto">
          <a:xfrm>
            <a:off x="3868739" y="2627314"/>
            <a:ext cx="3862387" cy="1531937"/>
          </a:xfrm>
          <a:custGeom>
            <a:avLst/>
            <a:gdLst>
              <a:gd name="T0" fmla="*/ 0 w 2433"/>
              <a:gd name="T1" fmla="*/ 2147483647 h 965"/>
              <a:gd name="T2" fmla="*/ 2147483647 w 2433"/>
              <a:gd name="T3" fmla="*/ 2147483647 h 965"/>
              <a:gd name="T4" fmla="*/ 2147483647 w 2433"/>
              <a:gd name="T5" fmla="*/ 2147483647 h 965"/>
              <a:gd name="T6" fmla="*/ 2147483647 w 2433"/>
              <a:gd name="T7" fmla="*/ 2147483647 h 965"/>
              <a:gd name="T8" fmla="*/ 2147483647 w 2433"/>
              <a:gd name="T9" fmla="*/ 2147483647 h 965"/>
              <a:gd name="T10" fmla="*/ 2147483647 w 2433"/>
              <a:gd name="T11" fmla="*/ 2147483647 h 965"/>
              <a:gd name="T12" fmla="*/ 0 w 2433"/>
              <a:gd name="T13" fmla="*/ 2147483647 h 965"/>
              <a:gd name="T14" fmla="*/ 0 60000 65536"/>
              <a:gd name="T15" fmla="*/ 0 60000 65536"/>
              <a:gd name="T16" fmla="*/ 0 60000 65536"/>
              <a:gd name="T17" fmla="*/ 0 60000 65536"/>
              <a:gd name="T18" fmla="*/ 0 60000 65536"/>
              <a:gd name="T19" fmla="*/ 0 60000 65536"/>
              <a:gd name="T20" fmla="*/ 0 60000 65536"/>
              <a:gd name="T21" fmla="*/ 0 w 2433"/>
              <a:gd name="T22" fmla="*/ 0 h 965"/>
              <a:gd name="T23" fmla="*/ 2433 w 2433"/>
              <a:gd name="T24" fmla="*/ 965 h 9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33" h="965">
                <a:moveTo>
                  <a:pt x="0" y="64"/>
                </a:moveTo>
                <a:cubicBezTo>
                  <a:pt x="0" y="64"/>
                  <a:pt x="2079" y="0"/>
                  <a:pt x="2352" y="64"/>
                </a:cubicBezTo>
                <a:cubicBezTo>
                  <a:pt x="2433" y="57"/>
                  <a:pt x="1814" y="309"/>
                  <a:pt x="1640" y="450"/>
                </a:cubicBezTo>
                <a:cubicBezTo>
                  <a:pt x="1466" y="591"/>
                  <a:pt x="1383" y="888"/>
                  <a:pt x="1308" y="965"/>
                </a:cubicBezTo>
                <a:lnTo>
                  <a:pt x="1159" y="965"/>
                </a:lnTo>
                <a:cubicBezTo>
                  <a:pt x="1078" y="870"/>
                  <a:pt x="1013" y="546"/>
                  <a:pt x="820" y="396"/>
                </a:cubicBezTo>
                <a:cubicBezTo>
                  <a:pt x="583" y="207"/>
                  <a:pt x="189" y="142"/>
                  <a:pt x="0" y="64"/>
                </a:cubicBezTo>
                <a:close/>
              </a:path>
            </a:pathLst>
          </a:custGeom>
          <a:gradFill rotWithShape="1">
            <a:gsLst>
              <a:gs pos="0">
                <a:schemeClr val="hlink"/>
              </a:gs>
              <a:gs pos="100000">
                <a:schemeClr val="bg1"/>
              </a:gs>
            </a:gsLst>
            <a:lin ang="5400000" scaled="1"/>
          </a:gradFill>
          <a:ln w="3175" cap="flat" cmpd="sng">
            <a:solidFill>
              <a:schemeClr val="hlink"/>
            </a:solidFill>
            <a:prstDash val="solid"/>
            <a:round/>
            <a:headEnd/>
            <a:tailEnd/>
          </a:ln>
        </p:spPr>
        <p:txBody>
          <a:bodyPr wrap="none"/>
          <a:lstStyle/>
          <a:p>
            <a:endParaRPr lang="zh-CN" altLang="en-US"/>
          </a:p>
        </p:txBody>
      </p:sp>
      <p:sp>
        <p:nvSpPr>
          <p:cNvPr id="105488" name="Rectangle 62"/>
          <p:cNvSpPr>
            <a:spLocks noChangeArrowheads="1"/>
          </p:cNvSpPr>
          <p:nvPr/>
        </p:nvSpPr>
        <p:spPr bwMode="auto">
          <a:xfrm>
            <a:off x="3868738" y="1374775"/>
            <a:ext cx="3784600" cy="1354138"/>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489" name="Text Box 60"/>
          <p:cNvSpPr txBox="1">
            <a:spLocks noChangeArrowheads="1"/>
          </p:cNvSpPr>
          <p:nvPr/>
        </p:nvSpPr>
        <p:spPr bwMode="auto">
          <a:xfrm>
            <a:off x="3910013" y="1419225"/>
            <a:ext cx="3676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FF"/>
                </a:solidFill>
              </a:rPr>
              <a:t>NAT translation table</a:t>
            </a:r>
          </a:p>
          <a:p>
            <a:pPr algn="ctr"/>
            <a:r>
              <a:rPr lang="en-US" altLang="zh-CN" sz="1800" dirty="0">
                <a:solidFill>
                  <a:srgbClr val="0000FF"/>
                </a:solidFill>
              </a:rPr>
              <a:t>WAN side </a:t>
            </a:r>
            <a:r>
              <a:rPr lang="en-US" altLang="zh-CN" sz="1800" dirty="0" err="1">
                <a:solidFill>
                  <a:srgbClr val="0000FF"/>
                </a:solidFill>
              </a:rPr>
              <a:t>addr</a:t>
            </a:r>
            <a:r>
              <a:rPr lang="en-US" altLang="zh-CN" sz="1800" dirty="0">
                <a:solidFill>
                  <a:srgbClr val="0000FF"/>
                </a:solidFill>
              </a:rPr>
              <a:t>        LAN side </a:t>
            </a:r>
            <a:r>
              <a:rPr lang="en-US" altLang="zh-CN" sz="1800" dirty="0" err="1">
                <a:solidFill>
                  <a:srgbClr val="0000FF"/>
                </a:solidFill>
              </a:rPr>
              <a:t>addr</a:t>
            </a:r>
            <a:endParaRPr lang="en-US" altLang="zh-CN" sz="1800" dirty="0">
              <a:solidFill>
                <a:srgbClr val="0000FF"/>
              </a:solidFill>
            </a:endParaRPr>
          </a:p>
        </p:txBody>
      </p:sp>
      <p:sp>
        <p:nvSpPr>
          <p:cNvPr id="105490" name="Line 63"/>
          <p:cNvSpPr>
            <a:spLocks noChangeShapeType="1"/>
          </p:cNvSpPr>
          <p:nvPr/>
        </p:nvSpPr>
        <p:spPr bwMode="auto">
          <a:xfrm flipV="1">
            <a:off x="3868738" y="1747838"/>
            <a:ext cx="3790950" cy="11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1" name="Line 64"/>
          <p:cNvSpPr>
            <a:spLocks noChangeShapeType="1"/>
          </p:cNvSpPr>
          <p:nvPr/>
        </p:nvSpPr>
        <p:spPr bwMode="auto">
          <a:xfrm flipV="1">
            <a:off x="3883026" y="2025651"/>
            <a:ext cx="3749675" cy="111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492" name="Line 65"/>
          <p:cNvSpPr>
            <a:spLocks noChangeShapeType="1"/>
          </p:cNvSpPr>
          <p:nvPr/>
        </p:nvSpPr>
        <p:spPr bwMode="auto">
          <a:xfrm>
            <a:off x="5992814" y="1770064"/>
            <a:ext cx="3175" cy="955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3533" name="Text Box 61"/>
          <p:cNvSpPr txBox="1">
            <a:spLocks noChangeArrowheads="1"/>
          </p:cNvSpPr>
          <p:nvPr/>
        </p:nvSpPr>
        <p:spPr bwMode="auto">
          <a:xfrm>
            <a:off x="3925888" y="2044700"/>
            <a:ext cx="3702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CC0000"/>
                </a:solidFill>
              </a:rPr>
              <a:t>138.76.29.7, 5001   10.0.0.1, 3345</a:t>
            </a:r>
          </a:p>
          <a:p>
            <a:pPr algn="ctr"/>
            <a:r>
              <a:rPr lang="en-US" altLang="zh-CN" sz="1800"/>
              <a:t>……                                         ……</a:t>
            </a:r>
          </a:p>
        </p:txBody>
      </p:sp>
      <p:grpSp>
        <p:nvGrpSpPr>
          <p:cNvPr id="8" name="Group 135"/>
          <p:cNvGrpSpPr>
            <a:grpSpLocks/>
          </p:cNvGrpSpPr>
          <p:nvPr/>
        </p:nvGrpSpPr>
        <p:grpSpPr bwMode="auto">
          <a:xfrm>
            <a:off x="6289676" y="3435350"/>
            <a:ext cx="2784475" cy="1638300"/>
            <a:chOff x="3002" y="2417"/>
            <a:chExt cx="1754" cy="1032"/>
          </a:xfrm>
        </p:grpSpPr>
        <p:sp>
          <p:nvSpPr>
            <p:cNvPr id="105558" name="Rectangle 91"/>
            <p:cNvSpPr>
              <a:spLocks noChangeArrowheads="1"/>
            </p:cNvSpPr>
            <p:nvPr/>
          </p:nvSpPr>
          <p:spPr bwMode="auto">
            <a:xfrm>
              <a:off x="3002" y="3051"/>
              <a:ext cx="1175"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59" name="Text Box 92"/>
            <p:cNvSpPr txBox="1">
              <a:spLocks noChangeArrowheads="1"/>
            </p:cNvSpPr>
            <p:nvPr/>
          </p:nvSpPr>
          <p:spPr bwMode="auto">
            <a:xfrm>
              <a:off x="3104" y="3042"/>
              <a:ext cx="111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10.0.0.1, 3345</a:t>
              </a:r>
            </a:p>
            <a:p>
              <a:endParaRPr lang="en-US" altLang="zh-CN" sz="1200" dirty="0">
                <a:solidFill>
                  <a:srgbClr val="0000FF"/>
                </a:solidFill>
              </a:endParaRPr>
            </a:p>
          </p:txBody>
        </p:sp>
        <p:grpSp>
          <p:nvGrpSpPr>
            <p:cNvPr id="105560" name="Group 93"/>
            <p:cNvGrpSpPr>
              <a:grpSpLocks/>
            </p:cNvGrpSpPr>
            <p:nvPr/>
          </p:nvGrpSpPr>
          <p:grpSpPr bwMode="auto">
            <a:xfrm>
              <a:off x="3054" y="3007"/>
              <a:ext cx="51" cy="99"/>
              <a:chOff x="5508" y="1599"/>
              <a:chExt cx="48" cy="99"/>
            </a:xfrm>
          </p:grpSpPr>
          <p:sp>
            <p:nvSpPr>
              <p:cNvPr id="105569" name="Freeform 94"/>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70" name="Line 95"/>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71" name="Line 96"/>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61" name="Group 97"/>
            <p:cNvGrpSpPr>
              <a:grpSpLocks/>
            </p:cNvGrpSpPr>
            <p:nvPr/>
          </p:nvGrpSpPr>
          <p:grpSpPr bwMode="auto">
            <a:xfrm>
              <a:off x="3059" y="3248"/>
              <a:ext cx="51" cy="99"/>
              <a:chOff x="5508" y="1599"/>
              <a:chExt cx="48" cy="99"/>
            </a:xfrm>
          </p:grpSpPr>
          <p:sp>
            <p:nvSpPr>
              <p:cNvPr id="105566" name="Freeform 9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67" name="Line 99"/>
              <p:cNvSpPr>
                <a:spLocks noChangeShapeType="1"/>
              </p:cNvSpPr>
              <p:nvPr/>
            </p:nvSpPr>
            <p:spPr bwMode="auto">
              <a:xfrm flipH="1">
                <a:off x="5512" y="1608"/>
                <a:ext cx="22"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68" name="Line 10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62" name="Freeform 101"/>
            <p:cNvSpPr>
              <a:spLocks/>
            </p:cNvSpPr>
            <p:nvPr/>
          </p:nvSpPr>
          <p:spPr bwMode="auto">
            <a:xfrm>
              <a:off x="4179" y="2417"/>
              <a:ext cx="577" cy="768"/>
            </a:xfrm>
            <a:custGeom>
              <a:avLst/>
              <a:gdLst>
                <a:gd name="T0" fmla="*/ 577 w 577"/>
                <a:gd name="T1" fmla="*/ 0 h 768"/>
                <a:gd name="T2" fmla="*/ 342 w 577"/>
                <a:gd name="T3" fmla="*/ 0 h 768"/>
                <a:gd name="T4" fmla="*/ 342 w 577"/>
                <a:gd name="T5" fmla="*/ 768 h 768"/>
                <a:gd name="T6" fmla="*/ 0 w 577"/>
                <a:gd name="T7" fmla="*/ 760 h 768"/>
                <a:gd name="T8" fmla="*/ 0 60000 65536"/>
                <a:gd name="T9" fmla="*/ 0 60000 65536"/>
                <a:gd name="T10" fmla="*/ 0 60000 65536"/>
                <a:gd name="T11" fmla="*/ 0 60000 65536"/>
                <a:gd name="T12" fmla="*/ 0 w 577"/>
                <a:gd name="T13" fmla="*/ 0 h 768"/>
                <a:gd name="T14" fmla="*/ 577 w 577"/>
                <a:gd name="T15" fmla="*/ 768 h 768"/>
              </a:gdLst>
              <a:ahLst/>
              <a:cxnLst>
                <a:cxn ang="T8">
                  <a:pos x="T0" y="T1"/>
                </a:cxn>
                <a:cxn ang="T9">
                  <a:pos x="T2" y="T3"/>
                </a:cxn>
                <a:cxn ang="T10">
                  <a:pos x="T4" y="T5"/>
                </a:cxn>
                <a:cxn ang="T11">
                  <a:pos x="T6" y="T7"/>
                </a:cxn>
              </a:cxnLst>
              <a:rect l="T12" t="T13" r="T14" b="T15"/>
              <a:pathLst>
                <a:path w="577" h="768">
                  <a:moveTo>
                    <a:pt x="577" y="0"/>
                  </a:moveTo>
                  <a:lnTo>
                    <a:pt x="342" y="0"/>
                  </a:lnTo>
                  <a:lnTo>
                    <a:pt x="342" y="768"/>
                  </a:lnTo>
                  <a:lnTo>
                    <a:pt x="0" y="760"/>
                  </a:lnTo>
                </a:path>
              </a:pathLst>
            </a:custGeom>
            <a:noFill/>
            <a:ln w="28575" cap="flat" cmpd="sng">
              <a:solidFill>
                <a:schemeClr val="tx1"/>
              </a:solidFill>
              <a:prstDash val="solid"/>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05563" name="Group 102"/>
            <p:cNvGrpSpPr>
              <a:grpSpLocks/>
            </p:cNvGrpSpPr>
            <p:nvPr/>
          </p:nvGrpSpPr>
          <p:grpSpPr bwMode="auto">
            <a:xfrm>
              <a:off x="4240" y="3061"/>
              <a:ext cx="218" cy="231"/>
              <a:chOff x="5140" y="400"/>
              <a:chExt cx="218" cy="231"/>
            </a:xfrm>
          </p:grpSpPr>
          <p:sp>
            <p:nvSpPr>
              <p:cNvPr id="105564" name="Oval 103"/>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65" name="Text Box 104"/>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4</a:t>
                </a:r>
              </a:p>
            </p:txBody>
          </p:sp>
        </p:grpSp>
      </p:grpSp>
      <p:grpSp>
        <p:nvGrpSpPr>
          <p:cNvPr id="12" name="Group 108"/>
          <p:cNvGrpSpPr>
            <a:grpSpLocks/>
          </p:cNvGrpSpPr>
          <p:nvPr/>
        </p:nvGrpSpPr>
        <p:grpSpPr bwMode="auto">
          <a:xfrm>
            <a:off x="3055939" y="3652839"/>
            <a:ext cx="2497137" cy="566737"/>
            <a:chOff x="1026" y="3559"/>
            <a:chExt cx="1573" cy="357"/>
          </a:xfrm>
        </p:grpSpPr>
        <p:grpSp>
          <p:nvGrpSpPr>
            <p:cNvPr id="105543" name="Group 68"/>
            <p:cNvGrpSpPr>
              <a:grpSpLocks/>
            </p:cNvGrpSpPr>
            <p:nvPr/>
          </p:nvGrpSpPr>
          <p:grpSpPr bwMode="auto">
            <a:xfrm>
              <a:off x="1412" y="3559"/>
              <a:ext cx="1187" cy="357"/>
              <a:chOff x="4381" y="786"/>
              <a:chExt cx="1108" cy="357"/>
            </a:xfrm>
          </p:grpSpPr>
          <p:sp>
            <p:nvSpPr>
              <p:cNvPr id="105548" name="Rectangle 69"/>
              <p:cNvSpPr>
                <a:spLocks noChangeArrowheads="1"/>
              </p:cNvSpPr>
              <p:nvPr/>
            </p:nvSpPr>
            <p:spPr bwMode="auto">
              <a:xfrm>
                <a:off x="4385" y="830"/>
                <a:ext cx="1104"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9" name="Text Box 70"/>
              <p:cNvSpPr txBox="1">
                <a:spLocks noChangeArrowheads="1"/>
              </p:cNvSpPr>
              <p:nvPr/>
            </p:nvSpPr>
            <p:spPr bwMode="auto">
              <a:xfrm>
                <a:off x="4381" y="813"/>
                <a:ext cx="104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138.76.29.7, 5001</a:t>
                </a:r>
              </a:p>
              <a:p>
                <a:r>
                  <a:rPr lang="en-US" altLang="zh-CN" sz="1200" dirty="0">
                    <a:solidFill>
                      <a:srgbClr val="0000FF"/>
                    </a:solidFill>
                  </a:rPr>
                  <a:t>D: 128.119.40.186, 80</a:t>
                </a:r>
              </a:p>
            </p:txBody>
          </p:sp>
          <p:grpSp>
            <p:nvGrpSpPr>
              <p:cNvPr id="105550" name="Group 71"/>
              <p:cNvGrpSpPr>
                <a:grpSpLocks/>
              </p:cNvGrpSpPr>
              <p:nvPr/>
            </p:nvGrpSpPr>
            <p:grpSpPr bwMode="auto">
              <a:xfrm>
                <a:off x="5394" y="786"/>
                <a:ext cx="48" cy="99"/>
                <a:chOff x="5508" y="1599"/>
                <a:chExt cx="48" cy="99"/>
              </a:xfrm>
            </p:grpSpPr>
            <p:sp>
              <p:nvSpPr>
                <p:cNvPr id="105555" name="Freeform 7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6" name="Line 73"/>
                <p:cNvSpPr>
                  <a:spLocks noChangeShapeType="1"/>
                </p:cNvSpPr>
                <p:nvPr/>
              </p:nvSpPr>
              <p:spPr bwMode="auto">
                <a:xfrm flipH="1">
                  <a:off x="5512"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7" name="Line 74"/>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51" name="Group 75"/>
              <p:cNvGrpSpPr>
                <a:grpSpLocks/>
              </p:cNvGrpSpPr>
              <p:nvPr/>
            </p:nvGrpSpPr>
            <p:grpSpPr bwMode="auto">
              <a:xfrm>
                <a:off x="5382" y="1044"/>
                <a:ext cx="48" cy="99"/>
                <a:chOff x="5508" y="1599"/>
                <a:chExt cx="48" cy="99"/>
              </a:xfrm>
            </p:grpSpPr>
            <p:sp>
              <p:nvSpPr>
                <p:cNvPr id="105552" name="Freeform 76"/>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53" name="Line 77"/>
                <p:cNvSpPr>
                  <a:spLocks noChangeShapeType="1"/>
                </p:cNvSpPr>
                <p:nvPr/>
              </p:nvSpPr>
              <p:spPr bwMode="auto">
                <a:xfrm flipH="1">
                  <a:off x="5510" y="1608"/>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54" name="Line 78"/>
                <p:cNvSpPr>
                  <a:spLocks noChangeShapeType="1"/>
                </p:cNvSpPr>
                <p:nvPr/>
              </p:nvSpPr>
              <p:spPr bwMode="auto">
                <a:xfrm flipH="1">
                  <a:off x="5536" y="1620"/>
                  <a:ext cx="2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05544" name="Line 79"/>
            <p:cNvSpPr>
              <a:spLocks noChangeShapeType="1"/>
            </p:cNvSpPr>
            <p:nvPr/>
          </p:nvSpPr>
          <p:spPr bwMode="auto">
            <a:xfrm flipH="1">
              <a:off x="1026" y="3729"/>
              <a:ext cx="37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45" name="Group 105"/>
            <p:cNvGrpSpPr>
              <a:grpSpLocks/>
            </p:cNvGrpSpPr>
            <p:nvPr/>
          </p:nvGrpSpPr>
          <p:grpSpPr bwMode="auto">
            <a:xfrm>
              <a:off x="1143" y="3613"/>
              <a:ext cx="218" cy="231"/>
              <a:chOff x="5140" y="400"/>
              <a:chExt cx="218" cy="231"/>
            </a:xfrm>
          </p:grpSpPr>
          <p:sp>
            <p:nvSpPr>
              <p:cNvPr id="105546" name="Oval 106"/>
              <p:cNvSpPr>
                <a:spLocks noChangeArrowheads="1"/>
              </p:cNvSpPr>
              <p:nvPr/>
            </p:nvSpPr>
            <p:spPr bwMode="auto">
              <a:xfrm>
                <a:off x="5140" y="410"/>
                <a:ext cx="218" cy="218"/>
              </a:xfrm>
              <a:prstGeom prst="ellipse">
                <a:avLst/>
              </a:prstGeom>
              <a:solidFill>
                <a:schemeClr val="bg1"/>
              </a:soli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47" name="Text Box 107"/>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2</a:t>
                </a:r>
              </a:p>
            </p:txBody>
          </p:sp>
        </p:grpSp>
      </p:grpSp>
      <p:grpSp>
        <p:nvGrpSpPr>
          <p:cNvPr id="17" name="Group 112"/>
          <p:cNvGrpSpPr>
            <a:grpSpLocks/>
          </p:cNvGrpSpPr>
          <p:nvPr/>
        </p:nvGrpSpPr>
        <p:grpSpPr bwMode="auto">
          <a:xfrm>
            <a:off x="1524001" y="1671639"/>
            <a:ext cx="5154613" cy="2052637"/>
            <a:chOff x="0" y="1306"/>
            <a:chExt cx="3247" cy="1293"/>
          </a:xfrm>
        </p:grpSpPr>
        <p:sp>
          <p:nvSpPr>
            <p:cNvPr id="105539" name="Text Box 82"/>
            <p:cNvSpPr txBox="1">
              <a:spLocks noChangeArrowheads="1"/>
            </p:cNvSpPr>
            <p:nvPr/>
          </p:nvSpPr>
          <p:spPr bwMode="auto">
            <a:xfrm>
              <a:off x="0" y="1306"/>
              <a:ext cx="1316" cy="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dirty="0">
                  <a:solidFill>
                    <a:srgbClr val="CC0000"/>
                  </a:solidFill>
                </a:rPr>
                <a:t>2:</a:t>
              </a:r>
              <a:r>
                <a:rPr lang="en-US" altLang="zh-CN" sz="1800" dirty="0">
                  <a:solidFill>
                    <a:srgbClr val="FF0000"/>
                  </a:solidFill>
                </a:rPr>
                <a:t> </a:t>
              </a:r>
              <a:r>
                <a:rPr lang="en-US" altLang="zh-CN" sz="1800" dirty="0">
                  <a:solidFill>
                    <a:srgbClr val="000099"/>
                  </a:solidFill>
                </a:rPr>
                <a:t>NAT router</a:t>
              </a:r>
            </a:p>
            <a:p>
              <a:pPr>
                <a:lnSpc>
                  <a:spcPct val="85000"/>
                </a:lnSpc>
              </a:pPr>
              <a:r>
                <a:rPr lang="en-US" altLang="zh-CN" sz="1800" dirty="0">
                  <a:solidFill>
                    <a:srgbClr val="000099"/>
                  </a:solidFill>
                </a:rPr>
                <a:t>changes datagram</a:t>
              </a:r>
            </a:p>
            <a:p>
              <a:pPr>
                <a:lnSpc>
                  <a:spcPct val="85000"/>
                </a:lnSpc>
              </a:pPr>
              <a:r>
                <a:rPr lang="en-US" altLang="zh-CN" sz="1800" dirty="0">
                  <a:solidFill>
                    <a:srgbClr val="000099"/>
                  </a:solidFill>
                </a:rPr>
                <a:t>source </a:t>
              </a:r>
              <a:r>
                <a:rPr lang="en-US" altLang="zh-CN" sz="1800" dirty="0" err="1">
                  <a:solidFill>
                    <a:srgbClr val="000099"/>
                  </a:solidFill>
                </a:rPr>
                <a:t>addr</a:t>
              </a:r>
              <a:r>
                <a:rPr lang="en-US" altLang="zh-CN" sz="1800" dirty="0">
                  <a:solidFill>
                    <a:srgbClr val="000099"/>
                  </a:solidFill>
                </a:rPr>
                <a:t> from</a:t>
              </a:r>
            </a:p>
            <a:p>
              <a:pPr>
                <a:lnSpc>
                  <a:spcPct val="85000"/>
                </a:lnSpc>
              </a:pPr>
              <a:r>
                <a:rPr lang="en-US" altLang="zh-CN" sz="1800" dirty="0">
                  <a:solidFill>
                    <a:srgbClr val="000099"/>
                  </a:solidFill>
                </a:rPr>
                <a:t>10.0.0.1, 3345 to</a:t>
              </a:r>
            </a:p>
            <a:p>
              <a:pPr>
                <a:lnSpc>
                  <a:spcPct val="85000"/>
                </a:lnSpc>
              </a:pPr>
              <a:r>
                <a:rPr lang="en-US" altLang="zh-CN" sz="1800" dirty="0">
                  <a:solidFill>
                    <a:srgbClr val="000099"/>
                  </a:solidFill>
                </a:rPr>
                <a:t>138.76.29.7, 5001,</a:t>
              </a:r>
            </a:p>
            <a:p>
              <a:pPr>
                <a:lnSpc>
                  <a:spcPct val="85000"/>
                </a:lnSpc>
              </a:pPr>
              <a:r>
                <a:rPr lang="en-US" altLang="zh-CN" sz="1800" dirty="0">
                  <a:solidFill>
                    <a:srgbClr val="000099"/>
                  </a:solidFill>
                </a:rPr>
                <a:t>updates table</a:t>
              </a:r>
            </a:p>
          </p:txBody>
        </p:sp>
        <p:sp>
          <p:nvSpPr>
            <p:cNvPr id="105540" name="Line 83"/>
            <p:cNvSpPr>
              <a:spLocks noChangeShapeType="1"/>
            </p:cNvSpPr>
            <p:nvPr/>
          </p:nvSpPr>
          <p:spPr bwMode="auto">
            <a:xfrm>
              <a:off x="1285" y="2243"/>
              <a:ext cx="147" cy="35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1" name="Line 110"/>
            <p:cNvSpPr>
              <a:spLocks noChangeShapeType="1"/>
            </p:cNvSpPr>
            <p:nvPr/>
          </p:nvSpPr>
          <p:spPr bwMode="auto">
            <a:xfrm flipV="1">
              <a:off x="1275" y="1788"/>
              <a:ext cx="663" cy="45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42" name="Line 111"/>
            <p:cNvSpPr>
              <a:spLocks noChangeShapeType="1"/>
            </p:cNvSpPr>
            <p:nvPr/>
          </p:nvSpPr>
          <p:spPr bwMode="auto">
            <a:xfrm flipV="1">
              <a:off x="1275" y="1751"/>
              <a:ext cx="1972" cy="491"/>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 name="Group 129"/>
          <p:cNvGrpSpPr>
            <a:grpSpLocks/>
          </p:cNvGrpSpPr>
          <p:nvPr/>
        </p:nvGrpSpPr>
        <p:grpSpPr bwMode="auto">
          <a:xfrm>
            <a:off x="2884489" y="4681538"/>
            <a:ext cx="2471737" cy="703262"/>
            <a:chOff x="1163" y="3752"/>
            <a:chExt cx="1557" cy="443"/>
          </a:xfrm>
        </p:grpSpPr>
        <p:sp>
          <p:nvSpPr>
            <p:cNvPr id="105525" name="Rectangle 115"/>
            <p:cNvSpPr>
              <a:spLocks noChangeArrowheads="1"/>
            </p:cNvSpPr>
            <p:nvPr/>
          </p:nvSpPr>
          <p:spPr bwMode="auto">
            <a:xfrm>
              <a:off x="1163" y="3796"/>
              <a:ext cx="1183" cy="2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26" name="Text Box 116"/>
            <p:cNvSpPr txBox="1">
              <a:spLocks noChangeArrowheads="1"/>
            </p:cNvSpPr>
            <p:nvPr/>
          </p:nvSpPr>
          <p:spPr bwMode="auto">
            <a:xfrm>
              <a:off x="1281" y="3788"/>
              <a:ext cx="112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rgbClr val="0000FF"/>
                  </a:solidFill>
                </a:rPr>
                <a:t>S: 128.119.40.186, 80 </a:t>
              </a:r>
            </a:p>
            <a:p>
              <a:r>
                <a:rPr lang="en-US" altLang="zh-CN" sz="1200" dirty="0">
                  <a:solidFill>
                    <a:srgbClr val="0000FF"/>
                  </a:solidFill>
                </a:rPr>
                <a:t>D: 138.76.29.7, 5001</a:t>
              </a:r>
            </a:p>
            <a:p>
              <a:endParaRPr lang="en-US" altLang="zh-CN" sz="1200" dirty="0">
                <a:solidFill>
                  <a:srgbClr val="0000FF"/>
                </a:solidFill>
              </a:endParaRPr>
            </a:p>
          </p:txBody>
        </p:sp>
        <p:grpSp>
          <p:nvGrpSpPr>
            <p:cNvPr id="105527" name="Group 117"/>
            <p:cNvGrpSpPr>
              <a:grpSpLocks/>
            </p:cNvGrpSpPr>
            <p:nvPr/>
          </p:nvGrpSpPr>
          <p:grpSpPr bwMode="auto">
            <a:xfrm>
              <a:off x="1214" y="3752"/>
              <a:ext cx="52" cy="99"/>
              <a:chOff x="5508" y="1599"/>
              <a:chExt cx="48" cy="99"/>
            </a:xfrm>
          </p:grpSpPr>
          <p:sp>
            <p:nvSpPr>
              <p:cNvPr id="105536" name="Freeform 118"/>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7" name="Line 119"/>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8" name="Line 120"/>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5528" name="Group 121"/>
            <p:cNvGrpSpPr>
              <a:grpSpLocks/>
            </p:cNvGrpSpPr>
            <p:nvPr/>
          </p:nvGrpSpPr>
          <p:grpSpPr bwMode="auto">
            <a:xfrm>
              <a:off x="1193" y="3984"/>
              <a:ext cx="52" cy="99"/>
              <a:chOff x="5508" y="1599"/>
              <a:chExt cx="48" cy="99"/>
            </a:xfrm>
          </p:grpSpPr>
          <p:sp>
            <p:nvSpPr>
              <p:cNvPr id="105533" name="Freeform 122"/>
              <p:cNvSpPr>
                <a:spLocks/>
              </p:cNvSpPr>
              <p:nvPr/>
            </p:nvSpPr>
            <p:spPr bwMode="auto">
              <a:xfrm>
                <a:off x="5508" y="1599"/>
                <a:ext cx="48" cy="99"/>
              </a:xfrm>
              <a:custGeom>
                <a:avLst/>
                <a:gdLst>
                  <a:gd name="T0" fmla="*/ 21 w 48"/>
                  <a:gd name="T1" fmla="*/ 0 h 99"/>
                  <a:gd name="T2" fmla="*/ 0 w 48"/>
                  <a:gd name="T3" fmla="*/ 72 h 99"/>
                  <a:gd name="T4" fmla="*/ 27 w 48"/>
                  <a:gd name="T5" fmla="*/ 99 h 99"/>
                  <a:gd name="T6" fmla="*/ 48 w 48"/>
                  <a:gd name="T7" fmla="*/ 21 h 99"/>
                  <a:gd name="T8" fmla="*/ 21 w 48"/>
                  <a:gd name="T9" fmla="*/ 0 h 99"/>
                  <a:gd name="T10" fmla="*/ 0 60000 65536"/>
                  <a:gd name="T11" fmla="*/ 0 60000 65536"/>
                  <a:gd name="T12" fmla="*/ 0 60000 65536"/>
                  <a:gd name="T13" fmla="*/ 0 60000 65536"/>
                  <a:gd name="T14" fmla="*/ 0 60000 65536"/>
                  <a:gd name="T15" fmla="*/ 0 w 48"/>
                  <a:gd name="T16" fmla="*/ 0 h 99"/>
                  <a:gd name="T17" fmla="*/ 48 w 48"/>
                  <a:gd name="T18" fmla="*/ 99 h 99"/>
                </a:gdLst>
                <a:ahLst/>
                <a:cxnLst>
                  <a:cxn ang="T10">
                    <a:pos x="T0" y="T1"/>
                  </a:cxn>
                  <a:cxn ang="T11">
                    <a:pos x="T2" y="T3"/>
                  </a:cxn>
                  <a:cxn ang="T12">
                    <a:pos x="T4" y="T5"/>
                  </a:cxn>
                  <a:cxn ang="T13">
                    <a:pos x="T6" y="T7"/>
                  </a:cxn>
                  <a:cxn ang="T14">
                    <a:pos x="T8" y="T9"/>
                  </a:cxn>
                </a:cxnLst>
                <a:rect l="T15" t="T16" r="T17" b="T18"/>
                <a:pathLst>
                  <a:path w="48" h="99">
                    <a:moveTo>
                      <a:pt x="21" y="0"/>
                    </a:moveTo>
                    <a:lnTo>
                      <a:pt x="0" y="72"/>
                    </a:lnTo>
                    <a:lnTo>
                      <a:pt x="27" y="99"/>
                    </a:lnTo>
                    <a:lnTo>
                      <a:pt x="48" y="21"/>
                    </a:lnTo>
                    <a:lnTo>
                      <a:pt x="21" y="0"/>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sp>
            <p:nvSpPr>
              <p:cNvPr id="105534" name="Line 123"/>
              <p:cNvSpPr>
                <a:spLocks noChangeShapeType="1"/>
              </p:cNvSpPr>
              <p:nvPr/>
            </p:nvSpPr>
            <p:spPr bwMode="auto">
              <a:xfrm flipH="1">
                <a:off x="5512" y="1608"/>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35" name="Line 124"/>
              <p:cNvSpPr>
                <a:spLocks noChangeShapeType="1"/>
              </p:cNvSpPr>
              <p:nvPr/>
            </p:nvSpPr>
            <p:spPr bwMode="auto">
              <a:xfrm flipH="1">
                <a:off x="5536" y="1620"/>
                <a:ext cx="20"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5529" name="Line 125"/>
            <p:cNvSpPr>
              <a:spLocks noChangeShapeType="1"/>
            </p:cNvSpPr>
            <p:nvPr/>
          </p:nvSpPr>
          <p:spPr bwMode="auto">
            <a:xfrm flipH="1">
              <a:off x="2344" y="3931"/>
              <a:ext cx="37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5530" name="Group 126"/>
            <p:cNvGrpSpPr>
              <a:grpSpLocks/>
            </p:cNvGrpSpPr>
            <p:nvPr/>
          </p:nvGrpSpPr>
          <p:grpSpPr bwMode="auto">
            <a:xfrm>
              <a:off x="2409" y="3815"/>
              <a:ext cx="218" cy="231"/>
              <a:chOff x="5140" y="400"/>
              <a:chExt cx="218" cy="231"/>
            </a:xfrm>
          </p:grpSpPr>
          <p:sp>
            <p:nvSpPr>
              <p:cNvPr id="105531" name="Oval 127"/>
              <p:cNvSpPr>
                <a:spLocks noChangeArrowheads="1"/>
              </p:cNvSpPr>
              <p:nvPr/>
            </p:nvSpPr>
            <p:spPr bwMode="auto">
              <a:xfrm>
                <a:off x="5140" y="410"/>
                <a:ext cx="218" cy="218"/>
              </a:xfrm>
              <a:prstGeom prst="ellipse">
                <a:avLst/>
              </a:prstGeom>
              <a:solidFill>
                <a:schemeClr val="bg1"/>
              </a:solidFill>
              <a:ln w="9525">
                <a:solidFill>
                  <a:srgbClr val="CC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p>
            </p:txBody>
          </p:sp>
          <p:sp>
            <p:nvSpPr>
              <p:cNvPr id="105532" name="Text Box 128"/>
              <p:cNvSpPr txBox="1">
                <a:spLocks noChangeArrowheads="1"/>
              </p:cNvSpPr>
              <p:nvPr/>
            </p:nvSpPr>
            <p:spPr bwMode="auto">
              <a:xfrm>
                <a:off x="5154" y="40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a:t>
                </a:r>
              </a:p>
            </p:txBody>
          </p:sp>
        </p:grpSp>
      </p:grpSp>
      <p:sp>
        <p:nvSpPr>
          <p:cNvPr id="233603" name="Text Box 131"/>
          <p:cNvSpPr txBox="1">
            <a:spLocks noChangeArrowheads="1"/>
          </p:cNvSpPr>
          <p:nvPr/>
        </p:nvSpPr>
        <p:spPr bwMode="auto">
          <a:xfrm>
            <a:off x="2841625" y="5170488"/>
            <a:ext cx="20891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3:</a:t>
            </a:r>
            <a:r>
              <a:rPr lang="en-US" altLang="zh-CN" sz="1800">
                <a:solidFill>
                  <a:srgbClr val="FF0000"/>
                </a:solidFill>
              </a:rPr>
              <a:t> </a:t>
            </a:r>
            <a:r>
              <a:rPr lang="en-US" altLang="zh-CN" sz="1800">
                <a:solidFill>
                  <a:srgbClr val="000099"/>
                </a:solidFill>
              </a:rPr>
              <a:t>reply arrives</a:t>
            </a:r>
          </a:p>
          <a:p>
            <a:pPr>
              <a:lnSpc>
                <a:spcPct val="85000"/>
              </a:lnSpc>
            </a:pPr>
            <a:r>
              <a:rPr lang="en-US" altLang="zh-CN" sz="1800">
                <a:solidFill>
                  <a:srgbClr val="000099"/>
                </a:solidFill>
              </a:rPr>
              <a:t> dest. address:</a:t>
            </a:r>
          </a:p>
          <a:p>
            <a:pPr>
              <a:lnSpc>
                <a:spcPct val="85000"/>
              </a:lnSpc>
            </a:pPr>
            <a:r>
              <a:rPr lang="en-US" altLang="zh-CN" sz="1800">
                <a:solidFill>
                  <a:srgbClr val="000099"/>
                </a:solidFill>
              </a:rPr>
              <a:t> 138.76.29.7, 5001</a:t>
            </a:r>
          </a:p>
        </p:txBody>
      </p:sp>
      <p:sp>
        <p:nvSpPr>
          <p:cNvPr id="233608" name="Text Box 136"/>
          <p:cNvSpPr txBox="1">
            <a:spLocks noChangeArrowheads="1"/>
          </p:cNvSpPr>
          <p:nvPr/>
        </p:nvSpPr>
        <p:spPr bwMode="auto">
          <a:xfrm>
            <a:off x="6265863" y="5005388"/>
            <a:ext cx="3867150" cy="130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zh-CN" sz="1800" b="1" i="1">
                <a:solidFill>
                  <a:srgbClr val="CC0000"/>
                </a:solidFill>
              </a:rPr>
              <a:t>4:</a:t>
            </a:r>
            <a:r>
              <a:rPr lang="en-US" altLang="zh-CN" sz="1800">
                <a:solidFill>
                  <a:srgbClr val="FF0000"/>
                </a:solidFill>
              </a:rPr>
              <a:t> </a:t>
            </a:r>
            <a:r>
              <a:rPr lang="en-US" altLang="zh-CN" sz="1800">
                <a:solidFill>
                  <a:srgbClr val="000099"/>
                </a:solidFill>
              </a:rPr>
              <a:t>NAT router</a:t>
            </a:r>
          </a:p>
          <a:p>
            <a:pPr>
              <a:lnSpc>
                <a:spcPct val="85000"/>
              </a:lnSpc>
            </a:pPr>
            <a:r>
              <a:rPr lang="en-US" altLang="zh-CN" sz="1800">
                <a:solidFill>
                  <a:srgbClr val="000099"/>
                </a:solidFill>
              </a:rPr>
              <a:t>changes datagram</a:t>
            </a:r>
          </a:p>
          <a:p>
            <a:pPr>
              <a:lnSpc>
                <a:spcPct val="85000"/>
              </a:lnSpc>
            </a:pPr>
            <a:r>
              <a:rPr lang="en-US" altLang="zh-CN" sz="1800">
                <a:solidFill>
                  <a:srgbClr val="000099"/>
                </a:solidFill>
              </a:rPr>
              <a:t>dest addr from</a:t>
            </a:r>
          </a:p>
          <a:p>
            <a:pPr>
              <a:lnSpc>
                <a:spcPct val="85000"/>
              </a:lnSpc>
            </a:pPr>
            <a:r>
              <a:rPr lang="en-US" altLang="zh-CN" sz="1800">
                <a:solidFill>
                  <a:srgbClr val="000099"/>
                </a:solidFill>
              </a:rPr>
              <a:t>138.76.29.7, 5001 to 10.0.0.1, 3345 </a:t>
            </a:r>
          </a:p>
          <a:p>
            <a:endParaRPr lang="en-US" altLang="zh-CN" sz="1800">
              <a:solidFill>
                <a:srgbClr val="000099"/>
              </a:solidFill>
            </a:endParaRPr>
          </a:p>
        </p:txBody>
      </p:sp>
      <p:sp>
        <p:nvSpPr>
          <p:cNvPr id="105500" name="Line 138"/>
          <p:cNvSpPr>
            <a:spLocks noChangeShapeType="1"/>
          </p:cNvSpPr>
          <p:nvPr/>
        </p:nvSpPr>
        <p:spPr bwMode="auto">
          <a:xfrm>
            <a:off x="2546351" y="4273550"/>
            <a:ext cx="3025775" cy="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425" name="Rectangle 141"/>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grpSp>
        <p:nvGrpSpPr>
          <p:cNvPr id="105503" name="Group 143"/>
          <p:cNvGrpSpPr>
            <a:grpSpLocks/>
          </p:cNvGrpSpPr>
          <p:nvPr/>
        </p:nvGrpSpPr>
        <p:grpSpPr bwMode="auto">
          <a:xfrm>
            <a:off x="5559426" y="4095750"/>
            <a:ext cx="587375" cy="323850"/>
            <a:chOff x="4396" y="1245"/>
            <a:chExt cx="672" cy="248"/>
          </a:xfrm>
        </p:grpSpPr>
        <p:sp>
          <p:nvSpPr>
            <p:cNvPr id="10551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0551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0551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905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5520" name="Group 147"/>
            <p:cNvGrpSpPr>
              <a:grpSpLocks/>
            </p:cNvGrpSpPr>
            <p:nvPr/>
          </p:nvGrpSpPr>
          <p:grpSpPr bwMode="auto">
            <a:xfrm>
              <a:off x="4530" y="1287"/>
              <a:ext cx="377" cy="75"/>
              <a:chOff x="2468" y="1332"/>
              <a:chExt cx="310" cy="60"/>
            </a:xfrm>
          </p:grpSpPr>
          <p:sp>
            <p:nvSpPr>
              <p:cNvPr id="105523" name="Freeform 1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524" name="Freeform 1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05521" name="Line 150"/>
            <p:cNvSpPr>
              <a:spLocks noChangeShapeType="1"/>
            </p:cNvSpPr>
            <p:nvPr/>
          </p:nvSpPr>
          <p:spPr bwMode="auto">
            <a:xfrm>
              <a:off x="4400" y="1322"/>
              <a:ext cx="0" cy="10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522" name="Line 151"/>
            <p:cNvSpPr>
              <a:spLocks noChangeShapeType="1"/>
            </p:cNvSpPr>
            <p:nvPr/>
          </p:nvSpPr>
          <p:spPr bwMode="auto">
            <a:xfrm>
              <a:off x="5063" y="1326"/>
              <a:ext cx="0" cy="10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5504" name="Group 156"/>
          <p:cNvGrpSpPr>
            <a:grpSpLocks/>
          </p:cNvGrpSpPr>
          <p:nvPr/>
        </p:nvGrpSpPr>
        <p:grpSpPr bwMode="auto">
          <a:xfrm flipH="1">
            <a:off x="9053513" y="3311525"/>
            <a:ext cx="641350" cy="558800"/>
            <a:chOff x="-44" y="1473"/>
            <a:chExt cx="981" cy="1105"/>
          </a:xfrm>
        </p:grpSpPr>
        <p:pic>
          <p:nvPicPr>
            <p:cNvPr id="105515" name="Picture 15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6" name="Freeform 15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5" name="Group 159"/>
          <p:cNvGrpSpPr>
            <a:grpSpLocks/>
          </p:cNvGrpSpPr>
          <p:nvPr/>
        </p:nvGrpSpPr>
        <p:grpSpPr bwMode="auto">
          <a:xfrm flipH="1">
            <a:off x="9064625" y="4054475"/>
            <a:ext cx="641350" cy="558800"/>
            <a:chOff x="-44" y="1473"/>
            <a:chExt cx="981" cy="1105"/>
          </a:xfrm>
        </p:grpSpPr>
        <p:pic>
          <p:nvPicPr>
            <p:cNvPr id="105513" name="Picture 16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4" name="Freeform 16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05506" name="Group 162"/>
          <p:cNvGrpSpPr>
            <a:grpSpLocks/>
          </p:cNvGrpSpPr>
          <p:nvPr/>
        </p:nvGrpSpPr>
        <p:grpSpPr bwMode="auto">
          <a:xfrm flipH="1">
            <a:off x="9072563" y="4808538"/>
            <a:ext cx="641350" cy="558800"/>
            <a:chOff x="-44" y="1473"/>
            <a:chExt cx="981" cy="1105"/>
          </a:xfrm>
        </p:grpSpPr>
        <p:pic>
          <p:nvPicPr>
            <p:cNvPr id="105511" name="Picture 16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12" name="Freeform 16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05507" name="Line 32"/>
          <p:cNvSpPr>
            <a:spLocks noChangeShapeType="1"/>
          </p:cNvSpPr>
          <p:nvPr/>
        </p:nvSpPr>
        <p:spPr bwMode="auto">
          <a:xfrm>
            <a:off x="8910639" y="4238625"/>
            <a:ext cx="219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5510" name="TextBox 1"/>
          <p:cNvSpPr txBox="1">
            <a:spLocks noChangeArrowheads="1"/>
          </p:cNvSpPr>
          <p:nvPr/>
        </p:nvSpPr>
        <p:spPr bwMode="auto">
          <a:xfrm>
            <a:off x="1863726" y="6199189"/>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chemeClr val="bg1"/>
                </a:solidFill>
              </a:rPr>
              <a:t>* Check out the online interactive exercises for more examples: h</a:t>
            </a:r>
            <a:r>
              <a:rPr lang="en-US" altLang="zh-CN" sz="1200">
                <a:solidFill>
                  <a:schemeClr val="bg1"/>
                </a:solidFill>
              </a:rPr>
              <a:t>ttp://gaia.cs.umass.edu/kurose_ross/interactive/</a:t>
            </a:r>
          </a:p>
        </p:txBody>
      </p:sp>
      <p:sp>
        <p:nvSpPr>
          <p:cNvPr id="11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17"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119" name="矩形 118">
            <a:extLst>
              <a:ext uri="{FF2B5EF4-FFF2-40B4-BE49-F238E27FC236}">
                <a16:creationId xmlns:a16="http://schemas.microsoft.com/office/drawing/2014/main" id="{4C109C69-75CA-40B5-B322-15B2F40FDF17}"/>
              </a:ext>
            </a:extLst>
          </p:cNvPr>
          <p:cNvSpPr/>
          <p:nvPr/>
        </p:nvSpPr>
        <p:spPr>
          <a:xfrm>
            <a:off x="10542460" y="3198641"/>
            <a:ext cx="1067921" cy="369332"/>
          </a:xfrm>
          <a:prstGeom prst="rect">
            <a:avLst/>
          </a:prstGeom>
        </p:spPr>
        <p:txBody>
          <a:bodyPr wrap="none">
            <a:spAutoFit/>
          </a:bodyPr>
          <a:lstStyle/>
          <a:p>
            <a:r>
              <a:rPr lang="en-US" altLang="zh-CN" dirty="0">
                <a:solidFill>
                  <a:srgbClr val="FF0000"/>
                </a:solidFill>
                <a:latin typeface="PingFangSC-Light"/>
              </a:rPr>
              <a:t>private IP</a:t>
            </a:r>
            <a:endParaRPr lang="zh-CN" altLang="en-US" dirty="0">
              <a:solidFill>
                <a:srgbClr val="FF0000"/>
              </a:solidFill>
            </a:endParaRPr>
          </a:p>
        </p:txBody>
      </p:sp>
      <p:sp>
        <p:nvSpPr>
          <p:cNvPr id="120" name="矩形 119">
            <a:extLst>
              <a:ext uri="{FF2B5EF4-FFF2-40B4-BE49-F238E27FC236}">
                <a16:creationId xmlns:a16="http://schemas.microsoft.com/office/drawing/2014/main" id="{39D41F0E-5DDF-4509-B82D-41694DC56FEA}"/>
              </a:ext>
            </a:extLst>
          </p:cNvPr>
          <p:cNvSpPr/>
          <p:nvPr/>
        </p:nvSpPr>
        <p:spPr>
          <a:xfrm>
            <a:off x="3100675" y="4358958"/>
            <a:ext cx="1069524" cy="369332"/>
          </a:xfrm>
          <a:prstGeom prst="rect">
            <a:avLst/>
          </a:prstGeom>
        </p:spPr>
        <p:txBody>
          <a:bodyPr wrap="none">
            <a:spAutoFit/>
          </a:bodyPr>
          <a:lstStyle/>
          <a:p>
            <a:r>
              <a:rPr lang="en-US" altLang="zh-CN" dirty="0">
                <a:solidFill>
                  <a:srgbClr val="FF0000"/>
                </a:solidFill>
              </a:rPr>
              <a:t>public IP</a:t>
            </a:r>
            <a:endParaRPr lang="zh-CN" altLang="en-US" dirty="0">
              <a:solidFill>
                <a:srgbClr val="FF0000"/>
              </a:solidFill>
            </a:endParaRPr>
          </a:p>
        </p:txBody>
      </p:sp>
    </p:spTree>
    <p:extLst>
      <p:ext uri="{BB962C8B-B14F-4D97-AF65-F5344CB8AC3E}">
        <p14:creationId xmlns:p14="http://schemas.microsoft.com/office/powerpoint/2010/main" val="38552860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1000"/>
                                        <p:tgtEl>
                                          <p:spTgt spid="2"/>
                                        </p:tgtEl>
                                      </p:cBhvr>
                                    </p:animEffec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1000"/>
                                        <p:tgtEl>
                                          <p:spTgt spid="12"/>
                                        </p:tgtEl>
                                      </p:cBhvr>
                                    </p:animEffect>
                                  </p:childTnLst>
                                </p:cTn>
                              </p:par>
                            </p:childTnLst>
                          </p:cTn>
                        </p:par>
                        <p:par>
                          <p:cTn id="16" fill="hold" nodeType="afterGroup">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33533"/>
                                        </p:tgtEl>
                                        <p:attrNameLst>
                                          <p:attrName>style.visibility</p:attrName>
                                        </p:attrNameLst>
                                      </p:cBhvr>
                                      <p:to>
                                        <p:strVal val="visible"/>
                                      </p:to>
                                    </p:set>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1000"/>
                                        <p:tgtEl>
                                          <p:spTgt spid="18"/>
                                        </p:tgtEl>
                                      </p:cBhvr>
                                    </p:animEffect>
                                  </p:childTnLst>
                                </p:cTn>
                              </p:par>
                            </p:childTnLst>
                          </p:cTn>
                        </p:par>
                        <p:par>
                          <p:cTn id="27" fill="hold" nodeType="afterGroup">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233603"/>
                                        </p:tgtEl>
                                        <p:attrNameLst>
                                          <p:attrName>style.visibility</p:attrName>
                                        </p:attrNameLst>
                                      </p:cBhvr>
                                      <p:to>
                                        <p:strVal val="visible"/>
                                      </p:to>
                                    </p:set>
                                  </p:childTnLst>
                                  <p:subTnLst>
                                    <p:set>
                                      <p:cBhvr override="childStyle">
                                        <p:cTn dur="1" fill="hold" display="0" masterRel="nextClick" afterEffect="1"/>
                                        <p:tgtEl>
                                          <p:spTgt spid="233603"/>
                                        </p:tgtEl>
                                        <p:attrNameLst>
                                          <p:attrName>style.visibility</p:attrName>
                                        </p:attrNameLst>
                                      </p:cBhvr>
                                      <p:to>
                                        <p:strVal val="hidden"/>
                                      </p:to>
                                    </p:set>
                                  </p:sub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1000"/>
                                        <p:tgtEl>
                                          <p:spTgt spid="8"/>
                                        </p:tgtEl>
                                      </p:cBhvr>
                                    </p:animEffect>
                                  </p:childTnLst>
                                </p:cTn>
                              </p:par>
                            </p:childTnLst>
                          </p:cTn>
                        </p:par>
                        <p:par>
                          <p:cTn id="35" fill="hold" nodeType="afterGroup">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233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33" grpId="0"/>
      <p:bldP spid="233603" grpId="0"/>
      <p:bldP spid="23360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3"/>
          <p:cNvSpPr>
            <a:spLocks noGrp="1" noChangeArrowheads="1"/>
          </p:cNvSpPr>
          <p:nvPr>
            <p:ph type="body" idx="1"/>
          </p:nvPr>
        </p:nvSpPr>
        <p:spPr>
          <a:xfrm>
            <a:off x="1013386" y="1229072"/>
            <a:ext cx="9979158" cy="5227290"/>
          </a:xfrm>
        </p:spPr>
        <p:txBody>
          <a:bodyPr>
            <a:normAutofit/>
          </a:bodyPr>
          <a:lstStyle/>
          <a:p>
            <a:r>
              <a:rPr lang="en-US" altLang="zh-CN" dirty="0">
                <a:ea typeface="ＭＳ Ｐゴシック" panose="020B0600070205080204" pitchFamily="34" charset="-128"/>
                <a:cs typeface="ＭＳ Ｐゴシック" panose="020B0600070205080204" pitchFamily="34" charset="-128"/>
              </a:rPr>
              <a:t>16-bit port-number field: </a:t>
            </a:r>
          </a:p>
          <a:p>
            <a:pPr lvl="1"/>
            <a:r>
              <a:rPr lang="en-US" altLang="zh-CN" sz="2200" dirty="0">
                <a:ea typeface="ＭＳ Ｐゴシック" panose="020B0600070205080204" pitchFamily="34" charset="-128"/>
              </a:rPr>
              <a:t>60,000 simultaneous connections with a single LAN-side address!</a:t>
            </a:r>
          </a:p>
          <a:p>
            <a:r>
              <a:rPr lang="en-US" altLang="zh-CN" dirty="0">
                <a:ea typeface="ＭＳ Ｐゴシック" panose="020B0600070205080204" pitchFamily="34" charset="-128"/>
                <a:cs typeface="ＭＳ Ｐゴシック" panose="020B0600070205080204" pitchFamily="34" charset="-128"/>
              </a:rPr>
              <a:t>NAT has been controversial:</a:t>
            </a:r>
          </a:p>
          <a:p>
            <a:pPr lvl="1"/>
            <a:r>
              <a:rPr lang="en-US" altLang="zh-CN" sz="2200" dirty="0">
                <a:ea typeface="ＭＳ Ｐゴシック" panose="020B0600070205080204" pitchFamily="34" charset="-128"/>
              </a:rPr>
              <a:t>routers should only process up to layer 3</a:t>
            </a:r>
          </a:p>
          <a:p>
            <a:pPr lvl="1"/>
            <a:r>
              <a:rPr lang="en-US" altLang="zh-CN" sz="2200" dirty="0">
                <a:ea typeface="ＭＳ Ｐゴシック" panose="020B0600070205080204" pitchFamily="34" charset="-128"/>
              </a:rPr>
              <a:t>address shortage should be solved by IPv6</a:t>
            </a:r>
          </a:p>
          <a:p>
            <a:pPr lvl="1"/>
            <a:r>
              <a:rPr lang="en-US" altLang="zh-CN" sz="2200" dirty="0">
                <a:ea typeface="ＭＳ Ｐゴシック" panose="020B0600070205080204" pitchFamily="34" charset="-128"/>
              </a:rPr>
              <a:t>violates end-to-end argument</a:t>
            </a:r>
          </a:p>
          <a:p>
            <a:pPr lvl="2"/>
            <a:r>
              <a:rPr lang="en-US" altLang="zh-CN" sz="1600" dirty="0">
                <a:ea typeface="宋体" panose="02010600030101010101" pitchFamily="2" charset="-122"/>
              </a:rPr>
              <a:t>port # manipulation by network-layer device</a:t>
            </a:r>
          </a:p>
          <a:p>
            <a:pPr lvl="2"/>
            <a:r>
              <a:rPr lang="en-US" altLang="zh-CN" sz="1600" dirty="0">
                <a:ea typeface="宋体" panose="02010600030101010101" pitchFamily="2" charset="-122"/>
              </a:rPr>
              <a:t>NAT possibility must be taken into account by app designers, e.g., P2P applications</a:t>
            </a:r>
          </a:p>
          <a:p>
            <a:pPr lvl="1"/>
            <a:r>
              <a:rPr lang="en-US" altLang="zh-CN" sz="2200" dirty="0">
                <a:ea typeface="ＭＳ Ｐゴシック" panose="020B0600070205080204" pitchFamily="34" charset="-128"/>
              </a:rPr>
              <a:t>NAT traversal: what if client wants to connect to server behind NAT?</a:t>
            </a:r>
          </a:p>
          <a:p>
            <a:pPr marL="342900" lvl="1" indent="-342900">
              <a:buSzPct val="70000"/>
              <a:buFont typeface="Wingdings" panose="05000000000000000000" pitchFamily="2" charset="2"/>
              <a:buChar char="v"/>
            </a:pPr>
            <a:r>
              <a:rPr lang="en-US" altLang="zh-CN" sz="2800" dirty="0">
                <a:ea typeface="ＭＳ Ｐゴシック" panose="020B0600070205080204" pitchFamily="34" charset="-128"/>
              </a:rPr>
              <a:t>But NAT is here to stay:</a:t>
            </a:r>
          </a:p>
          <a:p>
            <a:pPr lvl="1"/>
            <a:r>
              <a:rPr lang="en-US" altLang="zh-CN" sz="2200" dirty="0">
                <a:ea typeface="ＭＳ Ｐゴシック" panose="020B0600070205080204" pitchFamily="34" charset="-128"/>
              </a:rPr>
              <a:t>extensively used in home and institutional nets, 4G/5G mobile networks</a:t>
            </a:r>
          </a:p>
          <a:p>
            <a:endParaRPr lang="en-US" altLang="zh-CN" dirty="0">
              <a:ea typeface="ＭＳ Ｐゴシック" panose="020B0600070205080204" pitchFamily="34" charset="-128"/>
              <a:cs typeface="ＭＳ Ｐゴシック" panose="020B0600070205080204" pitchFamily="34" charset="-128"/>
            </a:endParaRPr>
          </a:p>
        </p:txBody>
      </p:sp>
      <p:sp>
        <p:nvSpPr>
          <p:cNvPr id="60421" name="Rectangle 5"/>
          <p:cNvSpPr>
            <a:spLocks noGrp="1" noChangeArrowheads="1"/>
          </p:cNvSpPr>
          <p:nvPr>
            <p:ph type="title"/>
          </p:nvPr>
        </p:nvSpPr>
        <p:spPr>
          <a:xfrm>
            <a:off x="2057400" y="230188"/>
            <a:ext cx="8091488" cy="908050"/>
          </a:xfrm>
        </p:spPr>
        <p:txBody>
          <a:bodyPr/>
          <a:lstStyle/>
          <a:p>
            <a:pPr>
              <a:defRPr/>
            </a:pPr>
            <a:r>
              <a:rPr lang="en-US">
                <a:cs typeface="+mj-cs"/>
              </a:rPr>
              <a:t>NAT: network address translation</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6" name="Rectangle 7"/>
          <p:cNvSpPr txBox="1">
            <a:spLocks noChangeArrowheads="1"/>
          </p:cNvSpPr>
          <p:nvPr/>
        </p:nvSpPr>
        <p:spPr>
          <a:xfrm>
            <a:off x="4871864" y="6615113"/>
            <a:ext cx="2933875"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4.3.4 Network Address Translation (NAT) </a:t>
            </a:r>
            <a:endParaRPr lang="en-US" altLang="zh-CN" sz="1200" dirty="0">
              <a:solidFill>
                <a:srgbClr val="FF0000"/>
              </a:solidFill>
              <a:cs typeface="Arial" panose="020B0604020202020204" pitchFamily="34" charset="0"/>
            </a:endParaRPr>
          </a:p>
        </p:txBody>
      </p:sp>
      <p:sp>
        <p:nvSpPr>
          <p:cNvPr id="8" name="矩形 7">
            <a:extLst>
              <a:ext uri="{FF2B5EF4-FFF2-40B4-BE49-F238E27FC236}">
                <a16:creationId xmlns:a16="http://schemas.microsoft.com/office/drawing/2014/main" id="{77BE1CC2-2A8A-4F31-9F97-F35502D0A677}"/>
              </a:ext>
            </a:extLst>
          </p:cNvPr>
          <p:cNvSpPr/>
          <p:nvPr/>
        </p:nvSpPr>
        <p:spPr>
          <a:xfrm>
            <a:off x="10374426" y="4725144"/>
            <a:ext cx="1236236" cy="369332"/>
          </a:xfrm>
          <a:prstGeom prst="rect">
            <a:avLst/>
          </a:prstGeom>
        </p:spPr>
        <p:txBody>
          <a:bodyPr wrap="none">
            <a:spAutoFit/>
          </a:bodyPr>
          <a:lstStyle/>
          <a:p>
            <a:r>
              <a:rPr lang="en-US" altLang="zh-CN" dirty="0">
                <a:solidFill>
                  <a:srgbClr val="FF0000"/>
                </a:solidFill>
              </a:rPr>
              <a:t>RFC 5389</a:t>
            </a:r>
            <a:endParaRPr lang="zh-CN" altLang="en-US" dirty="0">
              <a:solidFill>
                <a:srgbClr val="FF0000"/>
              </a:solidFill>
            </a:endParaRPr>
          </a:p>
        </p:txBody>
      </p:sp>
    </p:spTree>
    <p:extLst>
      <p:ext uri="{BB962C8B-B14F-4D97-AF65-F5344CB8AC3E}">
        <p14:creationId xmlns:p14="http://schemas.microsoft.com/office/powerpoint/2010/main" val="28119861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ea typeface="宋体" panose="02010600030101010101" pitchFamily="2" charset="-122"/>
              </a:rPr>
              <a:t>IPv6</a:t>
            </a:r>
            <a:endParaRPr lang="en-US" altLang="zh-CN" dirty="0">
              <a:solidFill>
                <a:schemeClr val="bg1">
                  <a:lumMod val="65000"/>
                </a:schemeClr>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9009774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204864"/>
            <a:ext cx="5544615" cy="4536504"/>
          </a:xfrm>
        </p:spPr>
        <p:txBody>
          <a:bodyPr>
            <a:normAutofit lnSpcReduction="10000"/>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rgbClr val="FF0000"/>
                </a:solidFill>
                <a:latin typeface="Microsoft YaHei UI" panose="020B0503020204020204" pitchFamily="34" charset="-122"/>
                <a:ea typeface="Microsoft YaHei UI" panose="020B0503020204020204" pitchFamily="34" charset="-122"/>
              </a:rPr>
              <a:t>4.3 IP: Internet Protocol</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datagram format</a:t>
            </a:r>
          </a:p>
          <a:p>
            <a:pPr lvl="1">
              <a:spcAft>
                <a:spcPts val="0"/>
              </a:spcAft>
              <a:buClr>
                <a:srgbClr val="000099"/>
              </a:buClr>
              <a:buSzPct val="85000"/>
              <a:buFont typeface="Wingdings" panose="05000000000000000000" pitchFamily="2" charset="2"/>
              <a:buChar char="v"/>
              <a:defRPr/>
            </a:pPr>
            <a:r>
              <a:rPr lang="en-US" altLang="zh-CN" sz="2600" dirty="0">
                <a:solidFill>
                  <a:schemeClr val="tx1">
                    <a:lumMod val="40000"/>
                    <a:lumOff val="60000"/>
                  </a:schemeClr>
                </a:solidFill>
                <a:ea typeface="宋体" panose="02010600030101010101" pitchFamily="2" charset="-122"/>
              </a:rPr>
              <a:t>fragmentation</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IPv4 addressing</a:t>
            </a:r>
          </a:p>
          <a:p>
            <a:pPr lvl="1">
              <a:spcAft>
                <a:spcPts val="0"/>
              </a:spcAft>
              <a:buClr>
                <a:srgbClr val="000099"/>
              </a:buClr>
              <a:buSzPct val="85000"/>
              <a:buFont typeface="Wingdings" panose="05000000000000000000" pitchFamily="2" charset="2"/>
              <a:buChar char="v"/>
              <a:defRPr/>
            </a:pPr>
            <a:r>
              <a:rPr lang="en-US" altLang="zh-CN" sz="2600" dirty="0">
                <a:solidFill>
                  <a:schemeClr val="bg1">
                    <a:lumMod val="75000"/>
                  </a:schemeClr>
                </a:solidFill>
                <a:ea typeface="宋体" panose="02010600030101010101" pitchFamily="2" charset="-122"/>
              </a:rPr>
              <a:t>network address translation</a:t>
            </a:r>
          </a:p>
          <a:p>
            <a:pPr lvl="1">
              <a:spcAft>
                <a:spcPts val="0"/>
              </a:spcAft>
              <a:buClr>
                <a:srgbClr val="000099"/>
              </a:buClr>
              <a:buSzPct val="85000"/>
              <a:buFont typeface="Wingdings" panose="05000000000000000000" pitchFamily="2" charset="2"/>
              <a:buChar char="v"/>
              <a:defRPr/>
            </a:pPr>
            <a:r>
              <a:rPr lang="en-US" altLang="zh-CN" sz="2600" dirty="0">
                <a:solidFill>
                  <a:srgbClr val="FF0000"/>
                </a:solidFill>
                <a:ea typeface="宋体" panose="02010600030101010101" pitchFamily="2" charset="-122"/>
              </a:rPr>
              <a:t>IPv6</a:t>
            </a:r>
            <a:endParaRPr lang="en-US" altLang="zh-CN" dirty="0">
              <a:solidFill>
                <a:srgbClr val="FF0000"/>
              </a:solidFill>
              <a:latin typeface="Microsoft YaHei UI" panose="020B0503020204020204" pitchFamily="34" charset="-122"/>
              <a:ea typeface="Microsoft YaHei UI" panose="020B0503020204020204" pitchFamily="34" charset="-122"/>
            </a:endParaRP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16850272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2209800" y="422275"/>
            <a:ext cx="7772400" cy="838200"/>
          </a:xfrm>
        </p:spPr>
        <p:txBody>
          <a:bodyPr/>
          <a:lstStyle/>
          <a:p>
            <a:pPr>
              <a:defRPr/>
            </a:pPr>
            <a:r>
              <a:rPr lang="en-US">
                <a:cs typeface="+mj-cs"/>
              </a:rPr>
              <a:t>IPv6: motivation</a:t>
            </a:r>
          </a:p>
        </p:txBody>
      </p:sp>
      <p:sp>
        <p:nvSpPr>
          <p:cNvPr id="108546" name="Rectangle 3"/>
          <p:cNvSpPr>
            <a:spLocks noGrp="1" noChangeArrowheads="1"/>
          </p:cNvSpPr>
          <p:nvPr>
            <p:ph type="body" idx="1"/>
          </p:nvPr>
        </p:nvSpPr>
        <p:spPr>
          <a:xfrm>
            <a:off x="443519" y="1357303"/>
            <a:ext cx="7481319" cy="4880007"/>
          </a:xfrm>
        </p:spPr>
        <p:txBody>
          <a:bodyPr>
            <a:normAutofit fontScale="92500" lnSpcReduction="20000"/>
          </a:bodyPr>
          <a:lstStyle/>
          <a:p>
            <a:r>
              <a:rPr lang="en-US" altLang="zh-CN" dirty="0">
                <a:solidFill>
                  <a:srgbClr val="CC0000"/>
                </a:solidFill>
                <a:ea typeface="ＭＳ Ｐゴシック" panose="020B0600070205080204" pitchFamily="34" charset="-128"/>
                <a:cs typeface="ＭＳ Ｐゴシック" panose="020B0600070205080204" pitchFamily="34" charset="-128"/>
              </a:rPr>
              <a:t>initial motivation:</a:t>
            </a:r>
            <a:r>
              <a:rPr lang="en-US" altLang="zh-CN" dirty="0">
                <a:ea typeface="ＭＳ Ｐゴシック" panose="020B0600070205080204" pitchFamily="34" charset="-128"/>
                <a:cs typeface="ＭＳ Ｐゴシック" panose="020B0600070205080204" pitchFamily="34" charset="-128"/>
              </a:rPr>
              <a:t> 32-bit IPv4 address space would be completely allocated.  </a:t>
            </a:r>
          </a:p>
          <a:p>
            <a:r>
              <a:rPr lang="en-US" altLang="zh-CN" dirty="0">
                <a:ea typeface="ＭＳ Ｐゴシック" panose="020B0600070205080204" pitchFamily="34" charset="-128"/>
                <a:cs typeface="ＭＳ Ｐゴシック" panose="020B0600070205080204" pitchFamily="34" charset="-128"/>
              </a:rPr>
              <a:t>additional motivation:</a:t>
            </a:r>
          </a:p>
          <a:p>
            <a:pPr lvl="1"/>
            <a:r>
              <a:rPr lang="en-US" altLang="zh-CN" dirty="0">
                <a:ea typeface="ＭＳ Ｐゴシック" panose="020B0600070205080204" pitchFamily="34" charset="-128"/>
              </a:rPr>
              <a:t>header format helps speed processing/forwarding: 40-byte fixed length header</a:t>
            </a:r>
          </a:p>
          <a:p>
            <a:pPr lvl="1"/>
            <a:r>
              <a:rPr lang="en-US" altLang="zh-CN" dirty="0">
                <a:ea typeface="ＭＳ Ｐゴシック" panose="020B0600070205080204" pitchFamily="34" charset="-128"/>
              </a:rPr>
              <a:t>header changes to facilitate QoS (flows)</a:t>
            </a:r>
          </a:p>
          <a:p>
            <a:r>
              <a:rPr lang="en-US" altLang="en-US" dirty="0">
                <a:ea typeface="ＭＳ Ｐゴシック" panose="020B0600070205080204" pitchFamily="34" charset="-128"/>
              </a:rPr>
              <a:t>IPv6 initiated mid-1990’s</a:t>
            </a:r>
          </a:p>
          <a:p>
            <a:pPr lvl="1"/>
            <a:r>
              <a:rPr lang="en-US" altLang="en-US" dirty="0">
                <a:ea typeface="ＭＳ Ｐゴシック" panose="020B0600070205080204" pitchFamily="34" charset="-128"/>
              </a:rPr>
              <a:t>Slow transition: 25 years later: 25%  Google clients, use IPv6, 1/3 US government domains IPv6-enabled</a:t>
            </a:r>
          </a:p>
          <a:p>
            <a:pPr lvl="1"/>
            <a:endParaRPr lang="en-US" altLang="zh-CN" dirty="0">
              <a:ea typeface="ＭＳ Ｐゴシック" panose="020B0600070205080204" pitchFamily="34" charset="-128"/>
            </a:endParaRPr>
          </a:p>
          <a:p>
            <a:pPr>
              <a:buFont typeface="Wingdings" panose="05000000000000000000" pitchFamily="2" charset="2"/>
              <a:buNone/>
            </a:pPr>
            <a:r>
              <a:rPr lang="en-US" altLang="zh-CN" dirty="0">
                <a:solidFill>
                  <a:srgbClr val="CC0000"/>
                </a:solidFill>
                <a:ea typeface="ＭＳ Ｐゴシック" panose="020B0600070205080204" pitchFamily="34" charset="-128"/>
                <a:cs typeface="ＭＳ Ｐゴシック" panose="020B0600070205080204" pitchFamily="34" charset="-128"/>
              </a:rPr>
              <a:t>IPv6 datagram format: </a:t>
            </a:r>
          </a:p>
          <a:p>
            <a:pPr lvl="1"/>
            <a:r>
              <a:rPr lang="en-US" altLang="zh-CN" dirty="0">
                <a:ea typeface="ＭＳ Ｐゴシック" panose="020B0600070205080204" pitchFamily="34" charset="-128"/>
              </a:rPr>
              <a:t>fixed-length 40 byte header</a:t>
            </a:r>
          </a:p>
          <a:p>
            <a:pPr lvl="1"/>
            <a:r>
              <a:rPr lang="en-US" altLang="zh-CN" dirty="0">
                <a:ea typeface="ＭＳ Ｐゴシック" panose="020B0600070205080204" pitchFamily="34" charset="-128"/>
              </a:rPr>
              <a:t>no fragmentation allowed</a:t>
            </a:r>
            <a:endParaRPr lang="en-US" altLang="zh-CN" i="1" dirty="0">
              <a:ea typeface="ＭＳ Ｐゴシック" panose="020B0600070205080204" pitchFamily="34" charset="-128"/>
            </a:endParaRP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6" name="Group 55"/>
          <p:cNvGrpSpPr>
            <a:grpSpLocks/>
          </p:cNvGrpSpPr>
          <p:nvPr/>
        </p:nvGrpSpPr>
        <p:grpSpPr bwMode="auto">
          <a:xfrm>
            <a:off x="7968208" y="1357304"/>
            <a:ext cx="4176464" cy="5267480"/>
            <a:chOff x="1929" y="607"/>
            <a:chExt cx="2600" cy="3355"/>
          </a:xfrm>
        </p:grpSpPr>
        <p:sp>
          <p:nvSpPr>
            <p:cNvPr id="8" name="Rectangle 4"/>
            <p:cNvSpPr>
              <a:spLocks noChangeArrowheads="1"/>
            </p:cNvSpPr>
            <p:nvPr/>
          </p:nvSpPr>
          <p:spPr bwMode="auto">
            <a:xfrm>
              <a:off x="2040" y="868"/>
              <a:ext cx="2489" cy="30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9" name="Rectangle 5"/>
            <p:cNvSpPr>
              <a:spLocks noChangeArrowheads="1"/>
            </p:cNvSpPr>
            <p:nvPr/>
          </p:nvSpPr>
          <p:spPr bwMode="auto">
            <a:xfrm>
              <a:off x="1980" y="935"/>
              <a:ext cx="2489" cy="3027"/>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endParaRPr>
            </a:p>
          </p:txBody>
        </p:sp>
        <p:sp>
          <p:nvSpPr>
            <p:cNvPr id="10" name="Text Box 6"/>
            <p:cNvSpPr txBox="1">
              <a:spLocks noChangeArrowheads="1"/>
            </p:cNvSpPr>
            <p:nvPr/>
          </p:nvSpPr>
          <p:spPr bwMode="auto">
            <a:xfrm>
              <a:off x="1954" y="973"/>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ver</a:t>
              </a:r>
              <a:endParaRPr lang="en-US" altLang="zh-CN">
                <a:solidFill>
                  <a:srgbClr val="000099"/>
                </a:solidFill>
              </a:endParaRPr>
            </a:p>
          </p:txBody>
        </p:sp>
        <p:sp>
          <p:nvSpPr>
            <p:cNvPr id="11" name="Text Box 7"/>
            <p:cNvSpPr txBox="1">
              <a:spLocks noChangeArrowheads="1"/>
            </p:cNvSpPr>
            <p:nvPr/>
          </p:nvSpPr>
          <p:spPr bwMode="auto">
            <a:xfrm>
              <a:off x="3529" y="1012"/>
              <a:ext cx="5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length</a:t>
              </a:r>
            </a:p>
          </p:txBody>
        </p:sp>
        <p:sp>
          <p:nvSpPr>
            <p:cNvPr id="12" name="Line 8"/>
            <p:cNvSpPr>
              <a:spLocks noChangeShapeType="1"/>
            </p:cNvSpPr>
            <p:nvPr/>
          </p:nvSpPr>
          <p:spPr bwMode="auto">
            <a:xfrm>
              <a:off x="1988" y="1261"/>
              <a:ext cx="2486" cy="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3" name="Line 9"/>
            <p:cNvSpPr>
              <a:spLocks noChangeShapeType="1"/>
            </p:cNvSpPr>
            <p:nvPr/>
          </p:nvSpPr>
          <p:spPr bwMode="auto">
            <a:xfrm flipH="1" flipV="1">
              <a:off x="3210" y="941"/>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4" name="Text Box 10"/>
            <p:cNvSpPr txBox="1">
              <a:spLocks noChangeArrowheads="1"/>
            </p:cNvSpPr>
            <p:nvPr/>
          </p:nvSpPr>
          <p:spPr bwMode="auto">
            <a:xfrm>
              <a:off x="2922" y="607"/>
              <a:ext cx="5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bits</a:t>
              </a:r>
              <a:endParaRPr lang="en-US" altLang="zh-CN">
                <a:solidFill>
                  <a:srgbClr val="000099"/>
                </a:solidFill>
              </a:endParaRPr>
            </a:p>
          </p:txBody>
        </p:sp>
        <p:sp>
          <p:nvSpPr>
            <p:cNvPr id="15" name="Line 11"/>
            <p:cNvSpPr>
              <a:spLocks noChangeShapeType="1"/>
            </p:cNvSpPr>
            <p:nvPr/>
          </p:nvSpPr>
          <p:spPr bwMode="auto">
            <a:xfrm>
              <a:off x="3552" y="762"/>
              <a:ext cx="899" cy="3"/>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6" name="Line 12"/>
            <p:cNvSpPr>
              <a:spLocks noChangeShapeType="1"/>
            </p:cNvSpPr>
            <p:nvPr/>
          </p:nvSpPr>
          <p:spPr bwMode="auto">
            <a:xfrm rot="10800000">
              <a:off x="1972" y="769"/>
              <a:ext cx="8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17" name="Text Box 13"/>
            <p:cNvSpPr txBox="1">
              <a:spLocks noChangeArrowheads="1"/>
            </p:cNvSpPr>
            <p:nvPr/>
          </p:nvSpPr>
          <p:spPr bwMode="auto">
            <a:xfrm>
              <a:off x="2606" y="2792"/>
              <a:ext cx="1351"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2000">
                  <a:solidFill>
                    <a:srgbClr val="000099"/>
                  </a:solidFill>
                </a:rPr>
                <a:t>data </a:t>
              </a:r>
            </a:p>
            <a:p>
              <a:pPr algn="ctr"/>
              <a:r>
                <a:rPr lang="en-US" altLang="zh-CN" sz="2000">
                  <a:solidFill>
                    <a:srgbClr val="000099"/>
                  </a:solidFill>
                </a:rPr>
                <a:t>(variable length,</a:t>
              </a:r>
            </a:p>
            <a:p>
              <a:pPr algn="ctr"/>
              <a:r>
                <a:rPr lang="en-US" altLang="zh-CN" sz="2000">
                  <a:solidFill>
                    <a:srgbClr val="000099"/>
                  </a:solidFill>
                </a:rPr>
                <a:t>typically a TCP </a:t>
              </a:r>
            </a:p>
            <a:p>
              <a:pPr algn="ctr"/>
              <a:r>
                <a:rPr lang="en-US" altLang="zh-CN" sz="2000">
                  <a:solidFill>
                    <a:srgbClr val="000099"/>
                  </a:solidFill>
                </a:rPr>
                <a:t>or UDP segment)</a:t>
              </a:r>
              <a:endParaRPr lang="en-US" altLang="zh-CN">
                <a:solidFill>
                  <a:srgbClr val="000099"/>
                </a:solidFill>
              </a:endParaRPr>
            </a:p>
          </p:txBody>
        </p:sp>
        <p:sp>
          <p:nvSpPr>
            <p:cNvPr id="18" name="Text Box 14"/>
            <p:cNvSpPr txBox="1">
              <a:spLocks noChangeArrowheads="1"/>
            </p:cNvSpPr>
            <p:nvPr/>
          </p:nvSpPr>
          <p:spPr bwMode="auto">
            <a:xfrm>
              <a:off x="1929" y="1320"/>
              <a:ext cx="13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16-bit identifier</a:t>
              </a:r>
              <a:endParaRPr lang="en-US" altLang="zh-CN" sz="2000">
                <a:solidFill>
                  <a:srgbClr val="000099"/>
                </a:solidFill>
              </a:endParaRPr>
            </a:p>
          </p:txBody>
        </p:sp>
        <p:sp>
          <p:nvSpPr>
            <p:cNvPr id="19" name="Line 15"/>
            <p:cNvSpPr>
              <a:spLocks noChangeShapeType="1"/>
            </p:cNvSpPr>
            <p:nvPr/>
          </p:nvSpPr>
          <p:spPr bwMode="auto">
            <a:xfrm flipV="1">
              <a:off x="1984" y="22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0" name="Line 16"/>
            <p:cNvSpPr>
              <a:spLocks noChangeShapeType="1"/>
            </p:cNvSpPr>
            <p:nvPr/>
          </p:nvSpPr>
          <p:spPr bwMode="auto">
            <a:xfrm flipV="1">
              <a:off x="1984" y="25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1" name="Text Box 17"/>
            <p:cNvSpPr txBox="1">
              <a:spLocks noChangeArrowheads="1"/>
            </p:cNvSpPr>
            <p:nvPr/>
          </p:nvSpPr>
          <p:spPr bwMode="auto">
            <a:xfrm>
              <a:off x="3464" y="1549"/>
              <a:ext cx="80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header</a:t>
              </a:r>
            </a:p>
            <a:p>
              <a:pPr algn="ctr"/>
              <a:r>
                <a:rPr lang="en-US" altLang="zh-CN" sz="1800">
                  <a:solidFill>
                    <a:srgbClr val="000099"/>
                  </a:solidFill>
                </a:rPr>
                <a:t> checksum</a:t>
              </a:r>
            </a:p>
          </p:txBody>
        </p:sp>
        <p:sp>
          <p:nvSpPr>
            <p:cNvPr id="22" name="Text Box 18"/>
            <p:cNvSpPr txBox="1">
              <a:spLocks noChangeArrowheads="1"/>
            </p:cNvSpPr>
            <p:nvPr/>
          </p:nvSpPr>
          <p:spPr bwMode="auto">
            <a:xfrm>
              <a:off x="2008" y="1531"/>
              <a:ext cx="54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dirty="0">
                  <a:solidFill>
                    <a:srgbClr val="000099"/>
                  </a:solidFill>
                </a:rPr>
                <a:t>time to</a:t>
              </a:r>
            </a:p>
            <a:p>
              <a:pPr algn="ctr"/>
              <a:r>
                <a:rPr lang="en-US" altLang="zh-CN" sz="1800" dirty="0">
                  <a:solidFill>
                    <a:srgbClr val="000099"/>
                  </a:solidFill>
                </a:rPr>
                <a:t>live</a:t>
              </a:r>
            </a:p>
          </p:txBody>
        </p:sp>
        <p:sp>
          <p:nvSpPr>
            <p:cNvPr id="23" name="Text Box 19"/>
            <p:cNvSpPr txBox="1">
              <a:spLocks noChangeArrowheads="1"/>
            </p:cNvSpPr>
            <p:nvPr/>
          </p:nvSpPr>
          <p:spPr bwMode="auto">
            <a:xfrm>
              <a:off x="2369" y="1959"/>
              <a:ext cx="1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source IP address</a:t>
              </a:r>
              <a:endParaRPr lang="en-US" altLang="zh-CN">
                <a:solidFill>
                  <a:srgbClr val="000099"/>
                </a:solidFill>
              </a:endParaRPr>
            </a:p>
          </p:txBody>
        </p:sp>
        <p:sp>
          <p:nvSpPr>
            <p:cNvPr id="24" name="Text Box 31"/>
            <p:cNvSpPr txBox="1">
              <a:spLocks noChangeArrowheads="1"/>
            </p:cNvSpPr>
            <p:nvPr/>
          </p:nvSpPr>
          <p:spPr bwMode="auto">
            <a:xfrm>
              <a:off x="2222" y="907"/>
              <a:ext cx="4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head.</a:t>
              </a:r>
            </a:p>
            <a:p>
              <a:pPr algn="ctr"/>
              <a:r>
                <a:rPr lang="en-US" altLang="zh-CN" sz="1800">
                  <a:solidFill>
                    <a:srgbClr val="000099"/>
                  </a:solidFill>
                </a:rPr>
                <a:t>len</a:t>
              </a:r>
              <a:endParaRPr lang="en-US" altLang="zh-CN">
                <a:solidFill>
                  <a:srgbClr val="000099"/>
                </a:solidFill>
              </a:endParaRPr>
            </a:p>
          </p:txBody>
        </p:sp>
        <p:sp>
          <p:nvSpPr>
            <p:cNvPr id="25" name="Text Box 32"/>
            <p:cNvSpPr txBox="1">
              <a:spLocks noChangeArrowheads="1"/>
            </p:cNvSpPr>
            <p:nvPr/>
          </p:nvSpPr>
          <p:spPr bwMode="auto">
            <a:xfrm>
              <a:off x="2646" y="901"/>
              <a:ext cx="57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type of</a:t>
              </a:r>
            </a:p>
            <a:p>
              <a:pPr algn="ctr"/>
              <a:r>
                <a:rPr lang="en-US" altLang="zh-CN" sz="1800">
                  <a:solidFill>
                    <a:srgbClr val="000099"/>
                  </a:solidFill>
                </a:rPr>
                <a:t>service</a:t>
              </a:r>
              <a:endParaRPr lang="en-US" altLang="zh-CN">
                <a:solidFill>
                  <a:srgbClr val="000099"/>
                </a:solidFill>
              </a:endParaRPr>
            </a:p>
          </p:txBody>
        </p:sp>
        <p:sp>
          <p:nvSpPr>
            <p:cNvPr id="26" name="Line 33"/>
            <p:cNvSpPr>
              <a:spLocks noChangeShapeType="1"/>
            </p:cNvSpPr>
            <p:nvPr/>
          </p:nvSpPr>
          <p:spPr bwMode="auto">
            <a:xfrm flipH="1" flipV="1">
              <a:off x="2646" y="938"/>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7" name="Line 34"/>
            <p:cNvSpPr>
              <a:spLocks noChangeShapeType="1"/>
            </p:cNvSpPr>
            <p:nvPr/>
          </p:nvSpPr>
          <p:spPr bwMode="auto">
            <a:xfrm flipH="1" flipV="1">
              <a:off x="2259" y="944"/>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8" name="Line 37"/>
            <p:cNvSpPr>
              <a:spLocks noChangeShapeType="1"/>
            </p:cNvSpPr>
            <p:nvPr/>
          </p:nvSpPr>
          <p:spPr bwMode="auto">
            <a:xfrm flipH="1" flipV="1">
              <a:off x="3210" y="1265"/>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29" name="Text Box 38"/>
            <p:cNvSpPr txBox="1">
              <a:spLocks noChangeArrowheads="1"/>
            </p:cNvSpPr>
            <p:nvPr/>
          </p:nvSpPr>
          <p:spPr bwMode="auto">
            <a:xfrm>
              <a:off x="3117" y="1314"/>
              <a:ext cx="48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flgs</a:t>
              </a:r>
              <a:endParaRPr lang="en-US" altLang="zh-CN" sz="2000">
                <a:solidFill>
                  <a:srgbClr val="000099"/>
                </a:solidFill>
              </a:endParaRPr>
            </a:p>
          </p:txBody>
        </p:sp>
        <p:sp>
          <p:nvSpPr>
            <p:cNvPr id="30" name="Line 39"/>
            <p:cNvSpPr>
              <a:spLocks noChangeShapeType="1"/>
            </p:cNvSpPr>
            <p:nvPr/>
          </p:nvSpPr>
          <p:spPr bwMode="auto">
            <a:xfrm flipH="1" flipV="1">
              <a:off x="3504" y="125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1" name="Text Box 40"/>
            <p:cNvSpPr txBox="1">
              <a:spLocks noChangeArrowheads="1"/>
            </p:cNvSpPr>
            <p:nvPr/>
          </p:nvSpPr>
          <p:spPr bwMode="auto">
            <a:xfrm>
              <a:off x="3531" y="1230"/>
              <a:ext cx="90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fragment</a:t>
              </a:r>
            </a:p>
            <a:p>
              <a:pPr algn="ctr"/>
              <a:r>
                <a:rPr lang="en-US" altLang="zh-CN" sz="1800">
                  <a:solidFill>
                    <a:srgbClr val="000099"/>
                  </a:solidFill>
                </a:rPr>
                <a:t> offset</a:t>
              </a:r>
              <a:endParaRPr lang="en-US" altLang="zh-CN" sz="2000">
                <a:solidFill>
                  <a:srgbClr val="000099"/>
                </a:solidFill>
              </a:endParaRPr>
            </a:p>
          </p:txBody>
        </p:sp>
        <p:sp>
          <p:nvSpPr>
            <p:cNvPr id="32" name="Line 43"/>
            <p:cNvSpPr>
              <a:spLocks noChangeShapeType="1"/>
            </p:cNvSpPr>
            <p:nvPr/>
          </p:nvSpPr>
          <p:spPr bwMode="auto">
            <a:xfrm flipV="1">
              <a:off x="1984" y="1581"/>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3" name="Line 44"/>
            <p:cNvSpPr>
              <a:spLocks noChangeShapeType="1"/>
            </p:cNvSpPr>
            <p:nvPr/>
          </p:nvSpPr>
          <p:spPr bwMode="auto">
            <a:xfrm flipH="1" flipV="1">
              <a:off x="3210" y="1583"/>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4" name="Line 45"/>
            <p:cNvSpPr>
              <a:spLocks noChangeShapeType="1"/>
            </p:cNvSpPr>
            <p:nvPr/>
          </p:nvSpPr>
          <p:spPr bwMode="auto">
            <a:xfrm flipV="1">
              <a:off x="1972" y="1905"/>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5" name="Text Box 46"/>
            <p:cNvSpPr txBox="1">
              <a:spLocks noChangeArrowheads="1"/>
            </p:cNvSpPr>
            <p:nvPr/>
          </p:nvSpPr>
          <p:spPr bwMode="auto">
            <a:xfrm>
              <a:off x="2668" y="1525"/>
              <a:ext cx="48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upper</a:t>
              </a:r>
            </a:p>
            <a:p>
              <a:pPr algn="ctr"/>
              <a:r>
                <a:rPr lang="en-US" altLang="zh-CN" sz="1800">
                  <a:solidFill>
                    <a:srgbClr val="000099"/>
                  </a:solidFill>
                </a:rPr>
                <a:t> layer</a:t>
              </a:r>
            </a:p>
          </p:txBody>
        </p:sp>
        <p:sp>
          <p:nvSpPr>
            <p:cNvPr id="36" name="Line 47"/>
            <p:cNvSpPr>
              <a:spLocks noChangeShapeType="1"/>
            </p:cNvSpPr>
            <p:nvPr/>
          </p:nvSpPr>
          <p:spPr bwMode="auto">
            <a:xfrm flipH="1" flipV="1">
              <a:off x="2610" y="1589"/>
              <a:ext cx="0" cy="31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7" name="Text Box 49"/>
            <p:cNvSpPr txBox="1">
              <a:spLocks noChangeArrowheads="1"/>
            </p:cNvSpPr>
            <p:nvPr/>
          </p:nvSpPr>
          <p:spPr bwMode="auto">
            <a:xfrm>
              <a:off x="2262" y="2235"/>
              <a:ext cx="19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32 bit destination IP address</a:t>
              </a:r>
              <a:endParaRPr lang="en-US" altLang="zh-CN">
                <a:solidFill>
                  <a:srgbClr val="000099"/>
                </a:solidFill>
              </a:endParaRPr>
            </a:p>
          </p:txBody>
        </p:sp>
        <p:sp>
          <p:nvSpPr>
            <p:cNvPr id="38" name="Line 50"/>
            <p:cNvSpPr>
              <a:spLocks noChangeShapeType="1"/>
            </p:cNvSpPr>
            <p:nvPr/>
          </p:nvSpPr>
          <p:spPr bwMode="auto">
            <a:xfrm flipV="1">
              <a:off x="1984" y="2787"/>
              <a:ext cx="248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39" name="Text Box 51"/>
            <p:cNvSpPr txBox="1">
              <a:spLocks noChangeArrowheads="1"/>
            </p:cNvSpPr>
            <p:nvPr/>
          </p:nvSpPr>
          <p:spPr bwMode="auto">
            <a:xfrm>
              <a:off x="2673" y="2529"/>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800">
                  <a:solidFill>
                    <a:srgbClr val="000099"/>
                  </a:solidFill>
                </a:rPr>
                <a:t>options (if any)</a:t>
              </a:r>
              <a:endParaRPr lang="en-US" altLang="zh-CN">
                <a:solidFill>
                  <a:srgbClr val="000099"/>
                </a:solidFill>
              </a:endParaRPr>
            </a:p>
          </p:txBody>
        </p:sp>
      </p:grpSp>
    </p:spTree>
    <p:extLst>
      <p:ext uri="{BB962C8B-B14F-4D97-AF65-F5344CB8AC3E}">
        <p14:creationId xmlns:p14="http://schemas.microsoft.com/office/powerpoint/2010/main" val="1853559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80"/>
          <p:cNvSpPr>
            <a:spLocks noChangeArrowheads="1"/>
          </p:cNvSpPr>
          <p:nvPr/>
        </p:nvSpPr>
        <p:spPr bwMode="auto">
          <a:xfrm>
            <a:off x="3740151" y="1898378"/>
            <a:ext cx="4748213" cy="2817813"/>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68614" name="Rectangle 2"/>
          <p:cNvSpPr>
            <a:spLocks noGrp="1" noChangeArrowheads="1"/>
          </p:cNvSpPr>
          <p:nvPr>
            <p:ph type="title"/>
          </p:nvPr>
        </p:nvSpPr>
        <p:spPr>
          <a:xfrm>
            <a:off x="2057400" y="185738"/>
            <a:ext cx="7772400" cy="908050"/>
          </a:xfrm>
        </p:spPr>
        <p:txBody>
          <a:bodyPr/>
          <a:lstStyle/>
          <a:p>
            <a:pPr>
              <a:defRPr/>
            </a:pPr>
            <a:r>
              <a:rPr lang="en-US" dirty="0">
                <a:cs typeface="+mj-cs"/>
              </a:rPr>
              <a:t>IPv6 datagram format</a:t>
            </a:r>
          </a:p>
        </p:txBody>
      </p:sp>
      <p:sp>
        <p:nvSpPr>
          <p:cNvPr id="109573" name="Rectangle 56"/>
          <p:cNvSpPr>
            <a:spLocks noChangeArrowheads="1"/>
          </p:cNvSpPr>
          <p:nvPr/>
        </p:nvSpPr>
        <p:spPr bwMode="auto">
          <a:xfrm>
            <a:off x="3665538" y="1979340"/>
            <a:ext cx="4748212" cy="281781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09574" name="Line 60"/>
          <p:cNvSpPr>
            <a:spLocks noChangeShapeType="1"/>
          </p:cNvSpPr>
          <p:nvPr/>
        </p:nvSpPr>
        <p:spPr bwMode="auto">
          <a:xfrm>
            <a:off x="3667126" y="2288902"/>
            <a:ext cx="47275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5" name="Line 61"/>
          <p:cNvSpPr>
            <a:spLocks noChangeShapeType="1"/>
          </p:cNvSpPr>
          <p:nvPr/>
        </p:nvSpPr>
        <p:spPr bwMode="auto">
          <a:xfrm>
            <a:off x="4318000" y="198886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6" name="Line 63"/>
          <p:cNvSpPr>
            <a:spLocks noChangeShapeType="1"/>
          </p:cNvSpPr>
          <p:nvPr/>
        </p:nvSpPr>
        <p:spPr bwMode="auto">
          <a:xfrm>
            <a:off x="5006975" y="198569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7" name="Line 64"/>
          <p:cNvSpPr>
            <a:spLocks noChangeShapeType="1"/>
          </p:cNvSpPr>
          <p:nvPr/>
        </p:nvSpPr>
        <p:spPr bwMode="auto">
          <a:xfrm>
            <a:off x="5934075" y="2284141"/>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8" name="Line 65"/>
          <p:cNvSpPr>
            <a:spLocks noChangeShapeType="1"/>
          </p:cNvSpPr>
          <p:nvPr/>
        </p:nvSpPr>
        <p:spPr bwMode="auto">
          <a:xfrm>
            <a:off x="7080250" y="2287316"/>
            <a:ext cx="0" cy="293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79" name="Line 66"/>
          <p:cNvSpPr>
            <a:spLocks noChangeShapeType="1"/>
          </p:cNvSpPr>
          <p:nvPr/>
        </p:nvSpPr>
        <p:spPr bwMode="auto">
          <a:xfrm>
            <a:off x="3654426" y="3809727"/>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0" name="Line 67"/>
          <p:cNvSpPr>
            <a:spLocks noChangeShapeType="1"/>
          </p:cNvSpPr>
          <p:nvPr/>
        </p:nvSpPr>
        <p:spPr bwMode="auto">
          <a:xfrm>
            <a:off x="3671888" y="3169965"/>
            <a:ext cx="4760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1" name="Line 68"/>
          <p:cNvSpPr>
            <a:spLocks noChangeShapeType="1"/>
          </p:cNvSpPr>
          <p:nvPr/>
        </p:nvSpPr>
        <p:spPr bwMode="auto">
          <a:xfrm>
            <a:off x="3657601" y="2587352"/>
            <a:ext cx="476091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82" name="Text Box 69"/>
          <p:cNvSpPr txBox="1">
            <a:spLocks noChangeArrowheads="1"/>
          </p:cNvSpPr>
          <p:nvPr/>
        </p:nvSpPr>
        <p:spPr bwMode="auto">
          <a:xfrm>
            <a:off x="5570538" y="4074840"/>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data</a:t>
            </a:r>
          </a:p>
        </p:txBody>
      </p:sp>
      <p:sp>
        <p:nvSpPr>
          <p:cNvPr id="109585" name="Text Box 72"/>
          <p:cNvSpPr txBox="1">
            <a:spLocks noChangeArrowheads="1"/>
          </p:cNvSpPr>
          <p:nvPr/>
        </p:nvSpPr>
        <p:spPr bwMode="auto">
          <a:xfrm>
            <a:off x="4151313" y="2253978"/>
            <a:ext cx="1352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payload len</a:t>
            </a:r>
          </a:p>
        </p:txBody>
      </p:sp>
      <p:sp>
        <p:nvSpPr>
          <p:cNvPr id="109586" name="Text Box 73"/>
          <p:cNvSpPr txBox="1">
            <a:spLocks noChangeArrowheads="1"/>
          </p:cNvSpPr>
          <p:nvPr/>
        </p:nvSpPr>
        <p:spPr bwMode="auto">
          <a:xfrm>
            <a:off x="5932488" y="2261915"/>
            <a:ext cx="100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next hdr</a:t>
            </a:r>
          </a:p>
        </p:txBody>
      </p:sp>
      <p:sp>
        <p:nvSpPr>
          <p:cNvPr id="109587" name="Text Box 74"/>
          <p:cNvSpPr txBox="1">
            <a:spLocks noChangeArrowheads="1"/>
          </p:cNvSpPr>
          <p:nvPr/>
        </p:nvSpPr>
        <p:spPr bwMode="auto">
          <a:xfrm>
            <a:off x="7188200" y="2247628"/>
            <a:ext cx="103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hop limit</a:t>
            </a:r>
          </a:p>
        </p:txBody>
      </p:sp>
      <p:sp>
        <p:nvSpPr>
          <p:cNvPr id="109588" name="Text Box 75"/>
          <p:cNvSpPr txBox="1">
            <a:spLocks noChangeArrowheads="1"/>
          </p:cNvSpPr>
          <p:nvPr/>
        </p:nvSpPr>
        <p:spPr bwMode="auto">
          <a:xfrm>
            <a:off x="6057900" y="1953940"/>
            <a:ext cx="1136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flow label</a:t>
            </a:r>
          </a:p>
        </p:txBody>
      </p:sp>
      <p:sp>
        <p:nvSpPr>
          <p:cNvPr id="109589" name="Text Box 76"/>
          <p:cNvSpPr txBox="1">
            <a:spLocks noChangeArrowheads="1"/>
          </p:cNvSpPr>
          <p:nvPr/>
        </p:nvSpPr>
        <p:spPr bwMode="auto">
          <a:xfrm>
            <a:off x="4437063" y="1939653"/>
            <a:ext cx="438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pri</a:t>
            </a:r>
          </a:p>
        </p:txBody>
      </p:sp>
      <p:sp>
        <p:nvSpPr>
          <p:cNvPr id="109590" name="Text Box 77"/>
          <p:cNvSpPr txBox="1">
            <a:spLocks noChangeArrowheads="1"/>
          </p:cNvSpPr>
          <p:nvPr/>
        </p:nvSpPr>
        <p:spPr bwMode="auto">
          <a:xfrm>
            <a:off x="3730625" y="1947590"/>
            <a:ext cx="501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ver</a:t>
            </a:r>
          </a:p>
        </p:txBody>
      </p:sp>
      <p:sp>
        <p:nvSpPr>
          <p:cNvPr id="109591" name="Line 79"/>
          <p:cNvSpPr>
            <a:spLocks noChangeShapeType="1"/>
          </p:cNvSpPr>
          <p:nvPr/>
        </p:nvSpPr>
        <p:spPr bwMode="auto">
          <a:xfrm>
            <a:off x="3643314" y="1696200"/>
            <a:ext cx="4816475" cy="0"/>
          </a:xfrm>
          <a:prstGeom prst="line">
            <a:avLst/>
          </a:prstGeom>
          <a:noFill/>
          <a:ln w="9525">
            <a:solidFill>
              <a:srgbClr val="000099"/>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09592" name="Text Box 78"/>
          <p:cNvSpPr txBox="1">
            <a:spLocks noChangeArrowheads="1"/>
          </p:cNvSpPr>
          <p:nvPr/>
        </p:nvSpPr>
        <p:spPr bwMode="auto">
          <a:xfrm>
            <a:off x="5502275" y="150570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rgbClr val="000099"/>
                </a:solidFill>
              </a:rPr>
              <a:t>32 bits</a:t>
            </a:r>
          </a:p>
        </p:txBody>
      </p:sp>
      <p:sp>
        <p:nvSpPr>
          <p:cNvPr id="28"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2" name="Group 41">
            <a:extLst>
              <a:ext uri="{FF2B5EF4-FFF2-40B4-BE49-F238E27FC236}">
                <a16:creationId xmlns:a16="http://schemas.microsoft.com/office/drawing/2014/main" id="{92752F49-B59F-4389-B103-9B04D2DB7EF9}"/>
              </a:ext>
            </a:extLst>
          </p:cNvPr>
          <p:cNvGrpSpPr/>
          <p:nvPr/>
        </p:nvGrpSpPr>
        <p:grpSpPr>
          <a:xfrm>
            <a:off x="398807" y="1533133"/>
            <a:ext cx="4038256" cy="1200329"/>
            <a:chOff x="398807" y="1533133"/>
            <a:chExt cx="4038256" cy="1200329"/>
          </a:xfrm>
        </p:grpSpPr>
        <p:sp>
          <p:nvSpPr>
            <p:cNvPr id="2" name="Rectangle 1"/>
            <p:cNvSpPr/>
            <p:nvPr/>
          </p:nvSpPr>
          <p:spPr>
            <a:xfrm>
              <a:off x="398807" y="1533133"/>
              <a:ext cx="2939305" cy="1200329"/>
            </a:xfrm>
            <a:prstGeom prst="rect">
              <a:avLst/>
            </a:prstGeom>
          </p:spPr>
          <p:txBody>
            <a:bodyPr wrap="square">
              <a:spAutoFit/>
            </a:bodyPr>
            <a:lstStyle/>
            <a:p>
              <a:pPr algn="r"/>
              <a:r>
                <a:rPr lang="en-US" altLang="zh-CN" dirty="0">
                  <a:solidFill>
                    <a:srgbClr val="000099"/>
                  </a:solidFill>
                </a:rPr>
                <a:t>traffic class</a:t>
              </a:r>
            </a:p>
            <a:p>
              <a:pPr algn="r"/>
              <a:r>
                <a:rPr lang="en-US" altLang="zh-CN" i="1" dirty="0">
                  <a:solidFill>
                    <a:srgbClr val="CC0000"/>
                  </a:solidFill>
                  <a:latin typeface="Comic Sans MS" panose="030F0702030302020204" pitchFamily="66" charset="0"/>
                </a:rPr>
                <a:t>priority:</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priority</a:t>
              </a:r>
            </a:p>
            <a:p>
              <a:pPr algn="r"/>
              <a:r>
                <a:rPr lang="en-US" altLang="zh-CN" dirty="0">
                  <a:solidFill>
                    <a:srgbClr val="000099"/>
                  </a:solidFill>
                  <a:latin typeface="Comic Sans MS" panose="030F0702030302020204" pitchFamily="66" charset="0"/>
                </a:rPr>
                <a:t> among datagrams in flow</a:t>
              </a:r>
            </a:p>
            <a:p>
              <a:pPr algn="r"/>
              <a:endParaRPr lang="zh-CN" altLang="en-US" dirty="0">
                <a:solidFill>
                  <a:srgbClr val="000099"/>
                </a:solidFill>
              </a:endParaRPr>
            </a:p>
          </p:txBody>
        </p:sp>
        <p:cxnSp>
          <p:nvCxnSpPr>
            <p:cNvPr id="4" name="Straight Connector 3"/>
            <p:cNvCxnSpPr>
              <a:cxnSpLocks/>
              <a:stCxn id="2" idx="3"/>
              <a:endCxn id="109589" idx="1"/>
            </p:cNvCxnSpPr>
            <p:nvPr/>
          </p:nvCxnSpPr>
          <p:spPr>
            <a:xfrm flipV="1">
              <a:off x="3338112" y="2123010"/>
              <a:ext cx="1098951" cy="1028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Line 67">
            <a:extLst>
              <a:ext uri="{FF2B5EF4-FFF2-40B4-BE49-F238E27FC236}">
                <a16:creationId xmlns:a16="http://schemas.microsoft.com/office/drawing/2014/main" id="{BF13641D-AF19-47EA-8A31-12EA189FC644}"/>
              </a:ext>
            </a:extLst>
          </p:cNvPr>
          <p:cNvSpPr>
            <a:spLocks noChangeShapeType="1"/>
          </p:cNvSpPr>
          <p:nvPr/>
        </p:nvSpPr>
        <p:spPr bwMode="auto">
          <a:xfrm>
            <a:off x="3671888" y="27283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0" name="Line 67">
            <a:extLst>
              <a:ext uri="{FF2B5EF4-FFF2-40B4-BE49-F238E27FC236}">
                <a16:creationId xmlns:a16="http://schemas.microsoft.com/office/drawing/2014/main" id="{9A9EDFEC-B318-4F8D-9BAD-8DE306A443C1}"/>
              </a:ext>
            </a:extLst>
          </p:cNvPr>
          <p:cNvSpPr>
            <a:spLocks noChangeShapeType="1"/>
          </p:cNvSpPr>
          <p:nvPr/>
        </p:nvSpPr>
        <p:spPr bwMode="auto">
          <a:xfrm>
            <a:off x="3671888" y="28807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1" name="Line 67">
            <a:extLst>
              <a:ext uri="{FF2B5EF4-FFF2-40B4-BE49-F238E27FC236}">
                <a16:creationId xmlns:a16="http://schemas.microsoft.com/office/drawing/2014/main" id="{57087E54-F050-4133-BB23-E928047AEA87}"/>
              </a:ext>
            </a:extLst>
          </p:cNvPr>
          <p:cNvSpPr>
            <a:spLocks noChangeShapeType="1"/>
          </p:cNvSpPr>
          <p:nvPr/>
        </p:nvSpPr>
        <p:spPr bwMode="auto">
          <a:xfrm>
            <a:off x="3671888" y="3033127"/>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2" name="Line 67">
            <a:extLst>
              <a:ext uri="{FF2B5EF4-FFF2-40B4-BE49-F238E27FC236}">
                <a16:creationId xmlns:a16="http://schemas.microsoft.com/office/drawing/2014/main" id="{86B6C854-3D53-4E98-A898-A6CF949EE7B6}"/>
              </a:ext>
            </a:extLst>
          </p:cNvPr>
          <p:cNvSpPr>
            <a:spLocks noChangeShapeType="1"/>
          </p:cNvSpPr>
          <p:nvPr/>
        </p:nvSpPr>
        <p:spPr bwMode="auto">
          <a:xfrm>
            <a:off x="3647728" y="33428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3" name="Line 67">
            <a:extLst>
              <a:ext uri="{FF2B5EF4-FFF2-40B4-BE49-F238E27FC236}">
                <a16:creationId xmlns:a16="http://schemas.microsoft.com/office/drawing/2014/main" id="{DF800CC1-E386-484B-A0FD-EB0F723E4E36}"/>
              </a:ext>
            </a:extLst>
          </p:cNvPr>
          <p:cNvSpPr>
            <a:spLocks noChangeShapeType="1"/>
          </p:cNvSpPr>
          <p:nvPr/>
        </p:nvSpPr>
        <p:spPr bwMode="auto">
          <a:xfrm>
            <a:off x="3647728" y="34952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34" name="Line 67">
            <a:extLst>
              <a:ext uri="{FF2B5EF4-FFF2-40B4-BE49-F238E27FC236}">
                <a16:creationId xmlns:a16="http://schemas.microsoft.com/office/drawing/2014/main" id="{DA0282E0-B021-4F30-92F3-54619EBF2F4A}"/>
              </a:ext>
            </a:extLst>
          </p:cNvPr>
          <p:cNvSpPr>
            <a:spLocks noChangeShapeType="1"/>
          </p:cNvSpPr>
          <p:nvPr/>
        </p:nvSpPr>
        <p:spPr bwMode="auto">
          <a:xfrm>
            <a:off x="3647728" y="3647653"/>
            <a:ext cx="4760912" cy="0"/>
          </a:xfrm>
          <a:prstGeom prst="line">
            <a:avLst/>
          </a:prstGeom>
          <a:noFill/>
          <a:ln w="19050">
            <a:solidFill>
              <a:schemeClr val="accent1">
                <a:lumMod val="40000"/>
                <a:lumOff val="60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nvGrpSpPr>
          <p:cNvPr id="41" name="Group 39">
            <a:extLst>
              <a:ext uri="{FF2B5EF4-FFF2-40B4-BE49-F238E27FC236}">
                <a16:creationId xmlns:a16="http://schemas.microsoft.com/office/drawing/2014/main" id="{A64F6AED-4B1B-4444-9C8C-D1320F2070E1}"/>
              </a:ext>
            </a:extLst>
          </p:cNvPr>
          <p:cNvGrpSpPr/>
          <p:nvPr/>
        </p:nvGrpSpPr>
        <p:grpSpPr>
          <a:xfrm>
            <a:off x="263352" y="2834262"/>
            <a:ext cx="3321140" cy="713239"/>
            <a:chOff x="707521" y="2970865"/>
            <a:chExt cx="3321140" cy="713239"/>
          </a:xfrm>
        </p:grpSpPr>
        <p:sp>
          <p:nvSpPr>
            <p:cNvPr id="42" name="Rectangle 41">
              <a:extLst>
                <a:ext uri="{FF2B5EF4-FFF2-40B4-BE49-F238E27FC236}">
                  <a16:creationId xmlns:a16="http://schemas.microsoft.com/office/drawing/2014/main" id="{F59416AD-2263-4B79-963C-005BF670FD37}"/>
                </a:ext>
              </a:extLst>
            </p:cNvPr>
            <p:cNvSpPr>
              <a:spLocks noChangeArrowheads="1"/>
            </p:cNvSpPr>
            <p:nvPr/>
          </p:nvSpPr>
          <p:spPr bwMode="auto">
            <a:xfrm>
              <a:off x="707521" y="2970865"/>
              <a:ext cx="235416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lnSpc>
                  <a:spcPct val="90000"/>
                </a:lnSpc>
              </a:pPr>
              <a:r>
                <a:rPr lang="en-US" altLang="en-US" sz="1800" dirty="0">
                  <a:solidFill>
                    <a:srgbClr val="C00000"/>
                  </a:solidFill>
                  <a:latin typeface="+mn-lt"/>
                </a:rPr>
                <a:t>128 bit </a:t>
              </a:r>
            </a:p>
            <a:p>
              <a:pPr algn="r">
                <a:lnSpc>
                  <a:spcPct val="90000"/>
                </a:lnSpc>
              </a:pPr>
              <a:r>
                <a:rPr lang="en-US" altLang="en-US" sz="1800" dirty="0">
                  <a:solidFill>
                    <a:srgbClr val="000099"/>
                  </a:solidFill>
                  <a:latin typeface="+mn-lt"/>
                </a:rPr>
                <a:t>IPv6 addresses</a:t>
              </a:r>
              <a:endParaRPr lang="en-US" altLang="ja-JP" sz="1800" dirty="0">
                <a:solidFill>
                  <a:srgbClr val="000099"/>
                </a:solidFill>
                <a:latin typeface="+mn-lt"/>
              </a:endParaRPr>
            </a:p>
          </p:txBody>
        </p:sp>
        <p:cxnSp>
          <p:nvCxnSpPr>
            <p:cNvPr id="43" name="Straight Connector 36">
              <a:extLst>
                <a:ext uri="{FF2B5EF4-FFF2-40B4-BE49-F238E27FC236}">
                  <a16:creationId xmlns:a16="http://schemas.microsoft.com/office/drawing/2014/main" id="{91B00BA9-0D83-4BCA-A1CE-49C5F0D94884}"/>
                </a:ext>
              </a:extLst>
            </p:cNvPr>
            <p:cNvCxnSpPr>
              <a:cxnSpLocks/>
            </p:cNvCxnSpPr>
            <p:nvPr/>
          </p:nvCxnSpPr>
          <p:spPr>
            <a:xfrm>
              <a:off x="3124200" y="3380098"/>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38">
              <a:extLst>
                <a:ext uri="{FF2B5EF4-FFF2-40B4-BE49-F238E27FC236}">
                  <a16:creationId xmlns:a16="http://schemas.microsoft.com/office/drawing/2014/main" id="{E4776C69-B704-425E-9D27-915EF4FEF31E}"/>
                </a:ext>
              </a:extLst>
            </p:cNvPr>
            <p:cNvCxnSpPr>
              <a:cxnSpLocks/>
            </p:cNvCxnSpPr>
            <p:nvPr/>
          </p:nvCxnSpPr>
          <p:spPr>
            <a:xfrm flipV="1">
              <a:off x="3124200" y="3055420"/>
              <a:ext cx="904461" cy="30400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5" name="Group 40">
            <a:extLst>
              <a:ext uri="{FF2B5EF4-FFF2-40B4-BE49-F238E27FC236}">
                <a16:creationId xmlns:a16="http://schemas.microsoft.com/office/drawing/2014/main" id="{5B335E08-A506-434E-8AF0-047A5BB0F183}"/>
              </a:ext>
            </a:extLst>
          </p:cNvPr>
          <p:cNvGrpSpPr/>
          <p:nvPr/>
        </p:nvGrpSpPr>
        <p:grpSpPr>
          <a:xfrm>
            <a:off x="7480852" y="1718159"/>
            <a:ext cx="4499112" cy="840230"/>
            <a:chOff x="7480852" y="1896122"/>
            <a:chExt cx="4499112" cy="840230"/>
          </a:xfrm>
        </p:grpSpPr>
        <p:sp>
          <p:nvSpPr>
            <p:cNvPr id="46" name="Rectangle 42">
              <a:extLst>
                <a:ext uri="{FF2B5EF4-FFF2-40B4-BE49-F238E27FC236}">
                  <a16:creationId xmlns:a16="http://schemas.microsoft.com/office/drawing/2014/main" id="{9DE4990A-13E8-436A-93B8-1CF6B467326C}"/>
                </a:ext>
              </a:extLst>
            </p:cNvPr>
            <p:cNvSpPr>
              <a:spLocks noChangeArrowheads="1"/>
            </p:cNvSpPr>
            <p:nvPr/>
          </p:nvSpPr>
          <p:spPr bwMode="auto">
            <a:xfrm>
              <a:off x="8742156" y="1896122"/>
              <a:ext cx="3237808" cy="840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90000"/>
                </a:lnSpc>
              </a:pPr>
              <a:r>
                <a:rPr lang="en-US" altLang="en-US" sz="1800" dirty="0">
                  <a:solidFill>
                    <a:srgbClr val="C00000"/>
                  </a:solidFill>
                  <a:latin typeface="+mn-lt"/>
                </a:rPr>
                <a:t>flow label: </a:t>
              </a:r>
              <a:r>
                <a:rPr lang="en-US" altLang="en-US" sz="1800" dirty="0">
                  <a:solidFill>
                    <a:srgbClr val="000099"/>
                  </a:solidFill>
                  <a:latin typeface="+mn-lt"/>
                </a:rPr>
                <a:t>identify datagrams in same "</a:t>
              </a:r>
              <a:r>
                <a:rPr lang="en-US" altLang="ja-JP" sz="1800" dirty="0">
                  <a:solidFill>
                    <a:srgbClr val="000099"/>
                  </a:solidFill>
                  <a:latin typeface="+mn-lt"/>
                </a:rPr>
                <a:t>flow." </a:t>
              </a:r>
              <a:r>
                <a:rPr lang="en-US" altLang="en-US" sz="1800" dirty="0">
                  <a:solidFill>
                    <a:srgbClr val="000099"/>
                  </a:solidFill>
                  <a:latin typeface="+mn-lt"/>
                </a:rPr>
                <a:t>(concept of "</a:t>
              </a:r>
              <a:r>
                <a:rPr lang="en-US" altLang="ja-JP" sz="1800" dirty="0">
                  <a:solidFill>
                    <a:srgbClr val="000099"/>
                  </a:solidFill>
                  <a:latin typeface="+mn-lt"/>
                </a:rPr>
                <a:t>flow" not well defined).</a:t>
              </a:r>
            </a:p>
          </p:txBody>
        </p:sp>
        <p:cxnSp>
          <p:nvCxnSpPr>
            <p:cNvPr id="47" name="Straight Connector 33">
              <a:extLst>
                <a:ext uri="{FF2B5EF4-FFF2-40B4-BE49-F238E27FC236}">
                  <a16:creationId xmlns:a16="http://schemas.microsoft.com/office/drawing/2014/main" id="{172CB0D8-CF93-48A6-AA64-D30B6349530A}"/>
                </a:ext>
              </a:extLst>
            </p:cNvPr>
            <p:cNvCxnSpPr/>
            <p:nvPr/>
          </p:nvCxnSpPr>
          <p:spPr>
            <a:xfrm>
              <a:off x="7480852" y="2325756"/>
              <a:ext cx="125895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Group 42">
            <a:extLst>
              <a:ext uri="{FF2B5EF4-FFF2-40B4-BE49-F238E27FC236}">
                <a16:creationId xmlns:a16="http://schemas.microsoft.com/office/drawing/2014/main" id="{8660C261-E644-4178-B9B9-E7D021D6607F}"/>
              </a:ext>
            </a:extLst>
          </p:cNvPr>
          <p:cNvGrpSpPr/>
          <p:nvPr/>
        </p:nvGrpSpPr>
        <p:grpSpPr>
          <a:xfrm>
            <a:off x="6942138" y="2445271"/>
            <a:ext cx="5185146" cy="1204479"/>
            <a:chOff x="6942138" y="2445271"/>
            <a:chExt cx="5185146" cy="1204479"/>
          </a:xfrm>
        </p:grpSpPr>
        <p:sp>
          <p:nvSpPr>
            <p:cNvPr id="5" name="Rectangle 43">
              <a:extLst>
                <a:ext uri="{FF2B5EF4-FFF2-40B4-BE49-F238E27FC236}">
                  <a16:creationId xmlns:a16="http://schemas.microsoft.com/office/drawing/2014/main" id="{9A8D4459-1790-40A3-A6FC-C13039EDD55F}"/>
                </a:ext>
              </a:extLst>
            </p:cNvPr>
            <p:cNvSpPr/>
            <p:nvPr/>
          </p:nvSpPr>
          <p:spPr>
            <a:xfrm>
              <a:off x="8600890" y="3003419"/>
              <a:ext cx="3526394" cy="646331"/>
            </a:xfrm>
            <a:prstGeom prst="rect">
              <a:avLst/>
            </a:prstGeom>
          </p:spPr>
          <p:txBody>
            <a:bodyPr wrap="square">
              <a:spAutoFit/>
            </a:bodyPr>
            <a:lstStyle/>
            <a:p>
              <a:r>
                <a:rPr lang="en-US" altLang="zh-CN" i="1" dirty="0">
                  <a:solidFill>
                    <a:srgbClr val="CC0000"/>
                  </a:solidFill>
                  <a:latin typeface="Comic Sans MS" panose="030F0702030302020204" pitchFamily="66" charset="0"/>
                </a:rPr>
                <a:t>next header:</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identify upper layer protocol for data </a:t>
              </a:r>
            </a:p>
          </p:txBody>
        </p:sp>
        <p:cxnSp>
          <p:nvCxnSpPr>
            <p:cNvPr id="48" name="Straight Connector 47">
              <a:extLst>
                <a:ext uri="{FF2B5EF4-FFF2-40B4-BE49-F238E27FC236}">
                  <a16:creationId xmlns:a16="http://schemas.microsoft.com/office/drawing/2014/main" id="{416B25B1-2D47-4E9B-BEBA-14269163F217}"/>
                </a:ext>
              </a:extLst>
            </p:cNvPr>
            <p:cNvCxnSpPr>
              <a:cxnSpLocks/>
              <a:stCxn id="109586" idx="3"/>
              <a:endCxn id="5" idx="1"/>
            </p:cNvCxnSpPr>
            <p:nvPr/>
          </p:nvCxnSpPr>
          <p:spPr>
            <a:xfrm>
              <a:off x="6942138" y="2445271"/>
              <a:ext cx="1658752" cy="881314"/>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TextBox 43">
            <a:extLst>
              <a:ext uri="{FF2B5EF4-FFF2-40B4-BE49-F238E27FC236}">
                <a16:creationId xmlns:a16="http://schemas.microsoft.com/office/drawing/2014/main" id="{46F18C33-3B10-4992-A866-5DD597396B28}"/>
              </a:ext>
            </a:extLst>
          </p:cNvPr>
          <p:cNvSpPr txBox="1"/>
          <p:nvPr/>
        </p:nvSpPr>
        <p:spPr>
          <a:xfrm>
            <a:off x="1192696" y="4725144"/>
            <a:ext cx="10303904" cy="1938992"/>
          </a:xfrm>
          <a:prstGeom prst="rect">
            <a:avLst/>
          </a:prstGeom>
          <a:noFill/>
        </p:spPr>
        <p:txBody>
          <a:bodyPr wrap="square" rtlCol="0">
            <a:spAutoFit/>
          </a:bodyPr>
          <a:lstStyle/>
          <a:p>
            <a:r>
              <a:rPr lang="en-US" sz="2400" dirty="0">
                <a:solidFill>
                  <a:srgbClr val="000099"/>
                </a:solidFill>
              </a:rPr>
              <a:t>Notes: </a:t>
            </a:r>
          </a:p>
          <a:p>
            <a:pPr marL="285750" indent="-285750">
              <a:buClr>
                <a:srgbClr val="0000A3"/>
              </a:buClr>
              <a:buFont typeface="Wingdings" pitchFamily="2" charset="2"/>
              <a:buChar char="§"/>
            </a:pPr>
            <a:r>
              <a:rPr lang="en-US" sz="2400" dirty="0">
                <a:solidFill>
                  <a:srgbClr val="000099"/>
                </a:solidFill>
              </a:rPr>
              <a:t>Payload length, hop limit as in IPv4 (TTL)</a:t>
            </a:r>
          </a:p>
          <a:p>
            <a:pPr marL="285750" indent="-285750">
              <a:buClr>
                <a:srgbClr val="0000A3"/>
              </a:buClr>
              <a:buFont typeface="Wingdings" pitchFamily="2" charset="2"/>
              <a:buChar char="§"/>
            </a:pPr>
            <a:r>
              <a:rPr lang="en-US" sz="2400" dirty="0">
                <a:solidFill>
                  <a:srgbClr val="000099"/>
                </a:solidFill>
              </a:rPr>
              <a:t>no checksum (to speed processing at routers, </a:t>
            </a:r>
            <a:r>
              <a:rPr lang="en-US" altLang="zh-CN" sz="2400" dirty="0">
                <a:solidFill>
                  <a:srgbClr val="0000FF"/>
                </a:solidFill>
              </a:rPr>
              <a:t>must</a:t>
            </a:r>
            <a:r>
              <a:rPr lang="en-US" altLang="zh-CN" sz="2400" dirty="0">
                <a:solidFill>
                  <a:srgbClr val="000099"/>
                </a:solidFill>
              </a:rPr>
              <a:t> </a:t>
            </a:r>
            <a:r>
              <a:rPr lang="en-US" sz="2400" dirty="0">
                <a:solidFill>
                  <a:srgbClr val="0000FF"/>
                </a:solidFill>
              </a:rPr>
              <a:t>recalculate at each hop due to change of TTL</a:t>
            </a:r>
            <a:r>
              <a:rPr lang="en-US" sz="2400" dirty="0">
                <a:solidFill>
                  <a:srgbClr val="000099"/>
                </a:solidFill>
              </a:rPr>
              <a:t>)</a:t>
            </a:r>
          </a:p>
          <a:p>
            <a:pPr marL="285750" indent="-285750">
              <a:buClr>
                <a:srgbClr val="0000A3"/>
              </a:buClr>
              <a:buFont typeface="Wingdings" pitchFamily="2" charset="2"/>
              <a:buChar char="§"/>
            </a:pPr>
            <a:r>
              <a:rPr lang="en-US" sz="2400" dirty="0">
                <a:solidFill>
                  <a:srgbClr val="000099"/>
                </a:solidFill>
              </a:rPr>
              <a:t>no options (available as upper layer, next-header protocol</a:t>
            </a:r>
            <a:r>
              <a:rPr lang="en-US" altLang="zh-CN" dirty="0">
                <a:solidFill>
                  <a:srgbClr val="000099"/>
                </a:solidFill>
              </a:rPr>
              <a:t>)</a:t>
            </a:r>
            <a:endParaRPr lang="en-US" dirty="0">
              <a:solidFill>
                <a:srgbClr val="000099"/>
              </a:solidFill>
            </a:endParaRPr>
          </a:p>
        </p:txBody>
      </p:sp>
      <p:sp>
        <p:nvSpPr>
          <p:cNvPr id="109584" name="Text Box 71"/>
          <p:cNvSpPr txBox="1">
            <a:spLocks noChangeArrowheads="1"/>
          </p:cNvSpPr>
          <p:nvPr/>
        </p:nvSpPr>
        <p:spPr bwMode="auto">
          <a:xfrm>
            <a:off x="5067300" y="2606402"/>
            <a:ext cx="1746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source address</a:t>
            </a:r>
          </a:p>
          <a:p>
            <a:pPr algn="ctr">
              <a:lnSpc>
                <a:spcPct val="85000"/>
              </a:lnSpc>
            </a:pPr>
            <a:r>
              <a:rPr lang="en-US" altLang="zh-CN" sz="1800" dirty="0">
                <a:solidFill>
                  <a:srgbClr val="000099"/>
                </a:solidFill>
              </a:rPr>
              <a:t>(128 bits)</a:t>
            </a:r>
          </a:p>
        </p:txBody>
      </p:sp>
      <p:sp>
        <p:nvSpPr>
          <p:cNvPr id="109583" name="Text Box 70"/>
          <p:cNvSpPr txBox="1">
            <a:spLocks noChangeArrowheads="1"/>
          </p:cNvSpPr>
          <p:nvPr/>
        </p:nvSpPr>
        <p:spPr bwMode="auto">
          <a:xfrm>
            <a:off x="4902200" y="3212827"/>
            <a:ext cx="21653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800" dirty="0">
                <a:solidFill>
                  <a:srgbClr val="000099"/>
                </a:solidFill>
              </a:rPr>
              <a:t>destination address</a:t>
            </a:r>
          </a:p>
          <a:p>
            <a:pPr algn="ctr">
              <a:lnSpc>
                <a:spcPct val="85000"/>
              </a:lnSpc>
            </a:pPr>
            <a:r>
              <a:rPr lang="en-US" altLang="zh-CN" sz="1800" dirty="0">
                <a:solidFill>
                  <a:srgbClr val="000099"/>
                </a:solidFill>
              </a:rPr>
              <a:t>(128 bits)</a:t>
            </a:r>
          </a:p>
        </p:txBody>
      </p:sp>
    </p:spTree>
    <p:extLst>
      <p:ext uri="{BB962C8B-B14F-4D97-AF65-F5344CB8AC3E}">
        <p14:creationId xmlns:p14="http://schemas.microsoft.com/office/powerpoint/2010/main" val="36359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anim calcmode="lin" valueType="num">
                                      <p:cBhvr>
                                        <p:cTn id="28" dur="250" fill="hold"/>
                                        <p:tgtEl>
                                          <p:spTgt spid="51"/>
                                        </p:tgtEl>
                                        <p:attrNameLst>
                                          <p:attrName>ppt_x</p:attrName>
                                        </p:attrNameLst>
                                      </p:cBhvr>
                                      <p:tavLst>
                                        <p:tav tm="0">
                                          <p:val>
                                            <p:strVal val="#ppt_x"/>
                                          </p:val>
                                        </p:tav>
                                        <p:tav tm="100000">
                                          <p:val>
                                            <p:strVal val="#ppt_x"/>
                                          </p:val>
                                        </p:tav>
                                      </p:tavLst>
                                    </p:anim>
                                    <p:anim calcmode="lin" valueType="num">
                                      <p:cBhvr>
                                        <p:cTn id="29"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7" name="Rectangle 2"/>
          <p:cNvSpPr>
            <a:spLocks noGrp="1" noChangeArrowheads="1"/>
          </p:cNvSpPr>
          <p:nvPr>
            <p:ph type="title"/>
          </p:nvPr>
        </p:nvSpPr>
        <p:spPr/>
        <p:txBody>
          <a:bodyPr/>
          <a:lstStyle/>
          <a:p>
            <a:pPr>
              <a:defRPr/>
            </a:pPr>
            <a:r>
              <a:rPr lang="en-US" dirty="0">
                <a:solidFill>
                  <a:schemeClr val="accent6">
                    <a:lumMod val="40000"/>
                    <a:lumOff val="60000"/>
                  </a:schemeClr>
                </a:solidFill>
                <a:cs typeface="+mj-cs"/>
              </a:rPr>
              <a:t>Other changes from IPv4</a:t>
            </a:r>
          </a:p>
        </p:txBody>
      </p:sp>
      <p:sp>
        <p:nvSpPr>
          <p:cNvPr id="110595" name="Rectangle 3"/>
          <p:cNvSpPr>
            <a:spLocks noGrp="1" noChangeArrowheads="1"/>
          </p:cNvSpPr>
          <p:nvPr>
            <p:ph type="body" idx="1"/>
          </p:nvPr>
        </p:nvSpPr>
        <p:spPr>
          <a:xfrm>
            <a:off x="2279577" y="1988840"/>
            <a:ext cx="8928992" cy="4319884"/>
          </a:xfrm>
        </p:spPr>
        <p:txBody>
          <a:bodyPr/>
          <a:lstStyle/>
          <a:p>
            <a:r>
              <a:rPr lang="en-US" altLang="zh-CN" i="1" dirty="0">
                <a:solidFill>
                  <a:srgbClr val="CC0000"/>
                </a:solidFill>
                <a:ea typeface="ＭＳ Ｐゴシック" panose="020B0600070205080204" pitchFamily="34" charset="-128"/>
                <a:cs typeface="ＭＳ Ｐゴシック" panose="020B0600070205080204" pitchFamily="34" charset="-128"/>
              </a:rPr>
              <a:t>checksum</a:t>
            </a:r>
            <a:r>
              <a:rPr lang="en-US" altLang="zh-CN" dirty="0">
                <a:solidFill>
                  <a:srgbClr val="CC0000"/>
                </a:solidFill>
                <a:ea typeface="ＭＳ Ｐゴシック" panose="020B0600070205080204" pitchFamily="34" charset="-128"/>
                <a:cs typeface="ＭＳ Ｐゴシック" panose="020B0600070205080204" pitchFamily="34" charset="-128"/>
              </a:rPr>
              <a:t>:</a:t>
            </a:r>
            <a:r>
              <a:rPr lang="en-US" altLang="zh-CN" i="1" dirty="0">
                <a:ea typeface="ＭＳ Ｐゴシック" panose="020B0600070205080204" pitchFamily="34" charset="-128"/>
                <a:cs typeface="ＭＳ Ｐゴシック" panose="020B0600070205080204" pitchFamily="34" charset="-128"/>
              </a:rPr>
              <a:t> </a:t>
            </a:r>
            <a:r>
              <a:rPr lang="en-US" altLang="zh-CN" dirty="0">
                <a:ea typeface="ＭＳ Ｐゴシック" panose="020B0600070205080204" pitchFamily="34" charset="-128"/>
                <a:cs typeface="ＭＳ Ｐゴシック" panose="020B0600070205080204" pitchFamily="34" charset="-128"/>
              </a:rPr>
              <a:t>removed entirely to reduce processing time at each hop</a:t>
            </a:r>
          </a:p>
          <a:p>
            <a:r>
              <a:rPr lang="en-US" altLang="zh-CN" i="1" dirty="0">
                <a:solidFill>
                  <a:srgbClr val="CC0000"/>
                </a:solidFill>
                <a:ea typeface="ＭＳ Ｐゴシック" panose="020B0600070205080204" pitchFamily="34" charset="-128"/>
                <a:cs typeface="ＭＳ Ｐゴシック" panose="020B0600070205080204" pitchFamily="34" charset="-128"/>
              </a:rPr>
              <a:t>options:</a:t>
            </a:r>
            <a:r>
              <a:rPr lang="en-US" altLang="zh-CN" dirty="0">
                <a:ea typeface="ＭＳ Ｐゴシック" panose="020B0600070205080204" pitchFamily="34" charset="-128"/>
                <a:cs typeface="ＭＳ Ｐゴシック" panose="020B0600070205080204" pitchFamily="34" charset="-128"/>
              </a:rPr>
              <a:t> allowed, but outside of header, indicated by </a:t>
            </a:r>
            <a:r>
              <a:rPr lang="en-US" altLang="ja-JP" dirty="0">
                <a:ea typeface="ＭＳ Ｐゴシック" panose="020B0600070205080204" pitchFamily="34" charset="-128"/>
                <a:cs typeface="ＭＳ Ｐゴシック" panose="020B0600070205080204" pitchFamily="34" charset="-128"/>
              </a:rPr>
              <a:t>"Next Header" field</a:t>
            </a:r>
          </a:p>
          <a:p>
            <a:r>
              <a:rPr lang="en-US" altLang="zh-CN" i="1" dirty="0">
                <a:solidFill>
                  <a:srgbClr val="CC0000"/>
                </a:solidFill>
                <a:ea typeface="ＭＳ Ｐゴシック" panose="020B0600070205080204" pitchFamily="34" charset="-128"/>
                <a:cs typeface="ＭＳ Ｐゴシック" panose="020B0600070205080204" pitchFamily="34" charset="-128"/>
              </a:rPr>
              <a:t>ICMPv6:</a:t>
            </a:r>
            <a:r>
              <a:rPr lang="en-US" altLang="zh-CN" dirty="0">
                <a:ea typeface="ＭＳ Ｐゴシック" panose="020B0600070205080204" pitchFamily="34" charset="-128"/>
                <a:cs typeface="ＭＳ Ｐゴシック" panose="020B0600070205080204" pitchFamily="34" charset="-128"/>
              </a:rPr>
              <a:t> new version of ICMP</a:t>
            </a:r>
          </a:p>
          <a:p>
            <a:pPr lvl="1"/>
            <a:r>
              <a:rPr lang="en-US" altLang="zh-CN" dirty="0">
                <a:ea typeface="ＭＳ Ｐゴシック" panose="020B0600070205080204" pitchFamily="34" charset="-128"/>
              </a:rPr>
              <a:t>additional message types, e.g. </a:t>
            </a:r>
            <a:r>
              <a:rPr lang="en-US" altLang="ja-JP" dirty="0">
                <a:ea typeface="ＭＳ Ｐゴシック" panose="020B0600070205080204" pitchFamily="34" charset="-128"/>
              </a:rPr>
              <a:t>"Packet Too Big"</a:t>
            </a:r>
          </a:p>
          <a:p>
            <a:pPr lvl="1"/>
            <a:r>
              <a:rPr lang="en-US" altLang="zh-CN" dirty="0">
                <a:ea typeface="ＭＳ Ｐゴシック" panose="020B0600070205080204" pitchFamily="34" charset="-128"/>
              </a:rPr>
              <a:t>multicast group management functions</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7868379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Rectangle 2"/>
          <p:cNvSpPr>
            <a:spLocks noGrp="1" noChangeArrowheads="1"/>
          </p:cNvSpPr>
          <p:nvPr>
            <p:ph type="title"/>
          </p:nvPr>
        </p:nvSpPr>
        <p:spPr/>
        <p:txBody>
          <a:bodyPr/>
          <a:lstStyle/>
          <a:p>
            <a:pPr>
              <a:defRPr/>
            </a:pPr>
            <a:r>
              <a:rPr lang="en-US">
                <a:cs typeface="+mj-cs"/>
              </a:rPr>
              <a:t>Transition from IPv4 to IPv6</a:t>
            </a:r>
          </a:p>
        </p:txBody>
      </p:sp>
      <p:sp>
        <p:nvSpPr>
          <p:cNvPr id="111618" name="Rectangle 3"/>
          <p:cNvSpPr>
            <a:spLocks noGrp="1" noChangeArrowheads="1"/>
          </p:cNvSpPr>
          <p:nvPr>
            <p:ph type="body" idx="1"/>
          </p:nvPr>
        </p:nvSpPr>
        <p:spPr>
          <a:xfrm>
            <a:off x="1343478" y="1268760"/>
            <a:ext cx="9721446" cy="2959671"/>
          </a:xfrm>
        </p:spPr>
        <p:txBody>
          <a:bodyPr>
            <a:normAutofit/>
          </a:bodyPr>
          <a:lstStyle/>
          <a:p>
            <a:pPr>
              <a:lnSpc>
                <a:spcPct val="75000"/>
              </a:lnSpc>
            </a:pPr>
            <a:r>
              <a:rPr lang="en-US" altLang="zh-CN" dirty="0">
                <a:ea typeface="ＭＳ Ｐゴシック" panose="020B0600070205080204" pitchFamily="34" charset="-128"/>
                <a:cs typeface="ＭＳ Ｐゴシック" panose="020B0600070205080204" pitchFamily="34" charset="-128"/>
              </a:rPr>
              <a:t>not all routers can be upgraded simultaneously</a:t>
            </a:r>
          </a:p>
          <a:p>
            <a:pPr lvl="1">
              <a:lnSpc>
                <a:spcPct val="75000"/>
              </a:lnSpc>
            </a:pPr>
            <a:r>
              <a:rPr lang="en-US" altLang="zh-CN" dirty="0">
                <a:ea typeface="ＭＳ Ｐゴシック" panose="020B0600070205080204" pitchFamily="34" charset="-128"/>
              </a:rPr>
              <a:t>no </a:t>
            </a:r>
            <a:r>
              <a:rPr lang="en-US" altLang="ja-JP" dirty="0">
                <a:ea typeface="ＭＳ Ｐゴシック" panose="020B0600070205080204" pitchFamily="34" charset="-128"/>
              </a:rPr>
              <a:t>"flag days"</a:t>
            </a:r>
          </a:p>
          <a:p>
            <a:pPr lvl="1">
              <a:lnSpc>
                <a:spcPct val="75000"/>
              </a:lnSpc>
            </a:pPr>
            <a:r>
              <a:rPr lang="en-US" altLang="zh-CN" dirty="0">
                <a:ea typeface="ＭＳ Ｐゴシック" panose="020B0600070205080204" pitchFamily="34" charset="-128"/>
              </a:rPr>
              <a:t>how will network operate with mixed IPv4 and IPv6 routers? </a:t>
            </a:r>
          </a:p>
          <a:p>
            <a:r>
              <a:rPr lang="en-US" altLang="zh-CN" i="1" dirty="0">
                <a:solidFill>
                  <a:srgbClr val="CC0000"/>
                </a:solidFill>
                <a:ea typeface="ＭＳ Ｐゴシック" panose="020B0600070205080204" pitchFamily="34" charset="-128"/>
                <a:cs typeface="ＭＳ Ｐゴシック" panose="020B0600070205080204" pitchFamily="34" charset="-128"/>
              </a:rPr>
              <a:t>tunneling:</a:t>
            </a:r>
            <a:r>
              <a:rPr lang="en-US" altLang="zh-CN" dirty="0">
                <a:ea typeface="ＭＳ Ｐゴシック" panose="020B0600070205080204" pitchFamily="34" charset="-128"/>
                <a:cs typeface="ＭＳ Ｐゴシック" panose="020B0600070205080204" pitchFamily="34" charset="-128"/>
              </a:rPr>
              <a:t> IPv6 datagram carried as </a:t>
            </a:r>
            <a:r>
              <a:rPr lang="en-US" altLang="zh-CN" i="1" dirty="0">
                <a:solidFill>
                  <a:srgbClr val="0000FF"/>
                </a:solidFill>
                <a:ea typeface="ＭＳ Ｐゴシック" panose="020B0600070205080204" pitchFamily="34" charset="-128"/>
                <a:cs typeface="ＭＳ Ｐゴシック" panose="020B0600070205080204" pitchFamily="34" charset="-128"/>
              </a:rPr>
              <a:t>payload</a:t>
            </a:r>
            <a:r>
              <a:rPr lang="en-US" altLang="zh-CN" dirty="0">
                <a:ea typeface="ＭＳ Ｐゴシック" panose="020B0600070205080204" pitchFamily="34" charset="-128"/>
                <a:cs typeface="ＭＳ Ｐゴシック" panose="020B0600070205080204" pitchFamily="34" charset="-128"/>
              </a:rPr>
              <a:t> in IPv4 datagram among IPv4 routers("packet within a packet")</a:t>
            </a:r>
          </a:p>
          <a:p>
            <a:pPr lvl="1">
              <a:lnSpc>
                <a:spcPct val="75000"/>
              </a:lnSpc>
            </a:pPr>
            <a:r>
              <a:rPr lang="en-US" altLang="zh-CN" dirty="0">
                <a:ea typeface="ＭＳ Ｐゴシック" panose="020B0600070205080204" pitchFamily="34" charset="-128"/>
              </a:rPr>
              <a:t>tunneling used extensively in other contexts (4G/5G)</a:t>
            </a:r>
          </a:p>
        </p:txBody>
      </p:sp>
      <p:grpSp>
        <p:nvGrpSpPr>
          <p:cNvPr id="111620" name="Group 47"/>
          <p:cNvGrpSpPr>
            <a:grpSpLocks/>
          </p:cNvGrpSpPr>
          <p:nvPr/>
        </p:nvGrpSpPr>
        <p:grpSpPr bwMode="auto">
          <a:xfrm>
            <a:off x="3625851" y="5176839"/>
            <a:ext cx="4854575" cy="473075"/>
            <a:chOff x="1163" y="3504"/>
            <a:chExt cx="3058" cy="298"/>
          </a:xfrm>
        </p:grpSpPr>
        <p:sp>
          <p:nvSpPr>
            <p:cNvPr id="111655" name="Rectangle 26"/>
            <p:cNvSpPr>
              <a:spLocks noChangeArrowheads="1"/>
            </p:cNvSpPr>
            <p:nvPr/>
          </p:nvSpPr>
          <p:spPr bwMode="auto">
            <a:xfrm>
              <a:off x="1163" y="3505"/>
              <a:ext cx="3058" cy="295"/>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56" name="Line 27"/>
            <p:cNvSpPr>
              <a:spLocks noChangeShapeType="1"/>
            </p:cNvSpPr>
            <p:nvPr/>
          </p:nvSpPr>
          <p:spPr bwMode="auto">
            <a:xfrm>
              <a:off x="202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7" name="Line 28"/>
            <p:cNvSpPr>
              <a:spLocks noChangeShapeType="1"/>
            </p:cNvSpPr>
            <p:nvPr/>
          </p:nvSpPr>
          <p:spPr bwMode="auto">
            <a:xfrm>
              <a:off x="1781" y="3507"/>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8" name="Line 29"/>
            <p:cNvSpPr>
              <a:spLocks noChangeShapeType="1"/>
            </p:cNvSpPr>
            <p:nvPr/>
          </p:nvSpPr>
          <p:spPr bwMode="auto">
            <a:xfrm>
              <a:off x="1532" y="3504"/>
              <a:ext cx="0" cy="29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9" name="Line 31"/>
            <p:cNvSpPr>
              <a:spLocks noChangeShapeType="1"/>
            </p:cNvSpPr>
            <p:nvPr/>
          </p:nvSpPr>
          <p:spPr bwMode="auto">
            <a:xfrm>
              <a:off x="1187"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0" name="Line 32"/>
            <p:cNvSpPr>
              <a:spLocks noChangeShapeType="1"/>
            </p:cNvSpPr>
            <p:nvPr/>
          </p:nvSpPr>
          <p:spPr bwMode="auto">
            <a:xfrm>
              <a:off x="1187"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1" name="Line 33"/>
            <p:cNvSpPr>
              <a:spLocks noChangeShapeType="1"/>
            </p:cNvSpPr>
            <p:nvPr/>
          </p:nvSpPr>
          <p:spPr bwMode="auto">
            <a:xfrm>
              <a:off x="1283"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2" name="Line 34"/>
            <p:cNvSpPr>
              <a:spLocks noChangeShapeType="1"/>
            </p:cNvSpPr>
            <p:nvPr/>
          </p:nvSpPr>
          <p:spPr bwMode="auto">
            <a:xfrm>
              <a:off x="1283"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3" name="Line 35"/>
            <p:cNvSpPr>
              <a:spLocks noChangeShapeType="1"/>
            </p:cNvSpPr>
            <p:nvPr/>
          </p:nvSpPr>
          <p:spPr bwMode="auto">
            <a:xfrm>
              <a:off x="1379"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4" name="Line 36"/>
            <p:cNvSpPr>
              <a:spLocks noChangeShapeType="1"/>
            </p:cNvSpPr>
            <p:nvPr/>
          </p:nvSpPr>
          <p:spPr bwMode="auto">
            <a:xfrm>
              <a:off x="1379"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5" name="Line 37"/>
            <p:cNvSpPr>
              <a:spLocks noChangeShapeType="1"/>
            </p:cNvSpPr>
            <p:nvPr/>
          </p:nvSpPr>
          <p:spPr bwMode="auto">
            <a:xfrm>
              <a:off x="1475" y="350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6" name="Line 38"/>
            <p:cNvSpPr>
              <a:spLocks noChangeShapeType="1"/>
            </p:cNvSpPr>
            <p:nvPr/>
          </p:nvSpPr>
          <p:spPr bwMode="auto">
            <a:xfrm>
              <a:off x="1475" y="3742"/>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7" name="Line 39"/>
            <p:cNvSpPr>
              <a:spLocks noChangeShapeType="1"/>
            </p:cNvSpPr>
            <p:nvPr/>
          </p:nvSpPr>
          <p:spPr bwMode="auto">
            <a:xfrm>
              <a:off x="1327" y="350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8" name="Line 40"/>
            <p:cNvSpPr>
              <a:spLocks noChangeShapeType="1"/>
            </p:cNvSpPr>
            <p:nvPr/>
          </p:nvSpPr>
          <p:spPr bwMode="auto">
            <a:xfrm>
              <a:off x="1327" y="3744"/>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69" name="Line 41"/>
            <p:cNvSpPr>
              <a:spLocks noChangeShapeType="1"/>
            </p:cNvSpPr>
            <p:nvPr/>
          </p:nvSpPr>
          <p:spPr bwMode="auto">
            <a:xfrm>
              <a:off x="1213" y="3508"/>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70" name="Line 42"/>
            <p:cNvSpPr>
              <a:spLocks noChangeShapeType="1"/>
            </p:cNvSpPr>
            <p:nvPr/>
          </p:nvSpPr>
          <p:spPr bwMode="auto">
            <a:xfrm>
              <a:off x="1213" y="3746"/>
              <a:ext cx="0" cy="5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111621" name="Text Box 48"/>
          <p:cNvSpPr txBox="1">
            <a:spLocks noChangeArrowheads="1"/>
          </p:cNvSpPr>
          <p:nvPr/>
        </p:nvSpPr>
        <p:spPr bwMode="auto">
          <a:xfrm>
            <a:off x="3121025" y="4375150"/>
            <a:ext cx="200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50"/>
                </a:solidFill>
              </a:rPr>
              <a:t>IPv4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r>
              <a:rPr lang="en-US" altLang="zh-CN" sz="1400" dirty="0">
                <a:solidFill>
                  <a:srgbClr val="00B050"/>
                </a:solidFill>
              </a:rPr>
              <a:t> </a:t>
            </a:r>
          </a:p>
        </p:txBody>
      </p:sp>
      <p:sp>
        <p:nvSpPr>
          <p:cNvPr id="111622" name="Text Box 50"/>
          <p:cNvSpPr txBox="1">
            <a:spLocks noChangeArrowheads="1"/>
          </p:cNvSpPr>
          <p:nvPr/>
        </p:nvSpPr>
        <p:spPr bwMode="auto">
          <a:xfrm>
            <a:off x="2827339" y="4143375"/>
            <a:ext cx="1652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IPv4 header fields </a:t>
            </a:r>
          </a:p>
        </p:txBody>
      </p:sp>
      <p:sp>
        <p:nvSpPr>
          <p:cNvPr id="111623" name="Line 55"/>
          <p:cNvSpPr>
            <a:spLocks noChangeShapeType="1"/>
          </p:cNvSpPr>
          <p:nvPr/>
        </p:nvSpPr>
        <p:spPr bwMode="auto">
          <a:xfrm>
            <a:off x="4379913" y="4633914"/>
            <a:ext cx="0" cy="738187"/>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4" name="Line 56"/>
          <p:cNvSpPr>
            <a:spLocks noChangeShapeType="1"/>
          </p:cNvSpPr>
          <p:nvPr/>
        </p:nvSpPr>
        <p:spPr bwMode="auto">
          <a:xfrm>
            <a:off x="4384675" y="4629150"/>
            <a:ext cx="381000" cy="738188"/>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5" name="Line 57"/>
          <p:cNvSpPr>
            <a:spLocks noChangeShapeType="1"/>
          </p:cNvSpPr>
          <p:nvPr/>
        </p:nvSpPr>
        <p:spPr bwMode="auto">
          <a:xfrm>
            <a:off x="3784600" y="4386263"/>
            <a:ext cx="0" cy="976312"/>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6" name="Text Box 23"/>
          <p:cNvSpPr txBox="1">
            <a:spLocks noChangeArrowheads="1"/>
          </p:cNvSpPr>
          <p:nvPr/>
        </p:nvSpPr>
        <p:spPr bwMode="auto">
          <a:xfrm>
            <a:off x="5187950" y="600392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IPv4 datagram</a:t>
            </a:r>
          </a:p>
        </p:txBody>
      </p:sp>
      <p:sp>
        <p:nvSpPr>
          <p:cNvPr id="111627" name="Line 24"/>
          <p:cNvSpPr>
            <a:spLocks noChangeShapeType="1"/>
          </p:cNvSpPr>
          <p:nvPr/>
        </p:nvSpPr>
        <p:spPr bwMode="auto">
          <a:xfrm>
            <a:off x="6808788" y="6192838"/>
            <a:ext cx="16954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28" name="Line 25"/>
          <p:cNvSpPr>
            <a:spLocks noChangeShapeType="1"/>
          </p:cNvSpPr>
          <p:nvPr/>
        </p:nvSpPr>
        <p:spPr bwMode="auto">
          <a:xfrm flipH="1">
            <a:off x="3619500" y="6192838"/>
            <a:ext cx="16065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0" name="Text Box 64"/>
          <p:cNvSpPr txBox="1">
            <a:spLocks noChangeArrowheads="1"/>
          </p:cNvSpPr>
          <p:nvPr/>
        </p:nvSpPr>
        <p:spPr bwMode="auto">
          <a:xfrm>
            <a:off x="5908675" y="5654676"/>
            <a:ext cx="167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IPv6 datagram</a:t>
            </a:r>
          </a:p>
        </p:txBody>
      </p:sp>
      <p:sp>
        <p:nvSpPr>
          <p:cNvPr id="418881" name="Line 65"/>
          <p:cNvSpPr>
            <a:spLocks noChangeShapeType="1"/>
          </p:cNvSpPr>
          <p:nvPr/>
        </p:nvSpPr>
        <p:spPr bwMode="auto">
          <a:xfrm>
            <a:off x="7545388" y="5824538"/>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418882" name="Line 66"/>
          <p:cNvSpPr>
            <a:spLocks noChangeShapeType="1"/>
          </p:cNvSpPr>
          <p:nvPr/>
        </p:nvSpPr>
        <p:spPr bwMode="auto">
          <a:xfrm flipH="1">
            <a:off x="5046663" y="5824538"/>
            <a:ext cx="92551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2" name="Rectangle 69"/>
          <p:cNvSpPr>
            <a:spLocks noChangeArrowheads="1"/>
          </p:cNvSpPr>
          <p:nvPr/>
        </p:nvSpPr>
        <p:spPr bwMode="auto">
          <a:xfrm>
            <a:off x="5014913" y="5211764"/>
            <a:ext cx="3422650" cy="401637"/>
          </a:xfrm>
          <a:prstGeom prst="rect">
            <a:avLst/>
          </a:prstGeom>
          <a:solidFill>
            <a:srgbClr val="66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grpSp>
        <p:nvGrpSpPr>
          <p:cNvPr id="3" name="Group 70"/>
          <p:cNvGrpSpPr>
            <a:grpSpLocks/>
          </p:cNvGrpSpPr>
          <p:nvPr/>
        </p:nvGrpSpPr>
        <p:grpSpPr bwMode="auto">
          <a:xfrm>
            <a:off x="6076950" y="4241801"/>
            <a:ext cx="3379788" cy="1109663"/>
            <a:chOff x="2868" y="2782"/>
            <a:chExt cx="2129" cy="699"/>
          </a:xfrm>
        </p:grpSpPr>
        <p:sp>
          <p:nvSpPr>
            <p:cNvPr id="111653" name="Text Box 51"/>
            <p:cNvSpPr txBox="1">
              <a:spLocks noChangeArrowheads="1"/>
            </p:cNvSpPr>
            <p:nvPr/>
          </p:nvSpPr>
          <p:spPr bwMode="auto">
            <a:xfrm>
              <a:off x="4204" y="2782"/>
              <a:ext cx="79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B0F0"/>
                  </a:solidFill>
                </a:rPr>
                <a:t>IPv4 payload </a:t>
              </a:r>
            </a:p>
          </p:txBody>
        </p:sp>
        <p:sp>
          <p:nvSpPr>
            <p:cNvPr id="111654" name="Line 54"/>
            <p:cNvSpPr>
              <a:spLocks noChangeShapeType="1"/>
            </p:cNvSpPr>
            <p:nvPr/>
          </p:nvSpPr>
          <p:spPr bwMode="auto">
            <a:xfrm flipH="1">
              <a:off x="2868" y="2979"/>
              <a:ext cx="1532" cy="502"/>
            </a:xfrm>
            <a:prstGeom prst="line">
              <a:avLst/>
            </a:prstGeom>
            <a:noFill/>
            <a:ln w="9525">
              <a:solidFill>
                <a:srgbClr val="00B0F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grpSp>
        <p:nvGrpSpPr>
          <p:cNvPr id="4" name="Group 71"/>
          <p:cNvGrpSpPr>
            <a:grpSpLocks/>
          </p:cNvGrpSpPr>
          <p:nvPr/>
        </p:nvGrpSpPr>
        <p:grpSpPr bwMode="auto">
          <a:xfrm>
            <a:off x="5030788" y="4146551"/>
            <a:ext cx="3402012" cy="1476375"/>
            <a:chOff x="2280" y="1247"/>
            <a:chExt cx="2143" cy="930"/>
          </a:xfrm>
        </p:grpSpPr>
        <p:sp>
          <p:nvSpPr>
            <p:cNvPr id="111637" name="Rectangle 5"/>
            <p:cNvSpPr>
              <a:spLocks noChangeArrowheads="1"/>
            </p:cNvSpPr>
            <p:nvPr/>
          </p:nvSpPr>
          <p:spPr bwMode="auto">
            <a:xfrm>
              <a:off x="2280" y="1918"/>
              <a:ext cx="2143" cy="253"/>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1638" name="Line 8"/>
            <p:cNvSpPr>
              <a:spLocks noChangeShapeType="1"/>
            </p:cNvSpPr>
            <p:nvPr/>
          </p:nvSpPr>
          <p:spPr bwMode="auto">
            <a:xfrm>
              <a:off x="2333"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39" name="Line 9"/>
            <p:cNvSpPr>
              <a:spLocks noChangeShapeType="1"/>
            </p:cNvSpPr>
            <p:nvPr/>
          </p:nvSpPr>
          <p:spPr bwMode="auto">
            <a:xfrm>
              <a:off x="2307" y="1917"/>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0" name="Line 10"/>
            <p:cNvSpPr>
              <a:spLocks noChangeShapeType="1"/>
            </p:cNvSpPr>
            <p:nvPr/>
          </p:nvSpPr>
          <p:spPr bwMode="auto">
            <a:xfrm>
              <a:off x="2381" y="1918"/>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1" name="Line 11"/>
            <p:cNvSpPr>
              <a:spLocks noChangeShapeType="1"/>
            </p:cNvSpPr>
            <p:nvPr/>
          </p:nvSpPr>
          <p:spPr bwMode="auto">
            <a:xfrm>
              <a:off x="2407"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2" name="Line 12"/>
            <p:cNvSpPr>
              <a:spLocks noChangeShapeType="1"/>
            </p:cNvSpPr>
            <p:nvPr/>
          </p:nvSpPr>
          <p:spPr bwMode="auto">
            <a:xfrm>
              <a:off x="2441"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3" name="Line 13"/>
            <p:cNvSpPr>
              <a:spLocks noChangeShapeType="1"/>
            </p:cNvSpPr>
            <p:nvPr/>
          </p:nvSpPr>
          <p:spPr bwMode="auto">
            <a:xfrm>
              <a:off x="2483" y="1916"/>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4" name="Line 14"/>
            <p:cNvSpPr>
              <a:spLocks noChangeShapeType="1"/>
            </p:cNvSpPr>
            <p:nvPr/>
          </p:nvSpPr>
          <p:spPr bwMode="auto">
            <a:xfrm>
              <a:off x="2679"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5" name="Line 15"/>
            <p:cNvSpPr>
              <a:spLocks noChangeShapeType="1"/>
            </p:cNvSpPr>
            <p:nvPr/>
          </p:nvSpPr>
          <p:spPr bwMode="auto">
            <a:xfrm>
              <a:off x="2915" y="1923"/>
              <a:ext cx="0" cy="2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46" name="Text Box 16"/>
            <p:cNvSpPr txBox="1">
              <a:spLocks noChangeArrowheads="1"/>
            </p:cNvSpPr>
            <p:nvPr/>
          </p:nvSpPr>
          <p:spPr bwMode="auto">
            <a:xfrm>
              <a:off x="2672" y="1557"/>
              <a:ext cx="103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99"/>
                  </a:solidFill>
                </a:rPr>
                <a:t>UDP/TCP payload</a:t>
              </a:r>
            </a:p>
          </p:txBody>
        </p:sp>
        <p:sp>
          <p:nvSpPr>
            <p:cNvPr id="111647" name="Text Box 17"/>
            <p:cNvSpPr txBox="1">
              <a:spLocks noChangeArrowheads="1"/>
            </p:cNvSpPr>
            <p:nvPr/>
          </p:nvSpPr>
          <p:spPr bwMode="auto">
            <a:xfrm>
              <a:off x="2500" y="1396"/>
              <a:ext cx="1202"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dirty="0">
                  <a:solidFill>
                    <a:srgbClr val="00B050"/>
                  </a:solidFill>
                </a:rPr>
                <a:t>IPv6 source </a:t>
              </a:r>
              <a:r>
                <a:rPr lang="en-US" altLang="zh-CN" sz="1400" dirty="0" err="1">
                  <a:solidFill>
                    <a:srgbClr val="00B050"/>
                  </a:solidFill>
                </a:rPr>
                <a:t>dest</a:t>
              </a:r>
              <a:r>
                <a:rPr lang="en-US" altLang="zh-CN" sz="1400" dirty="0">
                  <a:solidFill>
                    <a:srgbClr val="00B050"/>
                  </a:solidFill>
                </a:rPr>
                <a:t> </a:t>
              </a:r>
              <a:r>
                <a:rPr lang="en-US" altLang="zh-CN" sz="1400" dirty="0" err="1">
                  <a:solidFill>
                    <a:srgbClr val="00B050"/>
                  </a:solidFill>
                </a:rPr>
                <a:t>addr</a:t>
              </a:r>
              <a:endParaRPr lang="en-US" altLang="zh-CN" sz="1400" dirty="0">
                <a:solidFill>
                  <a:srgbClr val="00B050"/>
                </a:solidFill>
              </a:endParaRPr>
            </a:p>
          </p:txBody>
        </p:sp>
        <p:sp>
          <p:nvSpPr>
            <p:cNvPr id="111648" name="Text Box 18"/>
            <p:cNvSpPr txBox="1">
              <a:spLocks noChangeArrowheads="1"/>
            </p:cNvSpPr>
            <p:nvPr/>
          </p:nvSpPr>
          <p:spPr bwMode="auto">
            <a:xfrm>
              <a:off x="2314" y="1247"/>
              <a:ext cx="101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400">
                  <a:solidFill>
                    <a:srgbClr val="000099"/>
                  </a:solidFill>
                </a:rPr>
                <a:t>IPv6 header fields</a:t>
              </a:r>
            </a:p>
          </p:txBody>
        </p:sp>
        <p:sp>
          <p:nvSpPr>
            <p:cNvPr id="111649" name="Line 19"/>
            <p:cNvSpPr>
              <a:spLocks noChangeShapeType="1"/>
            </p:cNvSpPr>
            <p:nvPr/>
          </p:nvSpPr>
          <p:spPr bwMode="auto">
            <a:xfrm>
              <a:off x="2602" y="1543"/>
              <a:ext cx="3" cy="442"/>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0" name="Line 20"/>
            <p:cNvSpPr>
              <a:spLocks noChangeShapeType="1"/>
            </p:cNvSpPr>
            <p:nvPr/>
          </p:nvSpPr>
          <p:spPr bwMode="auto">
            <a:xfrm>
              <a:off x="2594" y="1546"/>
              <a:ext cx="174" cy="440"/>
            </a:xfrm>
            <a:prstGeom prst="line">
              <a:avLst/>
            </a:prstGeom>
            <a:noFill/>
            <a:ln w="9525">
              <a:solidFill>
                <a:srgbClr val="00B05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1" name="Line 58"/>
            <p:cNvSpPr>
              <a:spLocks noChangeShapeType="1"/>
            </p:cNvSpPr>
            <p:nvPr/>
          </p:nvSpPr>
          <p:spPr bwMode="auto">
            <a:xfrm>
              <a:off x="2386" y="1399"/>
              <a:ext cx="0" cy="549"/>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1652" name="Line 59"/>
            <p:cNvSpPr>
              <a:spLocks noChangeShapeType="1"/>
            </p:cNvSpPr>
            <p:nvPr/>
          </p:nvSpPr>
          <p:spPr bwMode="auto">
            <a:xfrm>
              <a:off x="3334" y="1720"/>
              <a:ext cx="0" cy="25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grpSp>
      <p:sp>
        <p:nvSpPr>
          <p:cNvPr id="56"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Tree>
    <p:extLst>
      <p:ext uri="{BB962C8B-B14F-4D97-AF65-F5344CB8AC3E}">
        <p14:creationId xmlns:p14="http://schemas.microsoft.com/office/powerpoint/2010/main" val="2902372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1618">
                                            <p:txEl>
                                              <p:pRg st="3" end="3"/>
                                            </p:txEl>
                                          </p:spTgt>
                                        </p:tgtEl>
                                        <p:attrNameLst>
                                          <p:attrName>style.visibility</p:attrName>
                                        </p:attrNameLst>
                                      </p:cBhvr>
                                      <p:to>
                                        <p:strVal val="visible"/>
                                      </p:to>
                                    </p:set>
                                    <p:animEffect transition="in" filter="wipe(right)">
                                      <p:cBhvr>
                                        <p:cTn id="7" dur="500"/>
                                        <p:tgtEl>
                                          <p:spTgt spid="111618">
                                            <p:txEl>
                                              <p:pRg st="3" end="3"/>
                                            </p:txEl>
                                          </p:spTgt>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1618">
                                            <p:txEl>
                                              <p:pRg st="4" end="4"/>
                                            </p:txEl>
                                          </p:spTgt>
                                        </p:tgtEl>
                                        <p:attrNameLst>
                                          <p:attrName>style.visibility</p:attrName>
                                        </p:attrNameLst>
                                      </p:cBhvr>
                                      <p:to>
                                        <p:strVal val="visible"/>
                                      </p:to>
                                    </p:set>
                                    <p:animEffect transition="in" filter="wipe(right)">
                                      <p:cBhvr>
                                        <p:cTn id="10" dur="500"/>
                                        <p:tgtEl>
                                          <p:spTgt spid="111618">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16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6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6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6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16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6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6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16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163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9" presetClass="entr" presetSubtype="0" fill="hold" grpId="0" nodeType="withEffect">
                                  <p:stCondLst>
                                    <p:cond delay="0"/>
                                  </p:stCondLst>
                                  <p:childTnLst>
                                    <p:set>
                                      <p:cBhvr>
                                        <p:cTn id="42" dur="1" fill="hold">
                                          <p:stCondLst>
                                            <p:cond delay="0"/>
                                          </p:stCondLst>
                                        </p:cTn>
                                        <p:tgtEl>
                                          <p:spTgt spid="418880"/>
                                        </p:tgtEl>
                                        <p:attrNameLst>
                                          <p:attrName>style.visibility</p:attrName>
                                        </p:attrNameLst>
                                      </p:cBhvr>
                                      <p:to>
                                        <p:strVal val="visible"/>
                                      </p:to>
                                    </p:set>
                                    <p:animEffect transition="in" filter="dissolve">
                                      <p:cBhvr>
                                        <p:cTn id="43" dur="500"/>
                                        <p:tgtEl>
                                          <p:spTgt spid="418880"/>
                                        </p:tgtEl>
                                      </p:cBhvr>
                                    </p:animEffect>
                                  </p:childTnLst>
                                </p:cTn>
                              </p:par>
                              <p:par>
                                <p:cTn id="44" presetID="9" presetClass="entr" presetSubtype="0" fill="hold" nodeType="withEffect">
                                  <p:stCondLst>
                                    <p:cond delay="0"/>
                                  </p:stCondLst>
                                  <p:childTnLst>
                                    <p:set>
                                      <p:cBhvr>
                                        <p:cTn id="45" dur="1" fill="hold">
                                          <p:stCondLst>
                                            <p:cond delay="0"/>
                                          </p:stCondLst>
                                        </p:cTn>
                                        <p:tgtEl>
                                          <p:spTgt spid="418881"/>
                                        </p:tgtEl>
                                        <p:attrNameLst>
                                          <p:attrName>style.visibility</p:attrName>
                                        </p:attrNameLst>
                                      </p:cBhvr>
                                      <p:to>
                                        <p:strVal val="visible"/>
                                      </p:to>
                                    </p:set>
                                    <p:animEffect transition="in" filter="dissolve">
                                      <p:cBhvr>
                                        <p:cTn id="46" dur="500"/>
                                        <p:tgtEl>
                                          <p:spTgt spid="418881"/>
                                        </p:tgtEl>
                                      </p:cBhvr>
                                    </p:animEffect>
                                  </p:childTnLst>
                                </p:cTn>
                              </p:par>
                              <p:par>
                                <p:cTn id="47" presetID="9" presetClass="entr" presetSubtype="0" fill="hold" nodeType="withEffect">
                                  <p:stCondLst>
                                    <p:cond delay="0"/>
                                  </p:stCondLst>
                                  <p:childTnLst>
                                    <p:set>
                                      <p:cBhvr>
                                        <p:cTn id="48" dur="1" fill="hold">
                                          <p:stCondLst>
                                            <p:cond delay="0"/>
                                          </p:stCondLst>
                                        </p:cTn>
                                        <p:tgtEl>
                                          <p:spTgt spid="418882"/>
                                        </p:tgtEl>
                                        <p:attrNameLst>
                                          <p:attrName>style.visibility</p:attrName>
                                        </p:attrNameLst>
                                      </p:cBhvr>
                                      <p:to>
                                        <p:strVal val="visible"/>
                                      </p:to>
                                    </p:set>
                                    <p:animEffect transition="in" filter="dissolve">
                                      <p:cBhvr>
                                        <p:cTn id="49" dur="500"/>
                                        <p:tgtEl>
                                          <p:spTgt spid="418882"/>
                                        </p:tgtEl>
                                      </p:cBhvr>
                                    </p:animEffect>
                                  </p:childTnLst>
                                </p:cTn>
                              </p:par>
                              <p:par>
                                <p:cTn id="50" presetID="9"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dissolve">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8" grpId="0" build="p"/>
      <p:bldP spid="111621" grpId="0"/>
      <p:bldP spid="111622" grpId="0"/>
      <p:bldP spid="111623" grpId="0" animBg="1"/>
      <p:bldP spid="111624" grpId="0" animBg="1"/>
      <p:bldP spid="111625" grpId="0" animBg="1"/>
      <p:bldP spid="111626" grpId="0"/>
      <p:bldP spid="111627" grpId="0" animBg="1"/>
      <p:bldP spid="111628" grpId="0" animBg="1"/>
      <p:bldP spid="418880" grpId="0"/>
      <p:bldP spid="11163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3051936-F9A7-46B2-ADEF-568DA69ED38E}"/>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505C735C-F9F0-4F41-8CBA-5DB4B061D497}"/>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038CE33C-D91D-43AC-A827-0BA0481E3657}"/>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A7B8DCA6-FD9A-49ED-B249-EAAF780E0DA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45E1B44A-C9EB-4613-892D-C698C6A680FF}"/>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5392930E-380E-4585-A661-1053C30FCC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AAB3BA17-4C68-44AC-A330-3786AED2A9C8}"/>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4D03401B-B6E6-42B5-95B9-0C5F7B1DD48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F3C9E040-EEFE-4F6D-B138-993E5A4C124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6EC72CDC-63F3-4072-B236-9A8C0917B2BF}"/>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7689E8B1-3ECC-450D-B7FF-7F6529EE19BE}"/>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002B3411-6E4F-4AFD-9C23-F21265ECB9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5C0A2DD2-D089-4B27-857C-2F0A5540499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ED7B8D94-ED16-4816-9C14-8BE1E21E9339}"/>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D194BBEC-750C-4BD6-B498-777FEF5984E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F8608663-59F3-401B-B821-9EA95BA03B1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122C56C4-BC04-4BCE-AF27-5A802D4153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9E0B8AE7-72C8-4D72-9324-506E2F62135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96822777-BE3B-4C58-91A6-FF6109BB0E61}"/>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432D4C7C-3D26-45F9-9960-8BF6A646463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14254779-86A6-4FF4-8090-83130E65F8C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B008EBFD-E2A5-41C0-AD22-34B97B0C4A21}"/>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D0B26200-DA56-4563-B269-B66099FCA8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1E2142FD-E07A-4789-BA1A-E6A76BF8CA7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0CD0330-091A-4E10-AC99-55E20AA31E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5A67D6DE-B88D-41A9-B73E-96A8B4D271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A91F7A3-5835-448E-B6E0-6F7FE0236849}"/>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0F30A88C-DEAC-47D5-A9C1-9487774AF518}"/>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EAC6C13D-E787-4541-87BA-165EA224AF80}"/>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77796BE2-9AE7-4A61-BFD0-65179600A64D}"/>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373922B8-9483-4A61-AA59-AF992258ADD8}"/>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81716F90-0E86-4FBF-AA31-806D67C70AC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4226BA46-8E5D-4FFB-A2AD-942A80E447A7}"/>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CF6B18E5-AEF1-494B-B471-4B84AADD539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A14BF111-EE74-4159-8DA5-7AF4BD948B3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DC99BC91-6522-4D46-A71C-F9828D4285F1}"/>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BC5644B5-BB21-4C6A-B6C0-1B2705C090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FF693741-67E6-42EE-B9BC-13D6D437FDD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5BEB7A6F-B74A-4277-9D73-13FD29500DE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B290F165-6A65-4F02-852E-BD76A16376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53CBBAAF-EDB7-45A2-B88A-BA6EA8D820A4}"/>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3FEB3EA8-E544-4CB5-AFD0-4D56610363B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6215C8C3-20B2-4B3F-ABC0-0A427B7E3B9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F6B0DA4-A208-49A3-979C-FB6B0E9D587D}"/>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B13634C2-BC07-45E8-BF98-9C6532C919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F52D52F0-DEF4-4F8A-95BF-06F4F16D47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87394B47-14B4-44F5-9D68-201B72FC10A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4313B7E9-BDD5-45BD-A9C7-2D262BC62CE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grpSp>
        <p:nvGrpSpPr>
          <p:cNvPr id="177" name="Group 17">
            <a:extLst>
              <a:ext uri="{FF2B5EF4-FFF2-40B4-BE49-F238E27FC236}">
                <a16:creationId xmlns:a16="http://schemas.microsoft.com/office/drawing/2014/main" id="{59A78FCA-2A9C-4526-AFAF-9CF3B9CB8FB9}"/>
              </a:ext>
            </a:extLst>
          </p:cNvPr>
          <p:cNvGrpSpPr/>
          <p:nvPr/>
        </p:nvGrpSpPr>
        <p:grpSpPr>
          <a:xfrm>
            <a:off x="3244703" y="3195320"/>
            <a:ext cx="1748069" cy="467910"/>
            <a:chOff x="3229463" y="3119120"/>
            <a:chExt cx="1748069" cy="467910"/>
          </a:xfrm>
        </p:grpSpPr>
        <p:sp>
          <p:nvSpPr>
            <p:cNvPr id="178" name="Line 57">
              <a:extLst>
                <a:ext uri="{FF2B5EF4-FFF2-40B4-BE49-F238E27FC236}">
                  <a16:creationId xmlns:a16="http://schemas.microsoft.com/office/drawing/2014/main" id="{37C33205-7D93-4157-896A-0CBE65B6CA6A}"/>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9" name="Text Box 18">
              <a:extLst>
                <a:ext uri="{FF2B5EF4-FFF2-40B4-BE49-F238E27FC236}">
                  <a16:creationId xmlns:a16="http://schemas.microsoft.com/office/drawing/2014/main" id="{09F703D7-AD85-405C-B32F-1658ADA31BBB}"/>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180" name="Group 12">
            <a:extLst>
              <a:ext uri="{FF2B5EF4-FFF2-40B4-BE49-F238E27FC236}">
                <a16:creationId xmlns:a16="http://schemas.microsoft.com/office/drawing/2014/main" id="{A0886957-DA9A-445A-8CD4-311A629868F3}"/>
              </a:ext>
            </a:extLst>
          </p:cNvPr>
          <p:cNvGrpSpPr/>
          <p:nvPr/>
        </p:nvGrpSpPr>
        <p:grpSpPr>
          <a:xfrm>
            <a:off x="4809173" y="2446973"/>
            <a:ext cx="4886325" cy="951547"/>
            <a:chOff x="4672013" y="2614613"/>
            <a:chExt cx="4886325" cy="1157209"/>
          </a:xfrm>
        </p:grpSpPr>
        <p:grpSp>
          <p:nvGrpSpPr>
            <p:cNvPr id="181" name="Group 4">
              <a:extLst>
                <a:ext uri="{FF2B5EF4-FFF2-40B4-BE49-F238E27FC236}">
                  <a16:creationId xmlns:a16="http://schemas.microsoft.com/office/drawing/2014/main" id="{24DFB399-C6D5-4F62-857C-14012FAFF560}"/>
                </a:ext>
              </a:extLst>
            </p:cNvPr>
            <p:cNvGrpSpPr/>
            <p:nvPr/>
          </p:nvGrpSpPr>
          <p:grpSpPr>
            <a:xfrm>
              <a:off x="4674002" y="3295572"/>
              <a:ext cx="4854575" cy="476250"/>
              <a:chOff x="1427882" y="4286172"/>
              <a:chExt cx="4854575" cy="476250"/>
            </a:xfrm>
          </p:grpSpPr>
          <p:sp>
            <p:nvSpPr>
              <p:cNvPr id="183" name="Rectangle 26">
                <a:extLst>
                  <a:ext uri="{FF2B5EF4-FFF2-40B4-BE49-F238E27FC236}">
                    <a16:creationId xmlns:a16="http://schemas.microsoft.com/office/drawing/2014/main" id="{B4DDB957-C091-410D-9E5B-AF177011454B}"/>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4" name="Line 27">
                <a:extLst>
                  <a:ext uri="{FF2B5EF4-FFF2-40B4-BE49-F238E27FC236}">
                    <a16:creationId xmlns:a16="http://schemas.microsoft.com/office/drawing/2014/main" id="{706D6984-0E79-49C2-AC7F-9A49BD1B5767}"/>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Line 28">
                <a:extLst>
                  <a:ext uri="{FF2B5EF4-FFF2-40B4-BE49-F238E27FC236}">
                    <a16:creationId xmlns:a16="http://schemas.microsoft.com/office/drawing/2014/main" id="{7C312F7D-707B-408B-94B9-9711D46E4FA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6" name="Line 29">
                <a:extLst>
                  <a:ext uri="{FF2B5EF4-FFF2-40B4-BE49-F238E27FC236}">
                    <a16:creationId xmlns:a16="http://schemas.microsoft.com/office/drawing/2014/main" id="{2CE45D8D-3D79-49A3-809B-33BDF7DAED9D}"/>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87" name="Group 1">
                <a:extLst>
                  <a:ext uri="{FF2B5EF4-FFF2-40B4-BE49-F238E27FC236}">
                    <a16:creationId xmlns:a16="http://schemas.microsoft.com/office/drawing/2014/main" id="{65993FE3-2F7A-4AD6-957A-C5360034B10F}"/>
                  </a:ext>
                </a:extLst>
              </p:cNvPr>
              <p:cNvGrpSpPr/>
              <p:nvPr/>
            </p:nvGrpSpPr>
            <p:grpSpPr>
              <a:xfrm>
                <a:off x="2865478" y="4319509"/>
                <a:ext cx="3402012" cy="414337"/>
                <a:chOff x="8090620" y="3748009"/>
                <a:chExt cx="3402012" cy="414337"/>
              </a:xfrm>
            </p:grpSpPr>
            <p:sp>
              <p:nvSpPr>
                <p:cNvPr id="190" name="Line 65">
                  <a:extLst>
                    <a:ext uri="{FF2B5EF4-FFF2-40B4-BE49-F238E27FC236}">
                      <a16:creationId xmlns:a16="http://schemas.microsoft.com/office/drawing/2014/main" id="{DBC88342-FD7C-4B9C-B5E2-1E78C0CCCD5F}"/>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1" name="Rectangle 5">
                  <a:extLst>
                    <a:ext uri="{FF2B5EF4-FFF2-40B4-BE49-F238E27FC236}">
                      <a16:creationId xmlns:a16="http://schemas.microsoft.com/office/drawing/2014/main" id="{E276CA4A-D284-4E28-A907-6C427E240A22}"/>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92" name="Line 8">
                  <a:extLst>
                    <a:ext uri="{FF2B5EF4-FFF2-40B4-BE49-F238E27FC236}">
                      <a16:creationId xmlns:a16="http://schemas.microsoft.com/office/drawing/2014/main" id="{AFDE60F0-0896-4271-9167-2D75A1EB7BD9}"/>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3" name="Line 9">
                  <a:extLst>
                    <a:ext uri="{FF2B5EF4-FFF2-40B4-BE49-F238E27FC236}">
                      <a16:creationId xmlns:a16="http://schemas.microsoft.com/office/drawing/2014/main" id="{FCFE6991-301E-4915-941B-D36C88E1BF7E}"/>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4" name="Line 10">
                  <a:extLst>
                    <a:ext uri="{FF2B5EF4-FFF2-40B4-BE49-F238E27FC236}">
                      <a16:creationId xmlns:a16="http://schemas.microsoft.com/office/drawing/2014/main" id="{0DB243FB-BBFA-4B81-AC52-6A801B420F02}"/>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Line 11">
                  <a:extLst>
                    <a:ext uri="{FF2B5EF4-FFF2-40B4-BE49-F238E27FC236}">
                      <a16:creationId xmlns:a16="http://schemas.microsoft.com/office/drawing/2014/main" id="{18925546-D900-4BF0-8C54-1720A83A712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Line 12">
                  <a:extLst>
                    <a:ext uri="{FF2B5EF4-FFF2-40B4-BE49-F238E27FC236}">
                      <a16:creationId xmlns:a16="http://schemas.microsoft.com/office/drawing/2014/main" id="{807EF933-F77D-4734-A64A-8E6D58B1CFEE}"/>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Line 13">
                  <a:extLst>
                    <a:ext uri="{FF2B5EF4-FFF2-40B4-BE49-F238E27FC236}">
                      <a16:creationId xmlns:a16="http://schemas.microsoft.com/office/drawing/2014/main" id="{BD5E9A81-C8C1-4389-8CA6-01F8362AB08A}"/>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Line 14">
                  <a:extLst>
                    <a:ext uri="{FF2B5EF4-FFF2-40B4-BE49-F238E27FC236}">
                      <a16:creationId xmlns:a16="http://schemas.microsoft.com/office/drawing/2014/main" id="{4630DD3A-1192-41E9-B50E-300B74765BBD}"/>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Line 15">
                  <a:extLst>
                    <a:ext uri="{FF2B5EF4-FFF2-40B4-BE49-F238E27FC236}">
                      <a16:creationId xmlns:a16="http://schemas.microsoft.com/office/drawing/2014/main" id="{90C28B04-6477-4A97-8612-D1C1D0E1C2DF}"/>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8" name="Rectangle 5">
                <a:extLst>
                  <a:ext uri="{FF2B5EF4-FFF2-40B4-BE49-F238E27FC236}">
                    <a16:creationId xmlns:a16="http://schemas.microsoft.com/office/drawing/2014/main" id="{786288D2-7DC5-488B-8CB2-17A5017E91B1}"/>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9" name="Text Box 64">
                <a:extLst>
                  <a:ext uri="{FF2B5EF4-FFF2-40B4-BE49-F238E27FC236}">
                    <a16:creationId xmlns:a16="http://schemas.microsoft.com/office/drawing/2014/main" id="{30C4A7F5-F3E8-4CB0-A230-BDE824F418FF}"/>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182" name="Freeform 9">
              <a:extLst>
                <a:ext uri="{FF2B5EF4-FFF2-40B4-BE49-F238E27FC236}">
                  <a16:creationId xmlns:a16="http://schemas.microsoft.com/office/drawing/2014/main" id="{B7B71CC5-C137-4733-892D-18057314B66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00" name="Group 13">
            <a:extLst>
              <a:ext uri="{FF2B5EF4-FFF2-40B4-BE49-F238E27FC236}">
                <a16:creationId xmlns:a16="http://schemas.microsoft.com/office/drawing/2014/main" id="{464B19FA-2473-499C-BE0A-A868DA19D345}"/>
              </a:ext>
            </a:extLst>
          </p:cNvPr>
          <p:cNvGrpSpPr/>
          <p:nvPr/>
        </p:nvGrpSpPr>
        <p:grpSpPr>
          <a:xfrm>
            <a:off x="6964680" y="2244777"/>
            <a:ext cx="838200" cy="376503"/>
            <a:chOff x="6827520" y="2412417"/>
            <a:chExt cx="838200" cy="376503"/>
          </a:xfrm>
        </p:grpSpPr>
        <p:sp>
          <p:nvSpPr>
            <p:cNvPr id="201" name="Right Arrow 3">
              <a:extLst>
                <a:ext uri="{FF2B5EF4-FFF2-40B4-BE49-F238E27FC236}">
                  <a16:creationId xmlns:a16="http://schemas.microsoft.com/office/drawing/2014/main" id="{A848F8B7-2D41-4F9D-8B27-C7BE0D79ED4D}"/>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2" name="Group 61">
              <a:extLst>
                <a:ext uri="{FF2B5EF4-FFF2-40B4-BE49-F238E27FC236}">
                  <a16:creationId xmlns:a16="http://schemas.microsoft.com/office/drawing/2014/main" id="{1EDCAD43-242E-4655-91AA-9C9A10909D04}"/>
                </a:ext>
              </a:extLst>
            </p:cNvPr>
            <p:cNvGrpSpPr>
              <a:grpSpLocks/>
            </p:cNvGrpSpPr>
            <p:nvPr/>
          </p:nvGrpSpPr>
          <p:grpSpPr bwMode="auto">
            <a:xfrm>
              <a:off x="6827520" y="2412417"/>
              <a:ext cx="335280" cy="376503"/>
              <a:chOff x="335231" y="4405745"/>
              <a:chExt cx="1252537" cy="2138362"/>
            </a:xfrm>
          </p:grpSpPr>
          <p:sp>
            <p:nvSpPr>
              <p:cNvPr id="203" name="Freeform 414">
                <a:extLst>
                  <a:ext uri="{FF2B5EF4-FFF2-40B4-BE49-F238E27FC236}">
                    <a16:creationId xmlns:a16="http://schemas.microsoft.com/office/drawing/2014/main" id="{7ECE7F17-0C8D-480F-9161-A1CA4821579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4" name="Freeform 415">
                <a:extLst>
                  <a:ext uri="{FF2B5EF4-FFF2-40B4-BE49-F238E27FC236}">
                    <a16:creationId xmlns:a16="http://schemas.microsoft.com/office/drawing/2014/main" id="{95A2A420-3537-49FE-9A22-B0EEBBDBA0C0}"/>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Rectangle 65">
                <a:extLst>
                  <a:ext uri="{FF2B5EF4-FFF2-40B4-BE49-F238E27FC236}">
                    <a16:creationId xmlns:a16="http://schemas.microsoft.com/office/drawing/2014/main" id="{98793B64-B65B-42EC-B35A-22342EFCF43C}"/>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06" name="TextBox 14">
            <a:extLst>
              <a:ext uri="{FF2B5EF4-FFF2-40B4-BE49-F238E27FC236}">
                <a16:creationId xmlns:a16="http://schemas.microsoft.com/office/drawing/2014/main" id="{F55D84C8-90AE-4A7B-BB89-6D0B78E86876}"/>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07" name="Group 21">
            <a:extLst>
              <a:ext uri="{FF2B5EF4-FFF2-40B4-BE49-F238E27FC236}">
                <a16:creationId xmlns:a16="http://schemas.microsoft.com/office/drawing/2014/main" id="{05DA9A3E-F701-41C8-BB34-4D5F36CBF1D3}"/>
              </a:ext>
            </a:extLst>
          </p:cNvPr>
          <p:cNvGrpSpPr/>
          <p:nvPr/>
        </p:nvGrpSpPr>
        <p:grpSpPr>
          <a:xfrm>
            <a:off x="4282206" y="4270968"/>
            <a:ext cx="5834767" cy="1635995"/>
            <a:chOff x="4282206" y="4270968"/>
            <a:chExt cx="5834767" cy="1635995"/>
          </a:xfrm>
        </p:grpSpPr>
        <p:grpSp>
          <p:nvGrpSpPr>
            <p:cNvPr id="208" name="Group 495">
              <a:extLst>
                <a:ext uri="{FF2B5EF4-FFF2-40B4-BE49-F238E27FC236}">
                  <a16:creationId xmlns:a16="http://schemas.microsoft.com/office/drawing/2014/main" id="{773D2E52-3B67-4B3E-9BBB-440AE0FCF9DB}"/>
                </a:ext>
              </a:extLst>
            </p:cNvPr>
            <p:cNvGrpSpPr/>
            <p:nvPr/>
          </p:nvGrpSpPr>
          <p:grpSpPr>
            <a:xfrm>
              <a:off x="5980176" y="4270968"/>
              <a:ext cx="2432304" cy="1345360"/>
              <a:chOff x="5705856" y="2228808"/>
              <a:chExt cx="2432304" cy="1345360"/>
            </a:xfrm>
          </p:grpSpPr>
          <p:sp>
            <p:nvSpPr>
              <p:cNvPr id="254" name="Freeform 417">
                <a:extLst>
                  <a:ext uri="{FF2B5EF4-FFF2-40B4-BE49-F238E27FC236}">
                    <a16:creationId xmlns:a16="http://schemas.microsoft.com/office/drawing/2014/main" id="{11FD4EF3-225F-475E-ADF0-34D3098F633C}"/>
                  </a:ext>
                </a:extLst>
              </p:cNvPr>
              <p:cNvSpPr>
                <a:spLocks/>
              </p:cNvSpPr>
              <p:nvPr/>
            </p:nvSpPr>
            <p:spPr bwMode="auto">
              <a:xfrm rot="659626">
                <a:off x="5879224" y="2228808"/>
                <a:ext cx="2125934" cy="1345360"/>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 name="connsiteX0" fmla="*/ 6208 w 10764"/>
                  <a:gd name="connsiteY0" fmla="*/ 124 h 9874"/>
                  <a:gd name="connsiteX1" fmla="*/ 3717 w 10764"/>
                  <a:gd name="connsiteY1" fmla="*/ 746 h 9874"/>
                  <a:gd name="connsiteX2" fmla="*/ 1941 w 10764"/>
                  <a:gd name="connsiteY2" fmla="*/ 1872 h 9874"/>
                  <a:gd name="connsiteX3" fmla="*/ 1420 w 10764"/>
                  <a:gd name="connsiteY3" fmla="*/ 3354 h 9874"/>
                  <a:gd name="connsiteX4" fmla="*/ 165 w 10764"/>
                  <a:gd name="connsiteY4" fmla="*/ 4361 h 9874"/>
                  <a:gd name="connsiteX5" fmla="*/ 127 w 10764"/>
                  <a:gd name="connsiteY5" fmla="*/ 6761 h 9874"/>
                  <a:gd name="connsiteX6" fmla="*/ 1227 w 10764"/>
                  <a:gd name="connsiteY6" fmla="*/ 7205 h 9874"/>
                  <a:gd name="connsiteX7" fmla="*/ 4374 w 10764"/>
                  <a:gd name="connsiteY7" fmla="*/ 7205 h 9874"/>
                  <a:gd name="connsiteX8" fmla="*/ 5725 w 10764"/>
                  <a:gd name="connsiteY8" fmla="*/ 8183 h 9874"/>
                  <a:gd name="connsiteX9" fmla="*/ 7212 w 10764"/>
                  <a:gd name="connsiteY9" fmla="*/ 9694 h 9874"/>
                  <a:gd name="connsiteX10" fmla="*/ 8351 w 10764"/>
                  <a:gd name="connsiteY10" fmla="*/ 9754 h 9874"/>
                  <a:gd name="connsiteX11" fmla="*/ 9142 w 10764"/>
                  <a:gd name="connsiteY11" fmla="*/ 8894 h 9874"/>
                  <a:gd name="connsiteX12" fmla="*/ 9528 w 10764"/>
                  <a:gd name="connsiteY12" fmla="*/ 6554 h 9874"/>
                  <a:gd name="connsiteX13" fmla="*/ 10762 w 10764"/>
                  <a:gd name="connsiteY13" fmla="*/ 4612 h 9874"/>
                  <a:gd name="connsiteX14" fmla="*/ 9818 w 10764"/>
                  <a:gd name="connsiteY14" fmla="*/ 1546 h 9874"/>
                  <a:gd name="connsiteX15" fmla="*/ 8968 w 10764"/>
                  <a:gd name="connsiteY15" fmla="*/ 213 h 9874"/>
                  <a:gd name="connsiteX16" fmla="*/ 7443 w 10764"/>
                  <a:gd name="connsiteY16" fmla="*/ 5 h 9874"/>
                  <a:gd name="connsiteX17" fmla="*/ 6208 w 10764"/>
                  <a:gd name="connsiteY17" fmla="*/ 124 h 9874"/>
                  <a:gd name="connsiteX0" fmla="*/ 5767 w 10000"/>
                  <a:gd name="connsiteY0" fmla="*/ 126 h 12428"/>
                  <a:gd name="connsiteX1" fmla="*/ 3453 w 10000"/>
                  <a:gd name="connsiteY1" fmla="*/ 756 h 12428"/>
                  <a:gd name="connsiteX2" fmla="*/ 1803 w 10000"/>
                  <a:gd name="connsiteY2" fmla="*/ 1896 h 12428"/>
                  <a:gd name="connsiteX3" fmla="*/ 1319 w 10000"/>
                  <a:gd name="connsiteY3" fmla="*/ 3397 h 12428"/>
                  <a:gd name="connsiteX4" fmla="*/ 153 w 10000"/>
                  <a:gd name="connsiteY4" fmla="*/ 4417 h 12428"/>
                  <a:gd name="connsiteX5" fmla="*/ 118 w 10000"/>
                  <a:gd name="connsiteY5" fmla="*/ 6847 h 12428"/>
                  <a:gd name="connsiteX6" fmla="*/ 1140 w 10000"/>
                  <a:gd name="connsiteY6" fmla="*/ 7297 h 12428"/>
                  <a:gd name="connsiteX7" fmla="*/ 4064 w 10000"/>
                  <a:gd name="connsiteY7" fmla="*/ 7297 h 12428"/>
                  <a:gd name="connsiteX8" fmla="*/ 4730 w 10000"/>
                  <a:gd name="connsiteY8" fmla="*/ 12382 h 12428"/>
                  <a:gd name="connsiteX9" fmla="*/ 6700 w 10000"/>
                  <a:gd name="connsiteY9" fmla="*/ 9818 h 12428"/>
                  <a:gd name="connsiteX10" fmla="*/ 7758 w 10000"/>
                  <a:gd name="connsiteY10" fmla="*/ 9878 h 12428"/>
                  <a:gd name="connsiteX11" fmla="*/ 8493 w 10000"/>
                  <a:gd name="connsiteY11" fmla="*/ 9007 h 12428"/>
                  <a:gd name="connsiteX12" fmla="*/ 8852 w 10000"/>
                  <a:gd name="connsiteY12" fmla="*/ 6638 h 12428"/>
                  <a:gd name="connsiteX13" fmla="*/ 9998 w 10000"/>
                  <a:gd name="connsiteY13" fmla="*/ 4671 h 12428"/>
                  <a:gd name="connsiteX14" fmla="*/ 9121 w 10000"/>
                  <a:gd name="connsiteY14" fmla="*/ 1566 h 12428"/>
                  <a:gd name="connsiteX15" fmla="*/ 8331 w 10000"/>
                  <a:gd name="connsiteY15" fmla="*/ 216 h 12428"/>
                  <a:gd name="connsiteX16" fmla="*/ 6915 w 10000"/>
                  <a:gd name="connsiteY16" fmla="*/ 5 h 12428"/>
                  <a:gd name="connsiteX17" fmla="*/ 5767 w 10000"/>
                  <a:gd name="connsiteY17" fmla="*/ 126 h 12428"/>
                  <a:gd name="connsiteX0" fmla="*/ 5767 w 10000"/>
                  <a:gd name="connsiteY0" fmla="*/ 126 h 12382"/>
                  <a:gd name="connsiteX1" fmla="*/ 3453 w 10000"/>
                  <a:gd name="connsiteY1" fmla="*/ 756 h 12382"/>
                  <a:gd name="connsiteX2" fmla="*/ 1803 w 10000"/>
                  <a:gd name="connsiteY2" fmla="*/ 1896 h 12382"/>
                  <a:gd name="connsiteX3" fmla="*/ 1319 w 10000"/>
                  <a:gd name="connsiteY3" fmla="*/ 3397 h 12382"/>
                  <a:gd name="connsiteX4" fmla="*/ 153 w 10000"/>
                  <a:gd name="connsiteY4" fmla="*/ 4417 h 12382"/>
                  <a:gd name="connsiteX5" fmla="*/ 118 w 10000"/>
                  <a:gd name="connsiteY5" fmla="*/ 6847 h 12382"/>
                  <a:gd name="connsiteX6" fmla="*/ 1140 w 10000"/>
                  <a:gd name="connsiteY6" fmla="*/ 7297 h 12382"/>
                  <a:gd name="connsiteX7" fmla="*/ 3325 w 10000"/>
                  <a:gd name="connsiteY7" fmla="*/ 9972 h 12382"/>
                  <a:gd name="connsiteX8" fmla="*/ 4730 w 10000"/>
                  <a:gd name="connsiteY8" fmla="*/ 12382 h 12382"/>
                  <a:gd name="connsiteX9" fmla="*/ 6700 w 10000"/>
                  <a:gd name="connsiteY9" fmla="*/ 9818 h 12382"/>
                  <a:gd name="connsiteX10" fmla="*/ 7758 w 10000"/>
                  <a:gd name="connsiteY10" fmla="*/ 9878 h 12382"/>
                  <a:gd name="connsiteX11" fmla="*/ 8493 w 10000"/>
                  <a:gd name="connsiteY11" fmla="*/ 9007 h 12382"/>
                  <a:gd name="connsiteX12" fmla="*/ 8852 w 10000"/>
                  <a:gd name="connsiteY12" fmla="*/ 6638 h 12382"/>
                  <a:gd name="connsiteX13" fmla="*/ 9998 w 10000"/>
                  <a:gd name="connsiteY13" fmla="*/ 4671 h 12382"/>
                  <a:gd name="connsiteX14" fmla="*/ 9121 w 10000"/>
                  <a:gd name="connsiteY14" fmla="*/ 1566 h 12382"/>
                  <a:gd name="connsiteX15" fmla="*/ 8331 w 10000"/>
                  <a:gd name="connsiteY15" fmla="*/ 216 h 12382"/>
                  <a:gd name="connsiteX16" fmla="*/ 6915 w 10000"/>
                  <a:gd name="connsiteY16" fmla="*/ 5 h 12382"/>
                  <a:gd name="connsiteX17" fmla="*/ 5767 w 10000"/>
                  <a:gd name="connsiteY17" fmla="*/ 126 h 12382"/>
                  <a:gd name="connsiteX0" fmla="*/ 5770 w 10003"/>
                  <a:gd name="connsiteY0" fmla="*/ 126 h 12382"/>
                  <a:gd name="connsiteX1" fmla="*/ 3456 w 10003"/>
                  <a:gd name="connsiteY1" fmla="*/ 756 h 12382"/>
                  <a:gd name="connsiteX2" fmla="*/ 1806 w 10003"/>
                  <a:gd name="connsiteY2" fmla="*/ 1896 h 12382"/>
                  <a:gd name="connsiteX3" fmla="*/ 1322 w 10003"/>
                  <a:gd name="connsiteY3" fmla="*/ 3397 h 12382"/>
                  <a:gd name="connsiteX4" fmla="*/ 156 w 10003"/>
                  <a:gd name="connsiteY4" fmla="*/ 4417 h 12382"/>
                  <a:gd name="connsiteX5" fmla="*/ 121 w 10003"/>
                  <a:gd name="connsiteY5" fmla="*/ 6847 h 12382"/>
                  <a:gd name="connsiteX6" fmla="*/ 1194 w 10003"/>
                  <a:gd name="connsiteY6" fmla="*/ 9155 h 12382"/>
                  <a:gd name="connsiteX7" fmla="*/ 3328 w 10003"/>
                  <a:gd name="connsiteY7" fmla="*/ 9972 h 12382"/>
                  <a:gd name="connsiteX8" fmla="*/ 4733 w 10003"/>
                  <a:gd name="connsiteY8" fmla="*/ 12382 h 12382"/>
                  <a:gd name="connsiteX9" fmla="*/ 6703 w 10003"/>
                  <a:gd name="connsiteY9" fmla="*/ 9818 h 12382"/>
                  <a:gd name="connsiteX10" fmla="*/ 7761 w 10003"/>
                  <a:gd name="connsiteY10" fmla="*/ 9878 h 12382"/>
                  <a:gd name="connsiteX11" fmla="*/ 8496 w 10003"/>
                  <a:gd name="connsiteY11" fmla="*/ 9007 h 12382"/>
                  <a:gd name="connsiteX12" fmla="*/ 8855 w 10003"/>
                  <a:gd name="connsiteY12" fmla="*/ 6638 h 12382"/>
                  <a:gd name="connsiteX13" fmla="*/ 10001 w 10003"/>
                  <a:gd name="connsiteY13" fmla="*/ 4671 h 12382"/>
                  <a:gd name="connsiteX14" fmla="*/ 9124 w 10003"/>
                  <a:gd name="connsiteY14" fmla="*/ 1566 h 12382"/>
                  <a:gd name="connsiteX15" fmla="*/ 8334 w 10003"/>
                  <a:gd name="connsiteY15" fmla="*/ 216 h 12382"/>
                  <a:gd name="connsiteX16" fmla="*/ 6918 w 10003"/>
                  <a:gd name="connsiteY16" fmla="*/ 5 h 12382"/>
                  <a:gd name="connsiteX17" fmla="*/ 5770 w 10003"/>
                  <a:gd name="connsiteY17" fmla="*/ 126 h 12382"/>
                  <a:gd name="connsiteX0" fmla="*/ 5770 w 10003"/>
                  <a:gd name="connsiteY0" fmla="*/ 126 h 11611"/>
                  <a:gd name="connsiteX1" fmla="*/ 3456 w 10003"/>
                  <a:gd name="connsiteY1" fmla="*/ 756 h 11611"/>
                  <a:gd name="connsiteX2" fmla="*/ 1806 w 10003"/>
                  <a:gd name="connsiteY2" fmla="*/ 1896 h 11611"/>
                  <a:gd name="connsiteX3" fmla="*/ 1322 w 10003"/>
                  <a:gd name="connsiteY3" fmla="*/ 3397 h 11611"/>
                  <a:gd name="connsiteX4" fmla="*/ 156 w 10003"/>
                  <a:gd name="connsiteY4" fmla="*/ 4417 h 11611"/>
                  <a:gd name="connsiteX5" fmla="*/ 121 w 10003"/>
                  <a:gd name="connsiteY5" fmla="*/ 6847 h 11611"/>
                  <a:gd name="connsiteX6" fmla="*/ 1194 w 10003"/>
                  <a:gd name="connsiteY6" fmla="*/ 9155 h 11611"/>
                  <a:gd name="connsiteX7" fmla="*/ 3328 w 10003"/>
                  <a:gd name="connsiteY7" fmla="*/ 9972 h 11611"/>
                  <a:gd name="connsiteX8" fmla="*/ 5017 w 10003"/>
                  <a:gd name="connsiteY8" fmla="*/ 11611 h 11611"/>
                  <a:gd name="connsiteX9" fmla="*/ 6703 w 10003"/>
                  <a:gd name="connsiteY9" fmla="*/ 9818 h 11611"/>
                  <a:gd name="connsiteX10" fmla="*/ 7761 w 10003"/>
                  <a:gd name="connsiteY10" fmla="*/ 9878 h 11611"/>
                  <a:gd name="connsiteX11" fmla="*/ 8496 w 10003"/>
                  <a:gd name="connsiteY11" fmla="*/ 9007 h 11611"/>
                  <a:gd name="connsiteX12" fmla="*/ 8855 w 10003"/>
                  <a:gd name="connsiteY12" fmla="*/ 6638 h 11611"/>
                  <a:gd name="connsiteX13" fmla="*/ 10001 w 10003"/>
                  <a:gd name="connsiteY13" fmla="*/ 4671 h 11611"/>
                  <a:gd name="connsiteX14" fmla="*/ 9124 w 10003"/>
                  <a:gd name="connsiteY14" fmla="*/ 1566 h 11611"/>
                  <a:gd name="connsiteX15" fmla="*/ 8334 w 10003"/>
                  <a:gd name="connsiteY15" fmla="*/ 216 h 11611"/>
                  <a:gd name="connsiteX16" fmla="*/ 6918 w 10003"/>
                  <a:gd name="connsiteY16" fmla="*/ 5 h 11611"/>
                  <a:gd name="connsiteX17" fmla="*/ 5770 w 10003"/>
                  <a:gd name="connsiteY17" fmla="*/ 126 h 1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03" h="11611">
                    <a:moveTo>
                      <a:pt x="5770" y="126"/>
                    </a:moveTo>
                    <a:cubicBezTo>
                      <a:pt x="5196" y="245"/>
                      <a:pt x="4120" y="456"/>
                      <a:pt x="3456" y="756"/>
                    </a:cubicBezTo>
                    <a:cubicBezTo>
                      <a:pt x="2793" y="1055"/>
                      <a:pt x="2166" y="1460"/>
                      <a:pt x="1806" y="1896"/>
                    </a:cubicBezTo>
                    <a:cubicBezTo>
                      <a:pt x="1448" y="2331"/>
                      <a:pt x="1600" y="2977"/>
                      <a:pt x="1322" y="3397"/>
                    </a:cubicBezTo>
                    <a:cubicBezTo>
                      <a:pt x="1044" y="3816"/>
                      <a:pt x="354" y="3846"/>
                      <a:pt x="156" y="4417"/>
                    </a:cubicBezTo>
                    <a:cubicBezTo>
                      <a:pt x="-41" y="4987"/>
                      <a:pt x="-52" y="6057"/>
                      <a:pt x="121" y="6847"/>
                    </a:cubicBezTo>
                    <a:cubicBezTo>
                      <a:pt x="294" y="7637"/>
                      <a:pt x="660" y="8634"/>
                      <a:pt x="1194" y="9155"/>
                    </a:cubicBezTo>
                    <a:cubicBezTo>
                      <a:pt x="1728" y="9676"/>
                      <a:pt x="2691" y="9563"/>
                      <a:pt x="3328" y="9972"/>
                    </a:cubicBezTo>
                    <a:cubicBezTo>
                      <a:pt x="3965" y="10381"/>
                      <a:pt x="4455" y="11637"/>
                      <a:pt x="5017" y="11611"/>
                    </a:cubicBezTo>
                    <a:cubicBezTo>
                      <a:pt x="5579" y="11585"/>
                      <a:pt x="6246" y="10107"/>
                      <a:pt x="6703" y="9818"/>
                    </a:cubicBezTo>
                    <a:cubicBezTo>
                      <a:pt x="7160" y="9529"/>
                      <a:pt x="7465" y="10013"/>
                      <a:pt x="7761" y="9878"/>
                    </a:cubicBezTo>
                    <a:cubicBezTo>
                      <a:pt x="8057" y="9743"/>
                      <a:pt x="8317" y="9548"/>
                      <a:pt x="8496" y="9007"/>
                    </a:cubicBezTo>
                    <a:cubicBezTo>
                      <a:pt x="8675" y="8468"/>
                      <a:pt x="8604" y="7361"/>
                      <a:pt x="8855" y="6638"/>
                    </a:cubicBezTo>
                    <a:cubicBezTo>
                      <a:pt x="9106" y="5915"/>
                      <a:pt x="9957" y="5511"/>
                      <a:pt x="10001" y="4671"/>
                    </a:cubicBezTo>
                    <a:cubicBezTo>
                      <a:pt x="10047" y="3830"/>
                      <a:pt x="9402" y="2308"/>
                      <a:pt x="9124" y="1566"/>
                    </a:cubicBezTo>
                    <a:cubicBezTo>
                      <a:pt x="8846" y="823"/>
                      <a:pt x="8702" y="471"/>
                      <a:pt x="8334" y="216"/>
                    </a:cubicBezTo>
                    <a:cubicBezTo>
                      <a:pt x="7968" y="-39"/>
                      <a:pt x="7349" y="20"/>
                      <a:pt x="6918" y="5"/>
                    </a:cubicBezTo>
                    <a:cubicBezTo>
                      <a:pt x="6488" y="-9"/>
                      <a:pt x="6345" y="5"/>
                      <a:pt x="5770" y="1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5" name="Group 497">
                <a:extLst>
                  <a:ext uri="{FF2B5EF4-FFF2-40B4-BE49-F238E27FC236}">
                    <a16:creationId xmlns:a16="http://schemas.microsoft.com/office/drawing/2014/main" id="{50E41597-7E11-4A39-9146-31F75C6CC13B}"/>
                  </a:ext>
                </a:extLst>
              </p:cNvPr>
              <p:cNvGrpSpPr/>
              <p:nvPr/>
            </p:nvGrpSpPr>
            <p:grpSpPr>
              <a:xfrm>
                <a:off x="5705856" y="2321052"/>
                <a:ext cx="2432304" cy="1054608"/>
                <a:chOff x="5705856" y="2321052"/>
                <a:chExt cx="2432304" cy="1054608"/>
              </a:xfrm>
            </p:grpSpPr>
            <p:cxnSp>
              <p:nvCxnSpPr>
                <p:cNvPr id="256" name="Straight Connector 498">
                  <a:extLst>
                    <a:ext uri="{FF2B5EF4-FFF2-40B4-BE49-F238E27FC236}">
                      <a16:creationId xmlns:a16="http://schemas.microsoft.com/office/drawing/2014/main" id="{76174674-2F98-472E-8557-9E53D851400A}"/>
                    </a:ext>
                  </a:extLst>
                </p:cNvPr>
                <p:cNvCxnSpPr/>
                <p:nvPr/>
              </p:nvCxnSpPr>
              <p:spPr>
                <a:xfrm>
                  <a:off x="5705856" y="2811780"/>
                  <a:ext cx="243230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Straight Connector 499">
                  <a:extLst>
                    <a:ext uri="{FF2B5EF4-FFF2-40B4-BE49-F238E27FC236}">
                      <a16:creationId xmlns:a16="http://schemas.microsoft.com/office/drawing/2014/main" id="{4474D67C-988A-4B29-86BC-F1A9AD7FEDA9}"/>
                    </a:ext>
                  </a:extLst>
                </p:cNvPr>
                <p:cNvCxnSpPr>
                  <a:cxnSpLocks/>
                  <a:stCxn id="274" idx="5"/>
                </p:cNvCxnSpPr>
                <p:nvPr/>
              </p:nvCxnSpPr>
              <p:spPr>
                <a:xfrm flipV="1">
                  <a:off x="6858545" y="2397253"/>
                  <a:ext cx="83275" cy="8849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Straight Connector 500">
                  <a:extLst>
                    <a:ext uri="{FF2B5EF4-FFF2-40B4-BE49-F238E27FC236}">
                      <a16:creationId xmlns:a16="http://schemas.microsoft.com/office/drawing/2014/main" id="{411DDA52-6851-4587-83CE-A96F4E662215}"/>
                    </a:ext>
                  </a:extLst>
                </p:cNvPr>
                <p:cNvCxnSpPr>
                  <a:cxnSpLocks/>
                  <a:stCxn id="280" idx="2"/>
                </p:cNvCxnSpPr>
                <p:nvPr/>
              </p:nvCxnSpPr>
              <p:spPr>
                <a:xfrm flipV="1">
                  <a:off x="6858272" y="2805686"/>
                  <a:ext cx="734296" cy="3961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Straight Connector 501">
                  <a:extLst>
                    <a:ext uri="{FF2B5EF4-FFF2-40B4-BE49-F238E27FC236}">
                      <a16:creationId xmlns:a16="http://schemas.microsoft.com/office/drawing/2014/main" id="{DDEF99B3-7AC5-49D6-A0A3-0020F93CA9CA}"/>
                    </a:ext>
                  </a:extLst>
                </p:cNvPr>
                <p:cNvCxnSpPr>
                  <a:cxnSpLocks/>
                  <a:stCxn id="294" idx="2"/>
                  <a:endCxn id="273" idx="2"/>
                </p:cNvCxnSpPr>
                <p:nvPr/>
              </p:nvCxnSpPr>
              <p:spPr>
                <a:xfrm flipV="1">
                  <a:off x="6218192" y="2413902"/>
                  <a:ext cx="714756" cy="3870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Straight Connector 502">
                  <a:extLst>
                    <a:ext uri="{FF2B5EF4-FFF2-40B4-BE49-F238E27FC236}">
                      <a16:creationId xmlns:a16="http://schemas.microsoft.com/office/drawing/2014/main" id="{8AD58FAF-6A99-4B57-947A-8B72095D048E}"/>
                    </a:ext>
                  </a:extLst>
                </p:cNvPr>
                <p:cNvCxnSpPr>
                  <a:cxnSpLocks/>
                  <a:stCxn id="289" idx="4"/>
                </p:cNvCxnSpPr>
                <p:nvPr/>
              </p:nvCxnSpPr>
              <p:spPr>
                <a:xfrm>
                  <a:off x="6219785" y="2880798"/>
                  <a:ext cx="646107" cy="3210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Straight Connector 503">
                  <a:extLst>
                    <a:ext uri="{FF2B5EF4-FFF2-40B4-BE49-F238E27FC236}">
                      <a16:creationId xmlns:a16="http://schemas.microsoft.com/office/drawing/2014/main" id="{2251C7F5-3DAB-44DC-B077-785E5F69B9A7}"/>
                    </a:ext>
                  </a:extLst>
                </p:cNvPr>
                <p:cNvCxnSpPr>
                  <a:cxnSpLocks/>
                  <a:endCxn id="287" idx="2"/>
                </p:cNvCxnSpPr>
                <p:nvPr/>
              </p:nvCxnSpPr>
              <p:spPr>
                <a:xfrm>
                  <a:off x="6943685" y="2415978"/>
                  <a:ext cx="661347" cy="3743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2" name="Group 504">
                  <a:extLst>
                    <a:ext uri="{FF2B5EF4-FFF2-40B4-BE49-F238E27FC236}">
                      <a16:creationId xmlns:a16="http://schemas.microsoft.com/office/drawing/2014/main" id="{7EEBF254-17F3-46BB-8849-E400D45A8C0F}"/>
                    </a:ext>
                  </a:extLst>
                </p:cNvPr>
                <p:cNvGrpSpPr/>
                <p:nvPr/>
              </p:nvGrpSpPr>
              <p:grpSpPr>
                <a:xfrm>
                  <a:off x="5974080" y="2321052"/>
                  <a:ext cx="1878278" cy="1054608"/>
                  <a:chOff x="5974080" y="2321052"/>
                  <a:chExt cx="1878278" cy="1054608"/>
                </a:xfrm>
              </p:grpSpPr>
              <p:grpSp>
                <p:nvGrpSpPr>
                  <p:cNvPr id="263" name="Group 505">
                    <a:extLst>
                      <a:ext uri="{FF2B5EF4-FFF2-40B4-BE49-F238E27FC236}">
                        <a16:creationId xmlns:a16="http://schemas.microsoft.com/office/drawing/2014/main" id="{1052E086-18E1-4A3F-8C62-B7B9A55AC498}"/>
                      </a:ext>
                    </a:extLst>
                  </p:cNvPr>
                  <p:cNvGrpSpPr/>
                  <p:nvPr/>
                </p:nvGrpSpPr>
                <p:grpSpPr>
                  <a:xfrm>
                    <a:off x="5974080" y="2708148"/>
                    <a:ext cx="491438" cy="266700"/>
                    <a:chOff x="7493876" y="2774731"/>
                    <a:chExt cx="1481958" cy="894622"/>
                  </a:xfrm>
                </p:grpSpPr>
                <p:sp>
                  <p:nvSpPr>
                    <p:cNvPr id="288" name="Freeform 530">
                      <a:extLst>
                        <a:ext uri="{FF2B5EF4-FFF2-40B4-BE49-F238E27FC236}">
                          <a16:creationId xmlns:a16="http://schemas.microsoft.com/office/drawing/2014/main" id="{3FC2A1D7-5B97-4209-944E-99793D5522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9" name="Oval 531">
                      <a:extLst>
                        <a:ext uri="{FF2B5EF4-FFF2-40B4-BE49-F238E27FC236}">
                          <a16:creationId xmlns:a16="http://schemas.microsoft.com/office/drawing/2014/main" id="{5ADEDD5A-70A1-41C4-8505-B14B8BA518B4}"/>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0" name="Group 532">
                      <a:extLst>
                        <a:ext uri="{FF2B5EF4-FFF2-40B4-BE49-F238E27FC236}">
                          <a16:creationId xmlns:a16="http://schemas.microsoft.com/office/drawing/2014/main" id="{5EEE8236-1CBA-4AF9-92FA-3D96440AB4EF}"/>
                        </a:ext>
                      </a:extLst>
                    </p:cNvPr>
                    <p:cNvGrpSpPr/>
                    <p:nvPr/>
                  </p:nvGrpSpPr>
                  <p:grpSpPr>
                    <a:xfrm>
                      <a:off x="7713663" y="2848339"/>
                      <a:ext cx="1042107" cy="425543"/>
                      <a:chOff x="7786941" y="2884917"/>
                      <a:chExt cx="897649" cy="353919"/>
                    </a:xfrm>
                  </p:grpSpPr>
                  <p:sp>
                    <p:nvSpPr>
                      <p:cNvPr id="291" name="Freeform 533">
                        <a:extLst>
                          <a:ext uri="{FF2B5EF4-FFF2-40B4-BE49-F238E27FC236}">
                            <a16:creationId xmlns:a16="http://schemas.microsoft.com/office/drawing/2014/main" id="{ED7A728C-A84B-4DB8-979D-5D737226A5A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534">
                        <a:extLst>
                          <a:ext uri="{FF2B5EF4-FFF2-40B4-BE49-F238E27FC236}">
                            <a16:creationId xmlns:a16="http://schemas.microsoft.com/office/drawing/2014/main" id="{1C37D188-038A-4C27-B3F8-763F8EC0D5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535">
                        <a:extLst>
                          <a:ext uri="{FF2B5EF4-FFF2-40B4-BE49-F238E27FC236}">
                            <a16:creationId xmlns:a16="http://schemas.microsoft.com/office/drawing/2014/main" id="{02264DDC-2EEF-4C24-9490-B3060CD903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4" name="Freeform 536">
                        <a:extLst>
                          <a:ext uri="{FF2B5EF4-FFF2-40B4-BE49-F238E27FC236}">
                            <a16:creationId xmlns:a16="http://schemas.microsoft.com/office/drawing/2014/main" id="{2C80D2DE-A6AB-4A38-AEFF-7430BE8B52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4" name="Group 506">
                    <a:extLst>
                      <a:ext uri="{FF2B5EF4-FFF2-40B4-BE49-F238E27FC236}">
                        <a16:creationId xmlns:a16="http://schemas.microsoft.com/office/drawing/2014/main" id="{EDE8ABB9-F036-4526-8A93-CA069B9A0BE8}"/>
                      </a:ext>
                    </a:extLst>
                  </p:cNvPr>
                  <p:cNvGrpSpPr/>
                  <p:nvPr/>
                </p:nvGrpSpPr>
                <p:grpSpPr>
                  <a:xfrm>
                    <a:off x="7360920" y="2697480"/>
                    <a:ext cx="491438" cy="266700"/>
                    <a:chOff x="7493876" y="2774731"/>
                    <a:chExt cx="1481958" cy="894622"/>
                  </a:xfrm>
                </p:grpSpPr>
                <p:sp>
                  <p:nvSpPr>
                    <p:cNvPr id="281" name="Freeform 523">
                      <a:extLst>
                        <a:ext uri="{FF2B5EF4-FFF2-40B4-BE49-F238E27FC236}">
                          <a16:creationId xmlns:a16="http://schemas.microsoft.com/office/drawing/2014/main" id="{85C9C150-DB40-4563-9D43-99BAD1B4F80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2" name="Oval 524">
                      <a:extLst>
                        <a:ext uri="{FF2B5EF4-FFF2-40B4-BE49-F238E27FC236}">
                          <a16:creationId xmlns:a16="http://schemas.microsoft.com/office/drawing/2014/main" id="{98D932AA-3F7A-4141-A510-2BF7697312EB}"/>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3" name="Group 525">
                      <a:extLst>
                        <a:ext uri="{FF2B5EF4-FFF2-40B4-BE49-F238E27FC236}">
                          <a16:creationId xmlns:a16="http://schemas.microsoft.com/office/drawing/2014/main" id="{58C1A5DD-78B2-4ED2-A100-0D13F78FD5C6}"/>
                        </a:ext>
                      </a:extLst>
                    </p:cNvPr>
                    <p:cNvGrpSpPr/>
                    <p:nvPr/>
                  </p:nvGrpSpPr>
                  <p:grpSpPr>
                    <a:xfrm>
                      <a:off x="7713663" y="2848339"/>
                      <a:ext cx="1042107" cy="425543"/>
                      <a:chOff x="7786941" y="2884917"/>
                      <a:chExt cx="897649" cy="353919"/>
                    </a:xfrm>
                  </p:grpSpPr>
                  <p:sp>
                    <p:nvSpPr>
                      <p:cNvPr id="284" name="Freeform 526">
                        <a:extLst>
                          <a:ext uri="{FF2B5EF4-FFF2-40B4-BE49-F238E27FC236}">
                            <a16:creationId xmlns:a16="http://schemas.microsoft.com/office/drawing/2014/main" id="{51E364C7-51D8-4DCF-987F-CE0CAEB2CC7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5" name="Freeform 527">
                        <a:extLst>
                          <a:ext uri="{FF2B5EF4-FFF2-40B4-BE49-F238E27FC236}">
                            <a16:creationId xmlns:a16="http://schemas.microsoft.com/office/drawing/2014/main" id="{1F6D5F17-7587-4DB4-AF0F-CCF33E84013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6" name="Freeform 528">
                        <a:extLst>
                          <a:ext uri="{FF2B5EF4-FFF2-40B4-BE49-F238E27FC236}">
                            <a16:creationId xmlns:a16="http://schemas.microsoft.com/office/drawing/2014/main" id="{0E4138D1-BAFF-4916-827F-2D2D4C29A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7" name="Freeform 529">
                        <a:extLst>
                          <a:ext uri="{FF2B5EF4-FFF2-40B4-BE49-F238E27FC236}">
                            <a16:creationId xmlns:a16="http://schemas.microsoft.com/office/drawing/2014/main" id="{C411E20F-63DF-4A18-8564-AE0D0730D7F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5" name="Group 507">
                    <a:extLst>
                      <a:ext uri="{FF2B5EF4-FFF2-40B4-BE49-F238E27FC236}">
                        <a16:creationId xmlns:a16="http://schemas.microsoft.com/office/drawing/2014/main" id="{C9F77F7E-931B-40B7-A708-3D708725D5BE}"/>
                      </a:ext>
                    </a:extLst>
                  </p:cNvPr>
                  <p:cNvGrpSpPr/>
                  <p:nvPr/>
                </p:nvGrpSpPr>
                <p:grpSpPr>
                  <a:xfrm>
                    <a:off x="6614160" y="3108960"/>
                    <a:ext cx="491438" cy="266700"/>
                    <a:chOff x="7493876" y="2774731"/>
                    <a:chExt cx="1481958" cy="894622"/>
                  </a:xfrm>
                </p:grpSpPr>
                <p:sp>
                  <p:nvSpPr>
                    <p:cNvPr id="274" name="Freeform 516">
                      <a:extLst>
                        <a:ext uri="{FF2B5EF4-FFF2-40B4-BE49-F238E27FC236}">
                          <a16:creationId xmlns:a16="http://schemas.microsoft.com/office/drawing/2014/main" id="{4D665703-17B3-4918-9AC9-C0F31F44378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5" name="Oval 517">
                      <a:extLst>
                        <a:ext uri="{FF2B5EF4-FFF2-40B4-BE49-F238E27FC236}">
                          <a16:creationId xmlns:a16="http://schemas.microsoft.com/office/drawing/2014/main" id="{2D633F2D-748E-43ED-8B26-55EB5B5C020F}"/>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6" name="Group 518">
                      <a:extLst>
                        <a:ext uri="{FF2B5EF4-FFF2-40B4-BE49-F238E27FC236}">
                          <a16:creationId xmlns:a16="http://schemas.microsoft.com/office/drawing/2014/main" id="{6D5B491B-E88B-42DE-B9D0-C0DDD33AD82A}"/>
                        </a:ext>
                      </a:extLst>
                    </p:cNvPr>
                    <p:cNvGrpSpPr/>
                    <p:nvPr/>
                  </p:nvGrpSpPr>
                  <p:grpSpPr>
                    <a:xfrm>
                      <a:off x="7713663" y="2848339"/>
                      <a:ext cx="1042107" cy="425543"/>
                      <a:chOff x="7786941" y="2884917"/>
                      <a:chExt cx="897649" cy="353919"/>
                    </a:xfrm>
                  </p:grpSpPr>
                  <p:sp>
                    <p:nvSpPr>
                      <p:cNvPr id="277" name="Freeform 519">
                        <a:extLst>
                          <a:ext uri="{FF2B5EF4-FFF2-40B4-BE49-F238E27FC236}">
                            <a16:creationId xmlns:a16="http://schemas.microsoft.com/office/drawing/2014/main" id="{03965805-78BD-446C-9F84-A94AC8D413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520">
                        <a:extLst>
                          <a:ext uri="{FF2B5EF4-FFF2-40B4-BE49-F238E27FC236}">
                            <a16:creationId xmlns:a16="http://schemas.microsoft.com/office/drawing/2014/main" id="{792A178C-15E0-4CBB-8525-9EE019A36D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521">
                        <a:extLst>
                          <a:ext uri="{FF2B5EF4-FFF2-40B4-BE49-F238E27FC236}">
                            <a16:creationId xmlns:a16="http://schemas.microsoft.com/office/drawing/2014/main" id="{9600D211-C41F-4649-AEF0-8D22DA33EB0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0" name="Freeform 522">
                        <a:extLst>
                          <a:ext uri="{FF2B5EF4-FFF2-40B4-BE49-F238E27FC236}">
                            <a16:creationId xmlns:a16="http://schemas.microsoft.com/office/drawing/2014/main" id="{AB0AC4B1-4020-4B14-97E9-295A41547B6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6" name="Group 508">
                    <a:extLst>
                      <a:ext uri="{FF2B5EF4-FFF2-40B4-BE49-F238E27FC236}">
                        <a16:creationId xmlns:a16="http://schemas.microsoft.com/office/drawing/2014/main" id="{13D053E9-FB8E-41F4-B524-53C253F21307}"/>
                      </a:ext>
                    </a:extLst>
                  </p:cNvPr>
                  <p:cNvGrpSpPr/>
                  <p:nvPr/>
                </p:nvGrpSpPr>
                <p:grpSpPr>
                  <a:xfrm>
                    <a:off x="6688836" y="2321052"/>
                    <a:ext cx="491438" cy="266700"/>
                    <a:chOff x="7493876" y="2774731"/>
                    <a:chExt cx="1481958" cy="894622"/>
                  </a:xfrm>
                </p:grpSpPr>
                <p:sp>
                  <p:nvSpPr>
                    <p:cNvPr id="267" name="Freeform 509">
                      <a:extLst>
                        <a:ext uri="{FF2B5EF4-FFF2-40B4-BE49-F238E27FC236}">
                          <a16:creationId xmlns:a16="http://schemas.microsoft.com/office/drawing/2014/main" id="{CF989D50-041A-4827-8C03-8D5E9AE3A5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8" name="Oval 510">
                      <a:extLst>
                        <a:ext uri="{FF2B5EF4-FFF2-40B4-BE49-F238E27FC236}">
                          <a16:creationId xmlns:a16="http://schemas.microsoft.com/office/drawing/2014/main" id="{C8745C88-35F7-40A2-A1D3-71476BA4F768}"/>
                        </a:ext>
                      </a:extLst>
                    </p:cNvPr>
                    <p:cNvSpPr/>
                    <p:nvPr/>
                  </p:nvSpPr>
                  <p:spPr>
                    <a:xfrm>
                      <a:off x="7494729" y="2774731"/>
                      <a:ext cx="1480163" cy="579140"/>
                    </a:xfrm>
                    <a:prstGeom prst="ellipse">
                      <a:avLst/>
                    </a:prstGeom>
                    <a:solidFill>
                      <a:srgbClr val="B8C2C9"/>
                    </a:soli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9" name="Group 511">
                      <a:extLst>
                        <a:ext uri="{FF2B5EF4-FFF2-40B4-BE49-F238E27FC236}">
                          <a16:creationId xmlns:a16="http://schemas.microsoft.com/office/drawing/2014/main" id="{2A0F2BBD-067A-4D91-A20D-3D6D0975ED0C}"/>
                        </a:ext>
                      </a:extLst>
                    </p:cNvPr>
                    <p:cNvGrpSpPr/>
                    <p:nvPr/>
                  </p:nvGrpSpPr>
                  <p:grpSpPr>
                    <a:xfrm>
                      <a:off x="7713663" y="2848339"/>
                      <a:ext cx="1042107" cy="425543"/>
                      <a:chOff x="7786941" y="2884917"/>
                      <a:chExt cx="897649" cy="353919"/>
                    </a:xfrm>
                  </p:grpSpPr>
                  <p:sp>
                    <p:nvSpPr>
                      <p:cNvPr id="270" name="Freeform 512">
                        <a:extLst>
                          <a:ext uri="{FF2B5EF4-FFF2-40B4-BE49-F238E27FC236}">
                            <a16:creationId xmlns:a16="http://schemas.microsoft.com/office/drawing/2014/main" id="{456C74B0-6AFA-49F0-AA2B-E62FCFB4079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513">
                        <a:extLst>
                          <a:ext uri="{FF2B5EF4-FFF2-40B4-BE49-F238E27FC236}">
                            <a16:creationId xmlns:a16="http://schemas.microsoft.com/office/drawing/2014/main" id="{F089F1D4-3E9E-45B0-8387-3AB820FAC67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2" name="Freeform 514">
                        <a:extLst>
                          <a:ext uri="{FF2B5EF4-FFF2-40B4-BE49-F238E27FC236}">
                            <a16:creationId xmlns:a16="http://schemas.microsoft.com/office/drawing/2014/main" id="{34169C3C-5B59-4593-826A-920AF687EF4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3" name="Freeform 515">
                        <a:extLst>
                          <a:ext uri="{FF2B5EF4-FFF2-40B4-BE49-F238E27FC236}">
                            <a16:creationId xmlns:a16="http://schemas.microsoft.com/office/drawing/2014/main" id="{DE4A16CE-7854-46EB-8044-7370D94E1F8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grpSp>
        <p:grpSp>
          <p:nvGrpSpPr>
            <p:cNvPr id="209" name="Group 169">
              <a:extLst>
                <a:ext uri="{FF2B5EF4-FFF2-40B4-BE49-F238E27FC236}">
                  <a16:creationId xmlns:a16="http://schemas.microsoft.com/office/drawing/2014/main" id="{CE599439-009C-45D4-863C-38D05EEDD546}"/>
                </a:ext>
              </a:extLst>
            </p:cNvPr>
            <p:cNvGrpSpPr/>
            <p:nvPr/>
          </p:nvGrpSpPr>
          <p:grpSpPr>
            <a:xfrm>
              <a:off x="4282206" y="4335896"/>
              <a:ext cx="1830222" cy="967204"/>
              <a:chOff x="3670217" y="2254595"/>
              <a:chExt cx="1830222" cy="967204"/>
            </a:xfrm>
          </p:grpSpPr>
          <p:sp>
            <p:nvSpPr>
              <p:cNvPr id="233" name="Text Box 92">
                <a:extLst>
                  <a:ext uri="{FF2B5EF4-FFF2-40B4-BE49-F238E27FC236}">
                    <a16:creationId xmlns:a16="http://schemas.microsoft.com/office/drawing/2014/main" id="{FB5CE5B2-D7E8-4331-9EE8-08BD6F8872A3}"/>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a:t>
                </a:r>
              </a:p>
            </p:txBody>
          </p:sp>
          <p:sp>
            <p:nvSpPr>
              <p:cNvPr id="234" name="Text Box 108">
                <a:extLst>
                  <a:ext uri="{FF2B5EF4-FFF2-40B4-BE49-F238E27FC236}">
                    <a16:creationId xmlns:a16="http://schemas.microsoft.com/office/drawing/2014/main" id="{F8FD4D18-0AFB-4C80-8D6C-F7EC90FBDDF2}"/>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B</a:t>
                </a:r>
              </a:p>
            </p:txBody>
          </p:sp>
          <p:sp>
            <p:nvSpPr>
              <p:cNvPr id="235" name="Line 141">
                <a:extLst>
                  <a:ext uri="{FF2B5EF4-FFF2-40B4-BE49-F238E27FC236}">
                    <a16:creationId xmlns:a16="http://schemas.microsoft.com/office/drawing/2014/main" id="{5CAF62E2-23FC-4A4B-9CF1-ADE39EA98C48}"/>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Text Box 143">
                <a:extLst>
                  <a:ext uri="{FF2B5EF4-FFF2-40B4-BE49-F238E27FC236}">
                    <a16:creationId xmlns:a16="http://schemas.microsoft.com/office/drawing/2014/main" id="{6524F1F0-8258-4627-A214-72B65BF804D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237" name="Text Box 144">
                <a:extLst>
                  <a:ext uri="{FF2B5EF4-FFF2-40B4-BE49-F238E27FC236}">
                    <a16:creationId xmlns:a16="http://schemas.microsoft.com/office/drawing/2014/main" id="{73A9CDF5-9720-465C-91B3-F1A59614F6E0}"/>
                  </a:ext>
                </a:extLst>
              </p:cNvPr>
              <p:cNvSpPr txBox="1">
                <a:spLocks noChangeArrowheads="1"/>
              </p:cNvSpPr>
              <p:nvPr/>
            </p:nvSpPr>
            <p:spPr bwMode="auto">
              <a:xfrm>
                <a:off x="4631290" y="2883245"/>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nvGrpSpPr>
              <p:cNvPr id="238" name="Group 197">
                <a:extLst>
                  <a:ext uri="{FF2B5EF4-FFF2-40B4-BE49-F238E27FC236}">
                    <a16:creationId xmlns:a16="http://schemas.microsoft.com/office/drawing/2014/main" id="{E2521328-D82C-4F5F-A1E8-FE1447B76ABB}"/>
                  </a:ext>
                </a:extLst>
              </p:cNvPr>
              <p:cNvGrpSpPr/>
              <p:nvPr/>
            </p:nvGrpSpPr>
            <p:grpSpPr>
              <a:xfrm>
                <a:off x="3670217" y="2586162"/>
                <a:ext cx="731126" cy="344556"/>
                <a:chOff x="7493876" y="2774731"/>
                <a:chExt cx="1481958" cy="894622"/>
              </a:xfrm>
            </p:grpSpPr>
            <p:sp>
              <p:nvSpPr>
                <p:cNvPr id="247" name="Freeform 206">
                  <a:extLst>
                    <a:ext uri="{FF2B5EF4-FFF2-40B4-BE49-F238E27FC236}">
                      <a16:creationId xmlns:a16="http://schemas.microsoft.com/office/drawing/2014/main" id="{97F13F52-CB7F-4A44-BEE0-7A785720AF5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8" name="Oval 207">
                  <a:extLst>
                    <a:ext uri="{FF2B5EF4-FFF2-40B4-BE49-F238E27FC236}">
                      <a16:creationId xmlns:a16="http://schemas.microsoft.com/office/drawing/2014/main" id="{E33E735F-9F65-4F20-8408-5E4CDC582FB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9" name="Group 208">
                  <a:extLst>
                    <a:ext uri="{FF2B5EF4-FFF2-40B4-BE49-F238E27FC236}">
                      <a16:creationId xmlns:a16="http://schemas.microsoft.com/office/drawing/2014/main" id="{8FB3A371-2057-4885-AACC-63CE63DDB3FB}"/>
                    </a:ext>
                  </a:extLst>
                </p:cNvPr>
                <p:cNvGrpSpPr/>
                <p:nvPr/>
              </p:nvGrpSpPr>
              <p:grpSpPr>
                <a:xfrm>
                  <a:off x="7713663" y="2848339"/>
                  <a:ext cx="1042107" cy="425543"/>
                  <a:chOff x="7786941" y="2884917"/>
                  <a:chExt cx="897649" cy="353919"/>
                </a:xfrm>
              </p:grpSpPr>
              <p:sp>
                <p:nvSpPr>
                  <p:cNvPr id="250" name="Freeform 209">
                    <a:extLst>
                      <a:ext uri="{FF2B5EF4-FFF2-40B4-BE49-F238E27FC236}">
                        <a16:creationId xmlns:a16="http://schemas.microsoft.com/office/drawing/2014/main" id="{05D3149F-EB6B-490B-B4B4-6F17D27AE56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1" name="Freeform 210">
                    <a:extLst>
                      <a:ext uri="{FF2B5EF4-FFF2-40B4-BE49-F238E27FC236}">
                        <a16:creationId xmlns:a16="http://schemas.microsoft.com/office/drawing/2014/main" id="{CEE96FBE-E3C5-4D50-8E1C-9DC23C518CB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2" name="Freeform 211">
                    <a:extLst>
                      <a:ext uri="{FF2B5EF4-FFF2-40B4-BE49-F238E27FC236}">
                        <a16:creationId xmlns:a16="http://schemas.microsoft.com/office/drawing/2014/main" id="{C7846DDF-41AC-41C1-A73E-37A72BB8DE1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3" name="Freeform 212">
                    <a:extLst>
                      <a:ext uri="{FF2B5EF4-FFF2-40B4-BE49-F238E27FC236}">
                        <a16:creationId xmlns:a16="http://schemas.microsoft.com/office/drawing/2014/main" id="{F3F48C66-C4E1-44C6-BA59-1ECF318ADD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9" name="Group 198">
                <a:extLst>
                  <a:ext uri="{FF2B5EF4-FFF2-40B4-BE49-F238E27FC236}">
                    <a16:creationId xmlns:a16="http://schemas.microsoft.com/office/drawing/2014/main" id="{5387378B-B4D4-455C-8DEF-80CE4C67C377}"/>
                  </a:ext>
                </a:extLst>
              </p:cNvPr>
              <p:cNvGrpSpPr/>
              <p:nvPr/>
            </p:nvGrpSpPr>
            <p:grpSpPr>
              <a:xfrm>
                <a:off x="4703149" y="2589549"/>
                <a:ext cx="731126" cy="344556"/>
                <a:chOff x="7493876" y="2774731"/>
                <a:chExt cx="1481958" cy="894622"/>
              </a:xfrm>
            </p:grpSpPr>
            <p:sp>
              <p:nvSpPr>
                <p:cNvPr id="240" name="Freeform 199">
                  <a:extLst>
                    <a:ext uri="{FF2B5EF4-FFF2-40B4-BE49-F238E27FC236}">
                      <a16:creationId xmlns:a16="http://schemas.microsoft.com/office/drawing/2014/main" id="{63339747-D343-4599-AAA9-A09AB052CAF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1" name="Oval 200">
                  <a:extLst>
                    <a:ext uri="{FF2B5EF4-FFF2-40B4-BE49-F238E27FC236}">
                      <a16:creationId xmlns:a16="http://schemas.microsoft.com/office/drawing/2014/main" id="{62C012C9-7F91-4A3C-8F78-C45FCFEC7AED}"/>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2" name="Group 201">
                  <a:extLst>
                    <a:ext uri="{FF2B5EF4-FFF2-40B4-BE49-F238E27FC236}">
                      <a16:creationId xmlns:a16="http://schemas.microsoft.com/office/drawing/2014/main" id="{93FB5063-7E34-417A-B7A5-B3644700BA35}"/>
                    </a:ext>
                  </a:extLst>
                </p:cNvPr>
                <p:cNvGrpSpPr/>
                <p:nvPr/>
              </p:nvGrpSpPr>
              <p:grpSpPr>
                <a:xfrm>
                  <a:off x="7713663" y="2848339"/>
                  <a:ext cx="1042107" cy="425543"/>
                  <a:chOff x="7786941" y="2884917"/>
                  <a:chExt cx="897649" cy="353919"/>
                </a:xfrm>
              </p:grpSpPr>
              <p:sp>
                <p:nvSpPr>
                  <p:cNvPr id="243" name="Freeform 202">
                    <a:extLst>
                      <a:ext uri="{FF2B5EF4-FFF2-40B4-BE49-F238E27FC236}">
                        <a16:creationId xmlns:a16="http://schemas.microsoft.com/office/drawing/2014/main" id="{8C8693D0-58DD-4883-A7B7-B17D819138D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4" name="Freeform 203">
                    <a:extLst>
                      <a:ext uri="{FF2B5EF4-FFF2-40B4-BE49-F238E27FC236}">
                        <a16:creationId xmlns:a16="http://schemas.microsoft.com/office/drawing/2014/main" id="{F95D303B-1F9B-4C7C-B7A0-0F6ECAE09D7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5" name="Freeform 204">
                    <a:extLst>
                      <a:ext uri="{FF2B5EF4-FFF2-40B4-BE49-F238E27FC236}">
                        <a16:creationId xmlns:a16="http://schemas.microsoft.com/office/drawing/2014/main" id="{70A3F766-313E-41C8-A710-008540F8F9D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05">
                    <a:extLst>
                      <a:ext uri="{FF2B5EF4-FFF2-40B4-BE49-F238E27FC236}">
                        <a16:creationId xmlns:a16="http://schemas.microsoft.com/office/drawing/2014/main" id="{6F5B1091-82A1-4CE3-9A85-48B671965D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10" name="Group 170">
              <a:extLst>
                <a:ext uri="{FF2B5EF4-FFF2-40B4-BE49-F238E27FC236}">
                  <a16:creationId xmlns:a16="http://schemas.microsoft.com/office/drawing/2014/main" id="{14A1359C-CA59-4721-87A4-97382011264B}"/>
                </a:ext>
              </a:extLst>
            </p:cNvPr>
            <p:cNvGrpSpPr/>
            <p:nvPr/>
          </p:nvGrpSpPr>
          <p:grpSpPr>
            <a:xfrm>
              <a:off x="8298305" y="4365816"/>
              <a:ext cx="1818668" cy="965617"/>
              <a:chOff x="3615607" y="2254595"/>
              <a:chExt cx="1818668" cy="965617"/>
            </a:xfrm>
          </p:grpSpPr>
          <p:sp>
            <p:nvSpPr>
              <p:cNvPr id="212" name="Text Box 92">
                <a:extLst>
                  <a:ext uri="{FF2B5EF4-FFF2-40B4-BE49-F238E27FC236}">
                    <a16:creationId xmlns:a16="http://schemas.microsoft.com/office/drawing/2014/main" id="{F279A37D-8E8D-4E7F-9C87-E03F183EF43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E</a:t>
                </a:r>
              </a:p>
            </p:txBody>
          </p:sp>
          <p:sp>
            <p:nvSpPr>
              <p:cNvPr id="213" name="Text Box 108">
                <a:extLst>
                  <a:ext uri="{FF2B5EF4-FFF2-40B4-BE49-F238E27FC236}">
                    <a16:creationId xmlns:a16="http://schemas.microsoft.com/office/drawing/2014/main" id="{E6169625-F45A-4381-A22C-79E2E05C9999}"/>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a:t>
                </a:r>
              </a:p>
            </p:txBody>
          </p:sp>
          <p:sp>
            <p:nvSpPr>
              <p:cNvPr id="214" name="Line 141">
                <a:extLst>
                  <a:ext uri="{FF2B5EF4-FFF2-40B4-BE49-F238E27FC236}">
                    <a16:creationId xmlns:a16="http://schemas.microsoft.com/office/drawing/2014/main" id="{F6FDDD12-71EC-487E-B79E-FB7EB26A385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Text Box 143">
                <a:extLst>
                  <a:ext uri="{FF2B5EF4-FFF2-40B4-BE49-F238E27FC236}">
                    <a16:creationId xmlns:a16="http://schemas.microsoft.com/office/drawing/2014/main" id="{D2BE1A39-8950-41E7-8E78-554E98C4934C}"/>
                  </a:ext>
                </a:extLst>
              </p:cNvPr>
              <p:cNvSpPr txBox="1">
                <a:spLocks noChangeArrowheads="1"/>
              </p:cNvSpPr>
              <p:nvPr/>
            </p:nvSpPr>
            <p:spPr bwMode="auto">
              <a:xfrm>
                <a:off x="3615607" y="2881658"/>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16" name="Text Box 144">
                <a:extLst>
                  <a:ext uri="{FF2B5EF4-FFF2-40B4-BE49-F238E27FC236}">
                    <a16:creationId xmlns:a16="http://schemas.microsoft.com/office/drawing/2014/main" id="{A1595EE6-2D90-4FB6-AA25-2ED199CBC84D}"/>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17" name="Group 176">
                <a:extLst>
                  <a:ext uri="{FF2B5EF4-FFF2-40B4-BE49-F238E27FC236}">
                    <a16:creationId xmlns:a16="http://schemas.microsoft.com/office/drawing/2014/main" id="{7AB55105-869E-47BA-B84C-8845FEE2A3F3}"/>
                  </a:ext>
                </a:extLst>
              </p:cNvPr>
              <p:cNvGrpSpPr/>
              <p:nvPr/>
            </p:nvGrpSpPr>
            <p:grpSpPr>
              <a:xfrm>
                <a:off x="3670217" y="2586162"/>
                <a:ext cx="731126" cy="344556"/>
                <a:chOff x="7493876" y="2774731"/>
                <a:chExt cx="1481958" cy="894622"/>
              </a:xfrm>
            </p:grpSpPr>
            <p:sp>
              <p:nvSpPr>
                <p:cNvPr id="226" name="Freeform 185">
                  <a:extLst>
                    <a:ext uri="{FF2B5EF4-FFF2-40B4-BE49-F238E27FC236}">
                      <a16:creationId xmlns:a16="http://schemas.microsoft.com/office/drawing/2014/main" id="{F8F3E4A3-EFB4-44EB-96F4-EC784CB98B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186">
                  <a:extLst>
                    <a:ext uri="{FF2B5EF4-FFF2-40B4-BE49-F238E27FC236}">
                      <a16:creationId xmlns:a16="http://schemas.microsoft.com/office/drawing/2014/main" id="{B97AFB6B-159F-4E75-893E-1C06D6646EA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187">
                  <a:extLst>
                    <a:ext uri="{FF2B5EF4-FFF2-40B4-BE49-F238E27FC236}">
                      <a16:creationId xmlns:a16="http://schemas.microsoft.com/office/drawing/2014/main" id="{D422BE47-B9FB-442D-B497-7E22117DC65C}"/>
                    </a:ext>
                  </a:extLst>
                </p:cNvPr>
                <p:cNvGrpSpPr/>
                <p:nvPr/>
              </p:nvGrpSpPr>
              <p:grpSpPr>
                <a:xfrm>
                  <a:off x="7713663" y="2848339"/>
                  <a:ext cx="1042107" cy="425543"/>
                  <a:chOff x="7786941" y="2884917"/>
                  <a:chExt cx="897649" cy="353919"/>
                </a:xfrm>
              </p:grpSpPr>
              <p:sp>
                <p:nvSpPr>
                  <p:cNvPr id="229" name="Freeform 188">
                    <a:extLst>
                      <a:ext uri="{FF2B5EF4-FFF2-40B4-BE49-F238E27FC236}">
                        <a16:creationId xmlns:a16="http://schemas.microsoft.com/office/drawing/2014/main" id="{D080B9A0-AACF-427A-897D-7B6CCCCFE50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189">
                    <a:extLst>
                      <a:ext uri="{FF2B5EF4-FFF2-40B4-BE49-F238E27FC236}">
                        <a16:creationId xmlns:a16="http://schemas.microsoft.com/office/drawing/2014/main" id="{F587571A-78B4-463E-ABDF-250EB7D2265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190">
                    <a:extLst>
                      <a:ext uri="{FF2B5EF4-FFF2-40B4-BE49-F238E27FC236}">
                        <a16:creationId xmlns:a16="http://schemas.microsoft.com/office/drawing/2014/main" id="{A334FAD0-2C11-4D83-8182-3DFECDBD2AB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191">
                    <a:extLst>
                      <a:ext uri="{FF2B5EF4-FFF2-40B4-BE49-F238E27FC236}">
                        <a16:creationId xmlns:a16="http://schemas.microsoft.com/office/drawing/2014/main" id="{E5823AEF-3680-4829-9292-3639E7AA9E8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177">
                <a:extLst>
                  <a:ext uri="{FF2B5EF4-FFF2-40B4-BE49-F238E27FC236}">
                    <a16:creationId xmlns:a16="http://schemas.microsoft.com/office/drawing/2014/main" id="{E6F1A65B-344A-4A70-B7B3-E32DEB9861A4}"/>
                  </a:ext>
                </a:extLst>
              </p:cNvPr>
              <p:cNvGrpSpPr/>
              <p:nvPr/>
            </p:nvGrpSpPr>
            <p:grpSpPr>
              <a:xfrm>
                <a:off x="4703149" y="2589549"/>
                <a:ext cx="731126" cy="344556"/>
                <a:chOff x="7493876" y="2774731"/>
                <a:chExt cx="1481958" cy="894622"/>
              </a:xfrm>
            </p:grpSpPr>
            <p:sp>
              <p:nvSpPr>
                <p:cNvPr id="219" name="Freeform 178">
                  <a:extLst>
                    <a:ext uri="{FF2B5EF4-FFF2-40B4-BE49-F238E27FC236}">
                      <a16:creationId xmlns:a16="http://schemas.microsoft.com/office/drawing/2014/main" id="{6E02A959-F184-4677-A050-AD5058D3A89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179">
                  <a:extLst>
                    <a:ext uri="{FF2B5EF4-FFF2-40B4-BE49-F238E27FC236}">
                      <a16:creationId xmlns:a16="http://schemas.microsoft.com/office/drawing/2014/main" id="{E114A603-FA63-4C58-A137-E738B40EE690}"/>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180">
                  <a:extLst>
                    <a:ext uri="{FF2B5EF4-FFF2-40B4-BE49-F238E27FC236}">
                      <a16:creationId xmlns:a16="http://schemas.microsoft.com/office/drawing/2014/main" id="{D7301A40-3108-4AD1-9425-7B7B32830207}"/>
                    </a:ext>
                  </a:extLst>
                </p:cNvPr>
                <p:cNvGrpSpPr/>
                <p:nvPr/>
              </p:nvGrpSpPr>
              <p:grpSpPr>
                <a:xfrm>
                  <a:off x="7713663" y="2848339"/>
                  <a:ext cx="1042107" cy="425543"/>
                  <a:chOff x="7786941" y="2884917"/>
                  <a:chExt cx="897649" cy="353919"/>
                </a:xfrm>
              </p:grpSpPr>
              <p:sp>
                <p:nvSpPr>
                  <p:cNvPr id="222" name="Freeform 181">
                    <a:extLst>
                      <a:ext uri="{FF2B5EF4-FFF2-40B4-BE49-F238E27FC236}">
                        <a16:creationId xmlns:a16="http://schemas.microsoft.com/office/drawing/2014/main" id="{F3EF09B7-8EBF-4BE0-8511-7EED19061F6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182">
                    <a:extLst>
                      <a:ext uri="{FF2B5EF4-FFF2-40B4-BE49-F238E27FC236}">
                        <a16:creationId xmlns:a16="http://schemas.microsoft.com/office/drawing/2014/main" id="{E1E80C6E-F803-4024-9B3B-F62E21C57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183">
                    <a:extLst>
                      <a:ext uri="{FF2B5EF4-FFF2-40B4-BE49-F238E27FC236}">
                        <a16:creationId xmlns:a16="http://schemas.microsoft.com/office/drawing/2014/main" id="{DEB2AA96-AA52-4F1E-A537-DF19BD276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184">
                    <a:extLst>
                      <a:ext uri="{FF2B5EF4-FFF2-40B4-BE49-F238E27FC236}">
                        <a16:creationId xmlns:a16="http://schemas.microsoft.com/office/drawing/2014/main" id="{3F1D8914-0A46-43B0-BD40-EF5EA601D5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11" name="TextBox 20">
              <a:extLst>
                <a:ext uri="{FF2B5EF4-FFF2-40B4-BE49-F238E27FC236}">
                  <a16:creationId xmlns:a16="http://schemas.microsoft.com/office/drawing/2014/main" id="{3CAAA595-FBAC-4DE5-A9E9-8F26851862DB}"/>
                </a:ext>
              </a:extLst>
            </p:cNvPr>
            <p:cNvSpPr txBox="1"/>
            <p:nvPr/>
          </p:nvSpPr>
          <p:spPr>
            <a:xfrm>
              <a:off x="6655028" y="5568409"/>
              <a:ext cx="128291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99"/>
                  </a:solidFill>
                  <a:effectLst/>
                  <a:uLnTx/>
                  <a:uFillTx/>
                  <a:latin typeface="Calibri" panose="020F0502020204030204"/>
                  <a:ea typeface="+mn-ea"/>
                  <a:cs typeface="+mn-cs"/>
                </a:rPr>
                <a:t>IPv4 network</a:t>
              </a: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sp>
        <p:nvSpPr>
          <p:cNvPr id="295" name="Text Box 75">
            <a:extLst>
              <a:ext uri="{FF2B5EF4-FFF2-40B4-BE49-F238E27FC236}">
                <a16:creationId xmlns:a16="http://schemas.microsoft.com/office/drawing/2014/main" id="{1E007CFD-F089-49AB-A4D0-AEA52DB986C0}"/>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network connecting two IPv6 routers</a:t>
            </a:r>
          </a:p>
        </p:txBody>
      </p:sp>
      <p:sp>
        <p:nvSpPr>
          <p:cNvPr id="296" name="Rectangle 541">
            <a:extLst>
              <a:ext uri="{FF2B5EF4-FFF2-40B4-BE49-F238E27FC236}">
                <a16:creationId xmlns:a16="http://schemas.microsoft.com/office/drawing/2014/main" id="{B5EF5A15-BDB2-4EEB-A0BE-B168B06F1D06}"/>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074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Effect transition="in" filter="wipe(left)">
                                      <p:cBhvr>
                                        <p:cTn id="7" dur="500"/>
                                        <p:tgtEl>
                                          <p:spTgt spid="2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wipe(up)">
                                      <p:cBhvr>
                                        <p:cTn id="12" dur="500"/>
                                        <p:tgtEl>
                                          <p:spTgt spid="180"/>
                                        </p:tgtEl>
                                      </p:cBhvr>
                                    </p:animEffect>
                                  </p:childTnLst>
                                </p:cTn>
                              </p:par>
                            </p:childTnLst>
                          </p:cTn>
                        </p:par>
                        <p:par>
                          <p:cTn id="13" fill="hold">
                            <p:stCondLst>
                              <p:cond delay="500"/>
                            </p:stCondLst>
                            <p:childTnLst>
                              <p:par>
                                <p:cTn id="14" presetID="9" presetClass="entr" presetSubtype="0" fill="hold" nodeType="afterEffect">
                                  <p:stCondLst>
                                    <p:cond delay="500"/>
                                  </p:stCondLst>
                                  <p:childTnLst>
                                    <p:set>
                                      <p:cBhvr>
                                        <p:cTn id="15" dur="1" fill="hold">
                                          <p:stCondLst>
                                            <p:cond delay="0"/>
                                          </p:stCondLst>
                                        </p:cTn>
                                        <p:tgtEl>
                                          <p:spTgt spid="177"/>
                                        </p:tgtEl>
                                        <p:attrNameLst>
                                          <p:attrName>style.visibility</p:attrName>
                                        </p:attrNameLst>
                                      </p:cBhvr>
                                      <p:to>
                                        <p:strVal val="visible"/>
                                      </p:to>
                                    </p:set>
                                    <p:animEffect transition="in" filter="dissolve">
                                      <p:cBhvr>
                                        <p:cTn id="16" dur="500"/>
                                        <p:tgtEl>
                                          <p:spTgt spid="177"/>
                                        </p:tgtEl>
                                      </p:cBhvr>
                                    </p:animEffect>
                                  </p:childTnLst>
                                </p:cTn>
                              </p:par>
                            </p:childTnLst>
                          </p:cTn>
                        </p:par>
                        <p:par>
                          <p:cTn id="17" fill="hold">
                            <p:stCondLst>
                              <p:cond delay="1500"/>
                            </p:stCondLst>
                            <p:childTnLst>
                              <p:par>
                                <p:cTn id="18" presetID="9" presetClass="entr" presetSubtype="0" fill="hold" grpId="0" nodeType="afterEffect">
                                  <p:stCondLst>
                                    <p:cond delay="500"/>
                                  </p:stCondLst>
                                  <p:childTnLst>
                                    <p:set>
                                      <p:cBhvr>
                                        <p:cTn id="19" dur="1" fill="hold">
                                          <p:stCondLst>
                                            <p:cond delay="0"/>
                                          </p:stCondLst>
                                        </p:cTn>
                                        <p:tgtEl>
                                          <p:spTgt spid="206"/>
                                        </p:tgtEl>
                                        <p:attrNameLst>
                                          <p:attrName>style.visibility</p:attrName>
                                        </p:attrNameLst>
                                      </p:cBhvr>
                                      <p:to>
                                        <p:strVal val="visible"/>
                                      </p:to>
                                    </p:set>
                                    <p:animEffect transition="in" filter="dissolve">
                                      <p:cBhvr>
                                        <p:cTn id="20" dur="500"/>
                                        <p:tgtEl>
                                          <p:spTgt spid="20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07"/>
                                        </p:tgtEl>
                                        <p:attrNameLst>
                                          <p:attrName>style.visibility</p:attrName>
                                        </p:attrNameLst>
                                      </p:cBhvr>
                                      <p:to>
                                        <p:strVal val="visible"/>
                                      </p:to>
                                    </p:set>
                                    <p:animEffect transition="in" filter="dissolve">
                                      <p:cBhvr>
                                        <p:cTn id="25" dur="500"/>
                                        <p:tgtEl>
                                          <p:spTgt spid="20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95"/>
                                        </p:tgtEl>
                                        <p:attrNameLst>
                                          <p:attrName>style.visibility</p:attrName>
                                        </p:attrNameLst>
                                      </p:cBhvr>
                                      <p:to>
                                        <p:strVal val="visible"/>
                                      </p:to>
                                    </p:set>
                                    <p:animEffect transition="in" filter="dissolve">
                                      <p:cBhvr>
                                        <p:cTn id="28" dur="500"/>
                                        <p:tgtEl>
                                          <p:spTgt spid="29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96"/>
                                        </p:tgtEl>
                                        <p:attrNameLst>
                                          <p:attrName>style.visibility</p:attrName>
                                        </p:attrNameLst>
                                      </p:cBhvr>
                                      <p:to>
                                        <p:strVal val="visible"/>
                                      </p:to>
                                    </p:set>
                                    <p:animEffect transition="in" filter="dissolve">
                                      <p:cBhvr>
                                        <p:cTn id="31" dur="5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95" grpId="0"/>
      <p:bldP spid="29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1"/>
          </p:nvPr>
        </p:nvSpPr>
        <p:spPr>
          <a:xfrm>
            <a:off x="767408" y="1499828"/>
            <a:ext cx="4199631" cy="4648200"/>
          </a:xfrm>
        </p:spPr>
        <p:txBody>
          <a:bodyPr/>
          <a:lstStyle/>
          <a:p>
            <a:pPr marL="0" indent="0">
              <a:buNone/>
              <a:defRPr/>
            </a:pPr>
            <a:r>
              <a:rPr lang="en-US" dirty="0">
                <a:solidFill>
                  <a:srgbClr val="CC0000"/>
                </a:solidFill>
                <a:latin typeface="+mn-lt"/>
              </a:rPr>
              <a:t>Data plane</a:t>
            </a:r>
          </a:p>
          <a:p>
            <a:pPr>
              <a:lnSpc>
                <a:spcPct val="80000"/>
              </a:lnSpc>
              <a:spcAft>
                <a:spcPct val="0"/>
              </a:spcAft>
              <a:defRPr/>
            </a:pPr>
            <a:r>
              <a:rPr lang="en-US" sz="2400" dirty="0">
                <a:solidFill>
                  <a:schemeClr val="accent1">
                    <a:lumMod val="75000"/>
                  </a:schemeClr>
                </a:solidFill>
                <a:latin typeface="+mn-lt"/>
                <a:ea typeface="ＭＳ Ｐゴシック" panose="020B0600070205080204" pitchFamily="34" charset="-128"/>
                <a:cs typeface="ＭＳ Ｐゴシック" panose="020B0600070205080204" pitchFamily="34" charset="-128"/>
              </a:rPr>
              <a:t>local</a:t>
            </a:r>
            <a:r>
              <a:rPr lang="en-US" sz="2400" dirty="0">
                <a:solidFill>
                  <a:srgbClr val="000099"/>
                </a:solidFill>
                <a:latin typeface="+mn-lt"/>
                <a:ea typeface="ＭＳ Ｐゴシック" panose="020B0600070205080204" pitchFamily="34" charset="-128"/>
                <a:cs typeface="ＭＳ Ｐゴシック" panose="020B0600070205080204" pitchFamily="34" charset="-128"/>
              </a:rPr>
              <a:t>, per-router function</a:t>
            </a:r>
          </a:p>
          <a:p>
            <a:pPr>
              <a:lnSpc>
                <a:spcPct val="80000"/>
              </a:lnSpc>
              <a:spcAft>
                <a:spcPct val="0"/>
              </a:spcAft>
              <a:defRPr/>
            </a:pPr>
            <a:r>
              <a:rPr lang="en-US" sz="2400" dirty="0">
                <a:solidFill>
                  <a:srgbClr val="000099"/>
                </a:solidFill>
                <a:latin typeface="+mn-lt"/>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latin typeface="+mn-lt"/>
                <a:ea typeface="ＭＳ Ｐゴシック" panose="020B0600070205080204" pitchFamily="34" charset="-128"/>
                <a:cs typeface="ＭＳ Ｐゴシック" panose="020B0600070205080204" pitchFamily="34" charset="-128"/>
              </a:rPr>
              <a:t>how datagram </a:t>
            </a:r>
            <a:r>
              <a:rPr lang="en-US" sz="2400" dirty="0">
                <a:solidFill>
                  <a:srgbClr val="000099"/>
                </a:solidFill>
                <a:latin typeface="+mn-lt"/>
                <a:ea typeface="ＭＳ Ｐゴシック" panose="020B0600070205080204" pitchFamily="34" charset="-128"/>
                <a:cs typeface="ＭＳ Ｐゴシック" panose="020B0600070205080204" pitchFamily="34" charset="-128"/>
              </a:rPr>
              <a:t>arriving on router input port </a:t>
            </a:r>
            <a:r>
              <a:rPr lang="en-US" sz="2400" dirty="0">
                <a:solidFill>
                  <a:schemeClr val="accent6">
                    <a:lumMod val="75000"/>
                  </a:schemeClr>
                </a:solidFill>
                <a:latin typeface="+mn-lt"/>
                <a:ea typeface="ＭＳ Ｐゴシック" panose="020B0600070205080204" pitchFamily="34" charset="-128"/>
                <a:cs typeface="ＭＳ Ｐゴシック" panose="020B0600070205080204" pitchFamily="34" charset="-128"/>
              </a:rPr>
              <a:t>is forwarded </a:t>
            </a:r>
            <a:r>
              <a:rPr lang="en-US" sz="2400" dirty="0">
                <a:solidFill>
                  <a:srgbClr val="000099"/>
                </a:solidFill>
                <a:latin typeface="+mn-lt"/>
                <a:ea typeface="ＭＳ Ｐゴシック" panose="020B0600070205080204" pitchFamily="34" charset="-128"/>
                <a:cs typeface="ＭＳ Ｐゴシック" panose="020B0600070205080204" pitchFamily="34" charset="-128"/>
              </a:rPr>
              <a:t>to router output port</a:t>
            </a:r>
          </a:p>
          <a:p>
            <a:pPr>
              <a:lnSpc>
                <a:spcPct val="80000"/>
              </a:lnSpc>
              <a:spcAft>
                <a:spcPct val="0"/>
              </a:spcAft>
              <a:defRPr/>
            </a:pPr>
            <a:r>
              <a:rPr lang="en-US" sz="2400" dirty="0">
                <a:solidFill>
                  <a:srgbClr val="000099"/>
                </a:solidFill>
                <a:latin typeface="+mn-lt"/>
                <a:ea typeface="ＭＳ Ｐゴシック" panose="020B0600070205080204" pitchFamily="34" charset="-128"/>
                <a:cs typeface="ＭＳ Ｐゴシック" panose="020B0600070205080204" pitchFamily="34" charset="-128"/>
              </a:rPr>
              <a:t>forwarding function</a:t>
            </a:r>
          </a:p>
          <a:p>
            <a:pPr>
              <a:buFont typeface="Wingdings" charset="0"/>
              <a:buNone/>
              <a:defRPr/>
            </a:pPr>
            <a:endParaRPr lang="en-US" dirty="0">
              <a:latin typeface="+mn-lt"/>
            </a:endParaRPr>
          </a:p>
        </p:txBody>
      </p:sp>
      <p:sp>
        <p:nvSpPr>
          <p:cNvPr id="8" name="Rectangle 3"/>
          <p:cNvSpPr txBox="1">
            <a:spLocks noChangeArrowheads="1"/>
          </p:cNvSpPr>
          <p:nvPr/>
        </p:nvSpPr>
        <p:spPr bwMode="auto">
          <a:xfrm>
            <a:off x="6562745" y="1499828"/>
            <a:ext cx="4789839" cy="4842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688975" indent="-231775" algn="l" rtl="0" eaLnBrk="0" fontAlgn="base" hangingPunct="0">
              <a:lnSpc>
                <a:spcPct val="85000"/>
              </a:lnSpc>
              <a:spcBef>
                <a:spcPct val="20000"/>
              </a:spcBef>
              <a:spcAft>
                <a:spcPct val="0"/>
              </a:spcAft>
              <a:buClr>
                <a:srgbClr val="000099"/>
              </a:buClr>
              <a:buFont typeface="Arial"/>
              <a:buChar char="•"/>
              <a:defRPr sz="2400">
                <a:solidFill>
                  <a:schemeClr val="tx1"/>
                </a:solidFill>
                <a:latin typeface="Gill Sans MT"/>
                <a:ea typeface="ＭＳ Ｐゴシック" charset="0"/>
                <a:cs typeface="Gill Sans MT"/>
              </a:defRPr>
            </a:lvl2pPr>
            <a:lvl3pPr marL="1143000" indent="-228600" algn="l" rtl="0" eaLnBrk="0" fontAlgn="base" hangingPunct="0">
              <a:spcBef>
                <a:spcPct val="20000"/>
              </a:spcBef>
              <a:spcAft>
                <a:spcPct val="0"/>
              </a:spcAft>
              <a:buChar char="•"/>
              <a:defRPr sz="2000">
                <a:solidFill>
                  <a:schemeClr val="tx1"/>
                </a:solidFill>
                <a:latin typeface="Gill Sans MT"/>
                <a:ea typeface="ＭＳ Ｐゴシック" charset="0"/>
                <a:cs typeface="Gill Sans MT"/>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defRPr/>
            </a:pPr>
            <a:r>
              <a:rPr lang="en-US" dirty="0">
                <a:solidFill>
                  <a:srgbClr val="CC0000"/>
                </a:solidFill>
              </a:rPr>
              <a:t>Control plane</a:t>
            </a:r>
          </a:p>
          <a:p>
            <a:pPr eaLnBrk="1" hangingPunct="1">
              <a:lnSpc>
                <a:spcPct val="80000"/>
              </a:lnSpc>
              <a:buClrTx/>
              <a:buSzPct val="70000"/>
              <a:buFont typeface="Wingdings" panose="05000000000000000000" pitchFamily="2" charset="2"/>
              <a:buChar char="v"/>
              <a:defRPr/>
            </a:pPr>
            <a:r>
              <a:rPr lang="en-US" sz="2400" dirty="0">
                <a:solidFill>
                  <a:schemeClr val="accent1">
                    <a:lumMod val="75000"/>
                  </a:schemeClr>
                </a:solidFill>
                <a:ea typeface="ＭＳ Ｐゴシック" panose="020B0600070205080204" pitchFamily="34" charset="-128"/>
                <a:cs typeface="ＭＳ Ｐゴシック" panose="020B0600070205080204" pitchFamily="34" charset="-128"/>
              </a:rPr>
              <a:t>global</a:t>
            </a:r>
            <a:r>
              <a:rPr lang="en-US" sz="2400" dirty="0">
                <a:solidFill>
                  <a:srgbClr val="000099"/>
                </a:solidFill>
                <a:ea typeface="ＭＳ Ｐゴシック" panose="020B0600070205080204" pitchFamily="34" charset="-128"/>
                <a:cs typeface="ＭＳ Ｐゴシック" panose="020B0600070205080204" pitchFamily="34" charset="-128"/>
              </a:rPr>
              <a:t>(network-wide) logic</a:t>
            </a:r>
          </a:p>
          <a:p>
            <a:pPr eaLnBrk="1" hangingPunct="1">
              <a:lnSpc>
                <a:spcPct val="80000"/>
              </a:lnSpc>
              <a:buClrTx/>
              <a:buSzPct val="70000"/>
              <a:buFont typeface="Wingdings" panose="05000000000000000000" pitchFamily="2" charset="2"/>
              <a:buChar char="v"/>
              <a:defRPr/>
            </a:pPr>
            <a:r>
              <a:rPr lang="en-US" sz="2400" dirty="0">
                <a:solidFill>
                  <a:srgbClr val="000099"/>
                </a:solidFill>
                <a:ea typeface="ＭＳ Ｐゴシック" panose="020B0600070205080204" pitchFamily="34" charset="-128"/>
                <a:cs typeface="ＭＳ Ｐゴシック" panose="020B0600070205080204" pitchFamily="34" charset="-128"/>
              </a:rPr>
              <a:t>determines </a:t>
            </a:r>
            <a:r>
              <a:rPr lang="en-US" sz="2400" dirty="0">
                <a:solidFill>
                  <a:schemeClr val="accent6">
                    <a:lumMod val="75000"/>
                  </a:schemeClr>
                </a:solidFill>
                <a:ea typeface="ＭＳ Ｐゴシック" panose="020B0600070205080204" pitchFamily="34" charset="-128"/>
                <a:cs typeface="ＭＳ Ｐゴシック" panose="020B0600070205080204" pitchFamily="34" charset="-128"/>
              </a:rPr>
              <a:t>how datagram is routed</a:t>
            </a:r>
            <a:r>
              <a:rPr lang="en-US" sz="2400" dirty="0">
                <a:solidFill>
                  <a:srgbClr val="000099"/>
                </a:solidFill>
                <a:ea typeface="ＭＳ Ｐゴシック" panose="020B0600070205080204" pitchFamily="34" charset="-128"/>
                <a:cs typeface="ＭＳ Ｐゴシック" panose="020B0600070205080204" pitchFamily="34" charset="-128"/>
              </a:rPr>
              <a:t> among routers along end-end path from source host to destination host</a:t>
            </a:r>
          </a:p>
          <a:p>
            <a:pPr eaLnBrk="1" hangingPunct="1">
              <a:lnSpc>
                <a:spcPct val="80000"/>
              </a:lnSpc>
              <a:buClrTx/>
              <a:buSzPct val="70000"/>
              <a:buFont typeface="Wingdings" panose="05000000000000000000" pitchFamily="2" charset="2"/>
              <a:buChar char="v"/>
              <a:defRPr/>
            </a:pPr>
            <a:r>
              <a:rPr lang="en-US" sz="2400" dirty="0">
                <a:solidFill>
                  <a:srgbClr val="000099"/>
                </a:solidFill>
                <a:ea typeface="ＭＳ Ｐゴシック" panose="020B0600070205080204" pitchFamily="34" charset="-128"/>
                <a:cs typeface="ＭＳ Ｐゴシック" panose="020B0600070205080204" pitchFamily="34" charset="-128"/>
              </a:rPr>
              <a:t>two control-plane approaches:</a:t>
            </a:r>
          </a:p>
          <a:p>
            <a:pPr marL="742950" lvl="1" indent="-285750" eaLnBrk="1" hangingPunct="1">
              <a:lnSpc>
                <a:spcPct val="80000"/>
              </a:lnSpc>
              <a:spcBef>
                <a:spcPts val="600"/>
              </a:spcBef>
              <a:spcAft>
                <a:spcPts val="0"/>
              </a:spcAft>
              <a:buClrTx/>
              <a:buFontTx/>
              <a:buChar char="–"/>
              <a:defRPr/>
            </a:pPr>
            <a:r>
              <a:rPr lang="en-US" sz="2000" dirty="0">
                <a:solidFill>
                  <a:srgbClr val="0000FF"/>
                </a:solidFill>
                <a:latin typeface="+mn-lt"/>
              </a:rPr>
              <a:t>traditional routing algorithms: </a:t>
            </a:r>
            <a:r>
              <a:rPr lang="en-US" sz="2000" dirty="0">
                <a:solidFill>
                  <a:srgbClr val="000099"/>
                </a:solidFill>
                <a:latin typeface="+mn-lt"/>
              </a:rPr>
              <a:t>implemented in routers</a:t>
            </a:r>
            <a:endParaRPr lang="en-US" sz="2200" dirty="0">
              <a:solidFill>
                <a:srgbClr val="0000FF"/>
              </a:solidFill>
              <a:latin typeface="+mn-lt"/>
              <a:ea typeface="ＭＳ Ｐゴシック" panose="020B0600070205080204" pitchFamily="34" charset="-128"/>
              <a:cs typeface="+mn-cs"/>
            </a:endParaRPr>
          </a:p>
          <a:p>
            <a:pPr marL="742950" lvl="1" indent="-285750" eaLnBrk="1" hangingPunct="1">
              <a:lnSpc>
                <a:spcPct val="80000"/>
              </a:lnSpc>
              <a:spcBef>
                <a:spcPts val="600"/>
              </a:spcBef>
              <a:spcAft>
                <a:spcPts val="0"/>
              </a:spcAft>
              <a:buClrTx/>
              <a:buFontTx/>
              <a:buChar char="–"/>
              <a:defRPr/>
            </a:pPr>
            <a:r>
              <a:rPr lang="en-US" sz="2000" dirty="0">
                <a:solidFill>
                  <a:srgbClr val="0000FF"/>
                </a:solidFill>
                <a:latin typeface="+mn-lt"/>
              </a:rPr>
              <a:t>software-defined networking (SDN): </a:t>
            </a:r>
            <a:r>
              <a:rPr lang="en-US" sz="2000" dirty="0">
                <a:solidFill>
                  <a:srgbClr val="000099"/>
                </a:solidFill>
                <a:latin typeface="+mn-lt"/>
              </a:rPr>
              <a:t>implemented in (remote) servers</a:t>
            </a:r>
            <a:endParaRPr lang="en-US" sz="2200" dirty="0">
              <a:solidFill>
                <a:srgbClr val="0000FF"/>
              </a:solidFill>
              <a:latin typeface="+mn-lt"/>
              <a:ea typeface="ＭＳ Ｐゴシック" panose="020B0600070205080204" pitchFamily="34" charset="-128"/>
              <a:cs typeface="+mn-cs"/>
            </a:endParaRPr>
          </a:p>
          <a:p>
            <a:pPr>
              <a:defRPr/>
            </a:pPr>
            <a:endParaRPr lang="en-US" dirty="0"/>
          </a:p>
          <a:p>
            <a:pPr>
              <a:buFont typeface="Wingdings" charset="0"/>
              <a:buNone/>
              <a:defRPr/>
            </a:pPr>
            <a:endParaRPr lang="en-US" dirty="0"/>
          </a:p>
        </p:txBody>
      </p:sp>
      <p:grpSp>
        <p:nvGrpSpPr>
          <p:cNvPr id="46085" name="Group 8"/>
          <p:cNvGrpSpPr>
            <a:grpSpLocks/>
          </p:cNvGrpSpPr>
          <p:nvPr/>
        </p:nvGrpSpPr>
        <p:grpSpPr bwMode="auto">
          <a:xfrm>
            <a:off x="2236663" y="4870598"/>
            <a:ext cx="3643313" cy="1582738"/>
            <a:chOff x="842050" y="4767952"/>
            <a:chExt cx="3644169" cy="1582996"/>
          </a:xfrm>
        </p:grpSpPr>
        <p:sp>
          <p:nvSpPr>
            <p:cNvPr id="10" name="Freeform 2"/>
            <p:cNvSpPr>
              <a:spLocks/>
            </p:cNvSpPr>
            <p:nvPr/>
          </p:nvSpPr>
          <p:spPr bwMode="auto">
            <a:xfrm>
              <a:off x="2591886" y="5436399"/>
              <a:ext cx="1894333" cy="914549"/>
            </a:xfrm>
            <a:custGeom>
              <a:avLst/>
              <a:gdLst>
                <a:gd name="T0" fmla="*/ 1611 w 10001"/>
                <a:gd name="T1" fmla="*/ 374679 h 10125"/>
                <a:gd name="T2" fmla="*/ 287991 w 10001"/>
                <a:gd name="T3" fmla="*/ 147961 h 10125"/>
                <a:gd name="T4" fmla="*/ 1260716 w 10001"/>
                <a:gd name="T5" fmla="*/ 93322 h 10125"/>
                <a:gd name="T6" fmla="*/ 2011909 w 10001"/>
                <a:gd name="T7" fmla="*/ 0 h 10125"/>
                <a:gd name="T8" fmla="*/ 2706712 w 10001"/>
                <a:gd name="T9" fmla="*/ 93600 h 10125"/>
                <a:gd name="T10" fmla="*/ 3255305 w 10001"/>
                <a:gd name="T11" fmla="*/ 46104 h 10125"/>
                <a:gd name="T12" fmla="*/ 4023415 w 10001"/>
                <a:gd name="T13" fmla="*/ 277276 h 10125"/>
                <a:gd name="T14" fmla="*/ 3463544 w 10001"/>
                <a:gd name="T15" fmla="*/ 630526 h 10125"/>
                <a:gd name="T16" fmla="*/ 2817478 w 10001"/>
                <a:gd name="T17" fmla="*/ 864758 h 10125"/>
                <a:gd name="T18" fmla="*/ 2137577 w 10001"/>
                <a:gd name="T19" fmla="*/ 820324 h 10125"/>
                <a:gd name="T20" fmla="*/ 1760571 w 10001"/>
                <a:gd name="T21" fmla="*/ 919490 h 10125"/>
                <a:gd name="T22" fmla="*/ 1264743 w 10001"/>
                <a:gd name="T23" fmla="*/ 929416 h 10125"/>
                <a:gd name="T24" fmla="*/ 877667 w 10001"/>
                <a:gd name="T25" fmla="*/ 732382 h 10125"/>
                <a:gd name="T26" fmla="*/ 478105 w 10001"/>
                <a:gd name="T27" fmla="*/ 695276 h 10125"/>
                <a:gd name="T28" fmla="*/ 1611 w 10001"/>
                <a:gd name="T29" fmla="*/ 374679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gradFill flip="none" rotWithShape="1">
              <a:gsLst>
                <a:gs pos="0">
                  <a:srgbClr val="66CCFF"/>
                </a:gs>
                <a:gs pos="100000">
                  <a:srgbClr val="FFFFFF"/>
                </a:gs>
                <a:gs pos="50000">
                  <a:schemeClr val="bg1"/>
                </a:gs>
              </a:gsLst>
              <a:lin ang="0" scaled="1"/>
              <a:tileRect/>
            </a:gradFill>
            <a:ln>
              <a:noFill/>
            </a:ln>
          </p:spPr>
          <p:txBody>
            <a:bodyPr wrap="none" anchor="ctr"/>
            <a:lstStyle/>
            <a:p>
              <a:pPr>
                <a:defRPr/>
              </a:pPr>
              <a:endParaRPr lang="en-US">
                <a:solidFill>
                  <a:srgbClr val="000099"/>
                </a:solidFill>
                <a:latin typeface="Arial" charset="0"/>
                <a:ea typeface="ＭＳ Ｐゴシック" charset="0"/>
                <a:cs typeface="ＭＳ Ｐゴシック" charset="0"/>
              </a:endParaRPr>
            </a:p>
          </p:txBody>
        </p:sp>
        <p:cxnSp>
          <p:nvCxnSpPr>
            <p:cNvPr id="11" name="Straight Connector 10"/>
            <p:cNvCxnSpPr/>
            <p:nvPr/>
          </p:nvCxnSpPr>
          <p:spPr>
            <a:xfrm flipV="1">
              <a:off x="3261968" y="5558656"/>
              <a:ext cx="500180" cy="15718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111121" y="5774591"/>
              <a:ext cx="862215" cy="1047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123824" y="5880971"/>
              <a:ext cx="714543" cy="27468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283479" y="5801583"/>
              <a:ext cx="1506892"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093" name="TextBox 265"/>
            <p:cNvSpPr txBox="1">
              <a:spLocks noChangeArrowheads="1"/>
            </p:cNvSpPr>
            <p:nvPr/>
          </p:nvSpPr>
          <p:spPr bwMode="auto">
            <a:xfrm>
              <a:off x="3198813" y="5473700"/>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1</a:t>
              </a:r>
            </a:p>
          </p:txBody>
        </p:sp>
        <p:sp>
          <p:nvSpPr>
            <p:cNvPr id="46094" name="TextBox 281"/>
            <p:cNvSpPr txBox="1">
              <a:spLocks noChangeArrowheads="1"/>
            </p:cNvSpPr>
            <p:nvPr/>
          </p:nvSpPr>
          <p:spPr bwMode="auto">
            <a:xfrm>
              <a:off x="3373438" y="57610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2</a:t>
              </a:r>
            </a:p>
          </p:txBody>
        </p:sp>
        <p:sp>
          <p:nvSpPr>
            <p:cNvPr id="46095" name="TextBox 282"/>
            <p:cNvSpPr txBox="1">
              <a:spLocks noChangeArrowheads="1"/>
            </p:cNvSpPr>
            <p:nvPr/>
          </p:nvSpPr>
          <p:spPr bwMode="auto">
            <a:xfrm>
              <a:off x="3068638" y="5862638"/>
              <a:ext cx="269689" cy="277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dirty="0">
                  <a:solidFill>
                    <a:schemeClr val="accent2"/>
                  </a:solidFill>
                </a:rPr>
                <a:t>3</a:t>
              </a:r>
            </a:p>
          </p:txBody>
        </p:sp>
        <p:grpSp>
          <p:nvGrpSpPr>
            <p:cNvPr id="46096" name="Group 5"/>
            <p:cNvGrpSpPr>
              <a:grpSpLocks/>
            </p:cNvGrpSpPr>
            <p:nvPr/>
          </p:nvGrpSpPr>
          <p:grpSpPr bwMode="auto">
            <a:xfrm>
              <a:off x="938213" y="5237164"/>
              <a:ext cx="1616075" cy="524196"/>
              <a:chOff x="-4079003" y="2717403"/>
              <a:chExt cx="1616718" cy="525393"/>
            </a:xfrm>
          </p:grpSpPr>
          <p:sp>
            <p:nvSpPr>
              <p:cNvPr id="46109"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0"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1"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46112"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46113" name="Text Box 105"/>
              <p:cNvSpPr txBox="1">
                <a:spLocks noChangeArrowheads="1"/>
              </p:cNvSpPr>
              <p:nvPr/>
            </p:nvSpPr>
            <p:spPr bwMode="auto">
              <a:xfrm>
                <a:off x="-3430189" y="2965119"/>
                <a:ext cx="501994" cy="277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chemeClr val="accent4"/>
                    </a:solidFill>
                  </a:rPr>
                  <a:t>0111</a:t>
                </a:r>
              </a:p>
            </p:txBody>
          </p:sp>
          <p:sp>
            <p:nvSpPr>
              <p:cNvPr id="46114"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46097" name="TextBox 6"/>
            <p:cNvSpPr txBox="1">
              <a:spLocks noChangeArrowheads="1"/>
            </p:cNvSpPr>
            <p:nvPr/>
          </p:nvSpPr>
          <p:spPr bwMode="auto">
            <a:xfrm>
              <a:off x="842050" y="4767952"/>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99"/>
                  </a:solidFill>
                </a:rPr>
                <a:t>values in arriving </a:t>
              </a:r>
            </a:p>
            <a:p>
              <a:r>
                <a:rPr lang="en-US" altLang="zh-CN" sz="1400" dirty="0">
                  <a:solidFill>
                    <a:srgbClr val="000099"/>
                  </a:solidFill>
                </a:rPr>
                <a:t>packet header</a:t>
              </a:r>
              <a:endParaRPr lang="en-US" altLang="zh-CN" sz="1800" dirty="0">
                <a:solidFill>
                  <a:srgbClr val="000099"/>
                </a:solidFill>
              </a:endParaRPr>
            </a:p>
          </p:txBody>
        </p:sp>
        <p:grpSp>
          <p:nvGrpSpPr>
            <p:cNvPr id="46098" name="Group 357"/>
            <p:cNvGrpSpPr>
              <a:grpSpLocks/>
            </p:cNvGrpSpPr>
            <p:nvPr/>
          </p:nvGrpSpPr>
          <p:grpSpPr bwMode="auto">
            <a:xfrm>
              <a:off x="2714625" y="5659438"/>
              <a:ext cx="565150" cy="293687"/>
              <a:chOff x="1871277" y="1576300"/>
              <a:chExt cx="1128371" cy="437861"/>
            </a:xfrm>
          </p:grpSpPr>
          <p:sp>
            <p:nvSpPr>
              <p:cNvPr id="22" name="Oval 21"/>
              <p:cNvSpPr>
                <a:spLocks noChangeArrowheads="1"/>
              </p:cNvSpPr>
              <p:nvPr/>
            </p:nvSpPr>
            <p:spPr bwMode="auto">
              <a:xfrm flipV="1">
                <a:off x="1873504" y="1693538"/>
                <a:ext cx="1125467" cy="319572"/>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3" name="Rectangle 22"/>
              <p:cNvSpPr/>
              <p:nvPr/>
            </p:nvSpPr>
            <p:spPr bwMode="auto">
              <a:xfrm>
                <a:off x="1870334" y="1738514"/>
                <a:ext cx="1128637" cy="11599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4" name="Oval 23"/>
              <p:cNvSpPr>
                <a:spLocks noChangeArrowheads="1"/>
              </p:cNvSpPr>
              <p:nvPr/>
            </p:nvSpPr>
            <p:spPr bwMode="auto">
              <a:xfrm flipV="1">
                <a:off x="1870334" y="1575177"/>
                <a:ext cx="1125465" cy="31957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99"/>
                  </a:solidFill>
                  <a:latin typeface="Gill Sans MT" panose="020B0502020104020203" pitchFamily="34" charset="0"/>
                </a:endParaRPr>
              </a:p>
            </p:txBody>
          </p:sp>
          <p:sp>
            <p:nvSpPr>
              <p:cNvPr id="25" name="Freeform 24"/>
              <p:cNvSpPr/>
              <p:nvPr/>
            </p:nvSpPr>
            <p:spPr bwMode="auto">
              <a:xfrm>
                <a:off x="2158833" y="1672232"/>
                <a:ext cx="548468" cy="1609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99"/>
                  </a:solidFill>
                </a:endParaRPr>
              </a:p>
            </p:txBody>
          </p:sp>
          <p:sp>
            <p:nvSpPr>
              <p:cNvPr id="26" name="Freeform 25"/>
              <p:cNvSpPr>
                <a:spLocks/>
              </p:cNvSpPr>
              <p:nvPr/>
            </p:nvSpPr>
            <p:spPr bwMode="auto">
              <a:xfrm>
                <a:off x="2101767" y="1631990"/>
                <a:ext cx="662599" cy="111258"/>
              </a:xfrm>
              <a:custGeom>
                <a:avLst/>
                <a:gdLst>
                  <a:gd name="T0" fmla="*/ 0 w 3723451"/>
                  <a:gd name="T1" fmla="*/ 27219 h 932950"/>
                  <a:gd name="T2" fmla="*/ 116589 w 3723451"/>
                  <a:gd name="T3" fmla="*/ 321 h 932950"/>
                  <a:gd name="T4" fmla="*/ 330241 w 3723451"/>
                  <a:gd name="T5" fmla="*/ 62079 h 932950"/>
                  <a:gd name="T6" fmla="*/ 534068 w 3723451"/>
                  <a:gd name="T7" fmla="*/ 0 h 932950"/>
                  <a:gd name="T8" fmla="*/ 662599 w 3723451"/>
                  <a:gd name="T9" fmla="*/ 24703 h 932950"/>
                  <a:gd name="T10" fmla="*/ 566972 w 3723451"/>
                  <a:gd name="T11" fmla="*/ 55080 h 932950"/>
                  <a:gd name="T12" fmla="*/ 536184 w 3723451"/>
                  <a:gd name="T13" fmla="*/ 46891 h 932950"/>
                  <a:gd name="T14" fmla="*/ 333995 w 3723451"/>
                  <a:gd name="T15" fmla="*/ 111258 h 932950"/>
                  <a:gd name="T16" fmla="*/ 126634 w 3723451"/>
                  <a:gd name="T17" fmla="*/ 49258 h 932950"/>
                  <a:gd name="T18" fmla="*/ 93107 w 3723451"/>
                  <a:gd name="T19" fmla="*/ 55950 h 932950"/>
                  <a:gd name="T20" fmla="*/ 0 w 3723451"/>
                  <a:gd name="T21" fmla="*/ 27219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7" name="Freeform 26"/>
              <p:cNvSpPr>
                <a:spLocks/>
              </p:cNvSpPr>
              <p:nvPr/>
            </p:nvSpPr>
            <p:spPr bwMode="auto">
              <a:xfrm>
                <a:off x="2536103" y="1726678"/>
                <a:ext cx="244114" cy="97055"/>
              </a:xfrm>
              <a:custGeom>
                <a:avLst/>
                <a:gdLst>
                  <a:gd name="T0" fmla="*/ 0 w 1366596"/>
                  <a:gd name="T1" fmla="*/ 0 h 809868"/>
                  <a:gd name="T2" fmla="*/ 244114 w 1366596"/>
                  <a:gd name="T3" fmla="*/ 74997 h 809868"/>
                  <a:gd name="T4" fmla="*/ 154523 w 1366596"/>
                  <a:gd name="T5" fmla="*/ 97055 h 809868"/>
                  <a:gd name="T6" fmla="*/ 822 w 1366596"/>
                  <a:gd name="T7" fmla="*/ 5128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sp>
            <p:nvSpPr>
              <p:cNvPr id="28" name="Freeform 27"/>
              <p:cNvSpPr>
                <a:spLocks/>
              </p:cNvSpPr>
              <p:nvPr/>
            </p:nvSpPr>
            <p:spPr bwMode="auto">
              <a:xfrm>
                <a:off x="2089086" y="1729045"/>
                <a:ext cx="240945" cy="97056"/>
              </a:xfrm>
              <a:custGeom>
                <a:avLst/>
                <a:gdLst>
                  <a:gd name="T0" fmla="*/ 237656 w 1348191"/>
                  <a:gd name="T1" fmla="*/ 0 h 791462"/>
                  <a:gd name="T2" fmla="*/ 240945 w 1348191"/>
                  <a:gd name="T3" fmla="*/ 46835 h 791462"/>
                  <a:gd name="T4" fmla="*/ 87168 w 1348191"/>
                  <a:gd name="T5" fmla="*/ 97056 h 791462"/>
                  <a:gd name="T6" fmla="*/ 0 w 1348191"/>
                  <a:gd name="T7" fmla="*/ 75049 h 791462"/>
                  <a:gd name="T8" fmla="*/ 237656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endParaRPr>
              </a:p>
            </p:txBody>
          </p:sp>
          <p:cxnSp>
            <p:nvCxnSpPr>
              <p:cNvPr id="29" name="Straight Connector 28"/>
              <p:cNvCxnSpPr>
                <a:cxnSpLocks noChangeShapeType="1"/>
                <a:endCxn id="24" idx="2"/>
              </p:cNvCxnSpPr>
              <p:nvPr/>
            </p:nvCxnSpPr>
            <p:spPr bwMode="auto">
              <a:xfrm flipH="1" flipV="1">
                <a:off x="1870334" y="1736147"/>
                <a:ext cx="3169"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0" name="Straight Connector 29"/>
              <p:cNvCxnSpPr>
                <a:cxnSpLocks noChangeShapeType="1"/>
              </p:cNvCxnSpPr>
              <p:nvPr/>
            </p:nvCxnSpPr>
            <p:spPr bwMode="auto">
              <a:xfrm flipH="1" flipV="1">
                <a:off x="2995800" y="1733779"/>
                <a:ext cx="3171" cy="12309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099" name="Freeform 120"/>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36"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3" name="标题 2">
            <a:extLst>
              <a:ext uri="{FF2B5EF4-FFF2-40B4-BE49-F238E27FC236}">
                <a16:creationId xmlns:a16="http://schemas.microsoft.com/office/drawing/2014/main" id="{BA9DEBF6-9039-4D60-903F-B0C1D67A630B}"/>
              </a:ext>
            </a:extLst>
          </p:cNvPr>
          <p:cNvSpPr>
            <a:spLocks noGrp="1"/>
          </p:cNvSpPr>
          <p:nvPr>
            <p:ph type="title"/>
          </p:nvPr>
        </p:nvSpPr>
        <p:spPr/>
        <p:txBody>
          <a:bodyPr/>
          <a:lstStyle/>
          <a:p>
            <a:r>
              <a:rPr lang="en-US" altLang="zh-CN" dirty="0"/>
              <a:t>Network layer: data plane, control plane</a:t>
            </a:r>
            <a:endParaRPr lang="zh-CN" altLang="en-US" dirty="0"/>
          </a:p>
        </p:txBody>
      </p:sp>
    </p:spTree>
    <p:extLst>
      <p:ext uri="{BB962C8B-B14F-4D97-AF65-F5344CB8AC3E}">
        <p14:creationId xmlns:p14="http://schemas.microsoft.com/office/powerpoint/2010/main" val="279984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Rectangle 2"/>
          <p:cNvSpPr>
            <a:spLocks noGrp="1" noChangeArrowheads="1"/>
          </p:cNvSpPr>
          <p:nvPr>
            <p:ph type="title"/>
          </p:nvPr>
        </p:nvSpPr>
        <p:spPr>
          <a:xfrm>
            <a:off x="1831975" y="214313"/>
            <a:ext cx="7772400" cy="990600"/>
          </a:xfrm>
        </p:spPr>
        <p:txBody>
          <a:bodyPr/>
          <a:lstStyle/>
          <a:p>
            <a:pPr>
              <a:defRPr/>
            </a:pPr>
            <a:r>
              <a:rPr lang="en-US" dirty="0">
                <a:cs typeface="+mj-cs"/>
              </a:rPr>
              <a:t>Tunneling and encapsulation</a:t>
            </a:r>
          </a:p>
        </p:txBody>
      </p:sp>
      <p:sp>
        <p:nvSpPr>
          <p:cNvPr id="130"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128" name="Text Box 75">
            <a:extLst>
              <a:ext uri="{FF2B5EF4-FFF2-40B4-BE49-F238E27FC236}">
                <a16:creationId xmlns:a16="http://schemas.microsoft.com/office/drawing/2014/main" id="{14FCA488-63A1-4186-815F-083DB8D25A4F}"/>
              </a:ext>
            </a:extLst>
          </p:cNvPr>
          <p:cNvSpPr txBox="1">
            <a:spLocks noChangeArrowheads="1"/>
          </p:cNvSpPr>
          <p:nvPr/>
        </p:nvSpPr>
        <p:spPr bwMode="auto">
          <a:xfrm>
            <a:off x="888274" y="1697883"/>
            <a:ext cx="275952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Ethernet connecting two IPv6 routers:</a:t>
            </a:r>
          </a:p>
        </p:txBody>
      </p:sp>
      <p:grpSp>
        <p:nvGrpSpPr>
          <p:cNvPr id="129" name="Group 2">
            <a:extLst>
              <a:ext uri="{FF2B5EF4-FFF2-40B4-BE49-F238E27FC236}">
                <a16:creationId xmlns:a16="http://schemas.microsoft.com/office/drawing/2014/main" id="{203D2C4C-BD14-42DF-90D4-E34D9C85B521}"/>
              </a:ext>
            </a:extLst>
          </p:cNvPr>
          <p:cNvGrpSpPr/>
          <p:nvPr/>
        </p:nvGrpSpPr>
        <p:grpSpPr>
          <a:xfrm>
            <a:off x="4274280" y="1626442"/>
            <a:ext cx="5834767" cy="995120"/>
            <a:chOff x="3663591" y="1108282"/>
            <a:chExt cx="5834767" cy="995120"/>
          </a:xfrm>
        </p:grpSpPr>
        <p:sp>
          <p:nvSpPr>
            <p:cNvPr id="131" name="Rectangle 67">
              <a:extLst>
                <a:ext uri="{FF2B5EF4-FFF2-40B4-BE49-F238E27FC236}">
                  <a16:creationId xmlns:a16="http://schemas.microsoft.com/office/drawing/2014/main" id="{F99FDB0D-2C01-48FB-BDA8-075E1FBAD4E6}"/>
                </a:ext>
              </a:extLst>
            </p:cNvPr>
            <p:cNvSpPr>
              <a:spLocks noChangeArrowheads="1"/>
            </p:cNvSpPr>
            <p:nvPr/>
          </p:nvSpPr>
          <p:spPr bwMode="auto">
            <a:xfrm>
              <a:off x="5385352" y="1616420"/>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32" name="Text Box 244">
              <a:extLst>
                <a:ext uri="{FF2B5EF4-FFF2-40B4-BE49-F238E27FC236}">
                  <a16:creationId xmlns:a16="http://schemas.microsoft.com/office/drawing/2014/main" id="{1DCB3F1D-4589-4C15-A04C-A930AF2ADFFD}"/>
                </a:ext>
              </a:extLst>
            </p:cNvPr>
            <p:cNvSpPr txBox="1">
              <a:spLocks noChangeArrowheads="1"/>
            </p:cNvSpPr>
            <p:nvPr/>
          </p:nvSpPr>
          <p:spPr bwMode="auto">
            <a:xfrm>
              <a:off x="5480234" y="1110007"/>
              <a:ext cx="2471780"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Ethernet connects two IPv6 routers</a:t>
              </a:r>
            </a:p>
          </p:txBody>
        </p:sp>
        <p:grpSp>
          <p:nvGrpSpPr>
            <p:cNvPr id="133" name="Group 268">
              <a:extLst>
                <a:ext uri="{FF2B5EF4-FFF2-40B4-BE49-F238E27FC236}">
                  <a16:creationId xmlns:a16="http://schemas.microsoft.com/office/drawing/2014/main" id="{5AD30EBE-66BB-41B8-BF2B-11A1C956AB15}"/>
                </a:ext>
              </a:extLst>
            </p:cNvPr>
            <p:cNvGrpSpPr/>
            <p:nvPr/>
          </p:nvGrpSpPr>
          <p:grpSpPr>
            <a:xfrm>
              <a:off x="3663591" y="1108282"/>
              <a:ext cx="1764058" cy="965200"/>
              <a:chOff x="3670217" y="2254595"/>
              <a:chExt cx="1764058" cy="965200"/>
            </a:xfrm>
          </p:grpSpPr>
          <p:sp>
            <p:nvSpPr>
              <p:cNvPr id="156" name="Text Box 92">
                <a:extLst>
                  <a:ext uri="{FF2B5EF4-FFF2-40B4-BE49-F238E27FC236}">
                    <a16:creationId xmlns:a16="http://schemas.microsoft.com/office/drawing/2014/main" id="{DBA4F5C1-9708-45AA-9B8B-0FD2DAFA6680}"/>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57" name="Text Box 108">
                <a:extLst>
                  <a:ext uri="{FF2B5EF4-FFF2-40B4-BE49-F238E27FC236}">
                    <a16:creationId xmlns:a16="http://schemas.microsoft.com/office/drawing/2014/main" id="{FE95BB92-EA52-4182-B998-F4D55F62E74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58" name="Line 141">
                <a:extLst>
                  <a:ext uri="{FF2B5EF4-FFF2-40B4-BE49-F238E27FC236}">
                    <a16:creationId xmlns:a16="http://schemas.microsoft.com/office/drawing/2014/main" id="{C1077D61-802C-480F-9605-C261619119F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9" name="Text Box 143">
                <a:extLst>
                  <a:ext uri="{FF2B5EF4-FFF2-40B4-BE49-F238E27FC236}">
                    <a16:creationId xmlns:a16="http://schemas.microsoft.com/office/drawing/2014/main" id="{B0A633E0-269E-4F4D-9EA6-22FD41EF6337}"/>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60" name="Text Box 144">
                <a:extLst>
                  <a:ext uri="{FF2B5EF4-FFF2-40B4-BE49-F238E27FC236}">
                    <a16:creationId xmlns:a16="http://schemas.microsoft.com/office/drawing/2014/main" id="{CB2BD7A0-C537-448F-83E4-D5A3F4A40B38}"/>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61" name="Group 274">
                <a:extLst>
                  <a:ext uri="{FF2B5EF4-FFF2-40B4-BE49-F238E27FC236}">
                    <a16:creationId xmlns:a16="http://schemas.microsoft.com/office/drawing/2014/main" id="{D2D09995-6B0E-4229-8912-24E41DDC7D77}"/>
                  </a:ext>
                </a:extLst>
              </p:cNvPr>
              <p:cNvGrpSpPr/>
              <p:nvPr/>
            </p:nvGrpSpPr>
            <p:grpSpPr>
              <a:xfrm>
                <a:off x="3670217" y="2586162"/>
                <a:ext cx="731126" cy="344556"/>
                <a:chOff x="7493876" y="2774731"/>
                <a:chExt cx="1481958" cy="894622"/>
              </a:xfrm>
            </p:grpSpPr>
            <p:sp>
              <p:nvSpPr>
                <p:cNvPr id="170" name="Freeform 283">
                  <a:extLst>
                    <a:ext uri="{FF2B5EF4-FFF2-40B4-BE49-F238E27FC236}">
                      <a16:creationId xmlns:a16="http://schemas.microsoft.com/office/drawing/2014/main" id="{C472FF32-0E32-4E7D-8CAD-0D68747D62F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71" name="Oval 284">
                  <a:extLst>
                    <a:ext uri="{FF2B5EF4-FFF2-40B4-BE49-F238E27FC236}">
                      <a16:creationId xmlns:a16="http://schemas.microsoft.com/office/drawing/2014/main" id="{76F9F59D-6DD1-41D6-A1C1-A3046811C45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72" name="Group 285">
                  <a:extLst>
                    <a:ext uri="{FF2B5EF4-FFF2-40B4-BE49-F238E27FC236}">
                      <a16:creationId xmlns:a16="http://schemas.microsoft.com/office/drawing/2014/main" id="{7A6F2757-2468-4FCB-B68A-05AAD768F356}"/>
                    </a:ext>
                  </a:extLst>
                </p:cNvPr>
                <p:cNvGrpSpPr/>
                <p:nvPr/>
              </p:nvGrpSpPr>
              <p:grpSpPr>
                <a:xfrm>
                  <a:off x="7713663" y="2848339"/>
                  <a:ext cx="1042107" cy="425543"/>
                  <a:chOff x="7786941" y="2884917"/>
                  <a:chExt cx="897649" cy="353919"/>
                </a:xfrm>
              </p:grpSpPr>
              <p:sp>
                <p:nvSpPr>
                  <p:cNvPr id="173" name="Freeform 286">
                    <a:extLst>
                      <a:ext uri="{FF2B5EF4-FFF2-40B4-BE49-F238E27FC236}">
                        <a16:creationId xmlns:a16="http://schemas.microsoft.com/office/drawing/2014/main" id="{C8479E9A-5315-4E9B-A128-D23B4ED8906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4" name="Freeform 287">
                    <a:extLst>
                      <a:ext uri="{FF2B5EF4-FFF2-40B4-BE49-F238E27FC236}">
                        <a16:creationId xmlns:a16="http://schemas.microsoft.com/office/drawing/2014/main" id="{34A12C2A-457C-4821-A38A-5A4AD5BEFED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5" name="Freeform 288">
                    <a:extLst>
                      <a:ext uri="{FF2B5EF4-FFF2-40B4-BE49-F238E27FC236}">
                        <a16:creationId xmlns:a16="http://schemas.microsoft.com/office/drawing/2014/main" id="{77306230-EE48-4BD1-A3D0-06339E62CC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76" name="Freeform 289">
                    <a:extLst>
                      <a:ext uri="{FF2B5EF4-FFF2-40B4-BE49-F238E27FC236}">
                        <a16:creationId xmlns:a16="http://schemas.microsoft.com/office/drawing/2014/main" id="{F26AE508-FFDF-4916-9DBC-8E7109400A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62" name="Group 275">
                <a:extLst>
                  <a:ext uri="{FF2B5EF4-FFF2-40B4-BE49-F238E27FC236}">
                    <a16:creationId xmlns:a16="http://schemas.microsoft.com/office/drawing/2014/main" id="{63E03F7B-201F-4F8D-9123-ADBBFD5A047D}"/>
                  </a:ext>
                </a:extLst>
              </p:cNvPr>
              <p:cNvGrpSpPr/>
              <p:nvPr/>
            </p:nvGrpSpPr>
            <p:grpSpPr>
              <a:xfrm>
                <a:off x="4703149" y="2589549"/>
                <a:ext cx="731126" cy="344556"/>
                <a:chOff x="7493876" y="2774731"/>
                <a:chExt cx="1481958" cy="894622"/>
              </a:xfrm>
            </p:grpSpPr>
            <p:sp>
              <p:nvSpPr>
                <p:cNvPr id="163" name="Freeform 276">
                  <a:extLst>
                    <a:ext uri="{FF2B5EF4-FFF2-40B4-BE49-F238E27FC236}">
                      <a16:creationId xmlns:a16="http://schemas.microsoft.com/office/drawing/2014/main" id="{852ED441-B435-4154-BBE9-4F2891FBF2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64" name="Oval 277">
                  <a:extLst>
                    <a:ext uri="{FF2B5EF4-FFF2-40B4-BE49-F238E27FC236}">
                      <a16:creationId xmlns:a16="http://schemas.microsoft.com/office/drawing/2014/main" id="{8111CEFD-DE5F-47F7-B83F-AE89EAB1D872}"/>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65" name="Group 278">
                  <a:extLst>
                    <a:ext uri="{FF2B5EF4-FFF2-40B4-BE49-F238E27FC236}">
                      <a16:creationId xmlns:a16="http://schemas.microsoft.com/office/drawing/2014/main" id="{5637B532-18D0-4674-A493-E935110628E5}"/>
                    </a:ext>
                  </a:extLst>
                </p:cNvPr>
                <p:cNvGrpSpPr/>
                <p:nvPr/>
              </p:nvGrpSpPr>
              <p:grpSpPr>
                <a:xfrm>
                  <a:off x="7713663" y="2848339"/>
                  <a:ext cx="1042107" cy="425543"/>
                  <a:chOff x="7786941" y="2884917"/>
                  <a:chExt cx="897649" cy="353919"/>
                </a:xfrm>
              </p:grpSpPr>
              <p:sp>
                <p:nvSpPr>
                  <p:cNvPr id="166" name="Freeform 279">
                    <a:extLst>
                      <a:ext uri="{FF2B5EF4-FFF2-40B4-BE49-F238E27FC236}">
                        <a16:creationId xmlns:a16="http://schemas.microsoft.com/office/drawing/2014/main" id="{7E09CA94-B0BC-4194-8F7C-221CEF52BED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7" name="Freeform 280">
                    <a:extLst>
                      <a:ext uri="{FF2B5EF4-FFF2-40B4-BE49-F238E27FC236}">
                        <a16:creationId xmlns:a16="http://schemas.microsoft.com/office/drawing/2014/main" id="{84984A7A-0228-44D8-AD77-C96077DD79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8" name="Freeform 281">
                    <a:extLst>
                      <a:ext uri="{FF2B5EF4-FFF2-40B4-BE49-F238E27FC236}">
                        <a16:creationId xmlns:a16="http://schemas.microsoft.com/office/drawing/2014/main" id="{3E058888-8AF1-4AB4-88D1-42683282708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69" name="Freeform 282">
                    <a:extLst>
                      <a:ext uri="{FF2B5EF4-FFF2-40B4-BE49-F238E27FC236}">
                        <a16:creationId xmlns:a16="http://schemas.microsoft.com/office/drawing/2014/main" id="{44529745-FCE0-4F6E-A809-DA5B4C52C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nvGrpSpPr>
            <p:cNvPr id="134" name="Group 290">
              <a:extLst>
                <a:ext uri="{FF2B5EF4-FFF2-40B4-BE49-F238E27FC236}">
                  <a16:creationId xmlns:a16="http://schemas.microsoft.com/office/drawing/2014/main" id="{CC591BDA-0CCA-44A9-B837-A2DBDF2AC445}"/>
                </a:ext>
              </a:extLst>
            </p:cNvPr>
            <p:cNvGrpSpPr/>
            <p:nvPr/>
          </p:nvGrpSpPr>
          <p:grpSpPr>
            <a:xfrm>
              <a:off x="7734300" y="1138202"/>
              <a:ext cx="1764058" cy="965200"/>
              <a:chOff x="3670217" y="2254595"/>
              <a:chExt cx="1764058" cy="965200"/>
            </a:xfrm>
          </p:grpSpPr>
          <p:sp>
            <p:nvSpPr>
              <p:cNvPr id="135" name="Text Box 92">
                <a:extLst>
                  <a:ext uri="{FF2B5EF4-FFF2-40B4-BE49-F238E27FC236}">
                    <a16:creationId xmlns:a16="http://schemas.microsoft.com/office/drawing/2014/main" id="{8183ACDD-12A9-4B8F-B250-3AD540BBECCA}"/>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136" name="Text Box 108">
                <a:extLst>
                  <a:ext uri="{FF2B5EF4-FFF2-40B4-BE49-F238E27FC236}">
                    <a16:creationId xmlns:a16="http://schemas.microsoft.com/office/drawing/2014/main" id="{37EE0A3C-7C45-4EEC-A95C-E83B39888F15}"/>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137" name="Line 141">
                <a:extLst>
                  <a:ext uri="{FF2B5EF4-FFF2-40B4-BE49-F238E27FC236}">
                    <a16:creationId xmlns:a16="http://schemas.microsoft.com/office/drawing/2014/main" id="{B1EFC83E-0F17-4514-8B6E-9AB70A9738B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38" name="Text Box 143">
                <a:extLst>
                  <a:ext uri="{FF2B5EF4-FFF2-40B4-BE49-F238E27FC236}">
                    <a16:creationId xmlns:a16="http://schemas.microsoft.com/office/drawing/2014/main" id="{48DE90DF-E5FF-4DAB-8C6E-39A9D6395366}"/>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sp>
            <p:nvSpPr>
              <p:cNvPr id="139" name="Text Box 144">
                <a:extLst>
                  <a:ext uri="{FF2B5EF4-FFF2-40B4-BE49-F238E27FC236}">
                    <a16:creationId xmlns:a16="http://schemas.microsoft.com/office/drawing/2014/main" id="{40B56E9B-716D-4977-B29D-31F673877A9A}"/>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40" name="Group 296">
                <a:extLst>
                  <a:ext uri="{FF2B5EF4-FFF2-40B4-BE49-F238E27FC236}">
                    <a16:creationId xmlns:a16="http://schemas.microsoft.com/office/drawing/2014/main" id="{260E9745-A1A9-4C55-A778-8412EF56EE21}"/>
                  </a:ext>
                </a:extLst>
              </p:cNvPr>
              <p:cNvGrpSpPr/>
              <p:nvPr/>
            </p:nvGrpSpPr>
            <p:grpSpPr>
              <a:xfrm>
                <a:off x="3670217" y="2586162"/>
                <a:ext cx="731126" cy="344556"/>
                <a:chOff x="7493876" y="2774731"/>
                <a:chExt cx="1481958" cy="894622"/>
              </a:xfrm>
            </p:grpSpPr>
            <p:sp>
              <p:nvSpPr>
                <p:cNvPr id="149" name="Freeform 305">
                  <a:extLst>
                    <a:ext uri="{FF2B5EF4-FFF2-40B4-BE49-F238E27FC236}">
                      <a16:creationId xmlns:a16="http://schemas.microsoft.com/office/drawing/2014/main" id="{1B611503-766F-4140-B3BA-E9812A1C5CB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50" name="Oval 306">
                  <a:extLst>
                    <a:ext uri="{FF2B5EF4-FFF2-40B4-BE49-F238E27FC236}">
                      <a16:creationId xmlns:a16="http://schemas.microsoft.com/office/drawing/2014/main" id="{E7E255A2-A6F3-41EB-B0E3-A5776C1776F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51" name="Group 307">
                  <a:extLst>
                    <a:ext uri="{FF2B5EF4-FFF2-40B4-BE49-F238E27FC236}">
                      <a16:creationId xmlns:a16="http://schemas.microsoft.com/office/drawing/2014/main" id="{0E886D28-2015-457F-9D1E-F2A867E2B95E}"/>
                    </a:ext>
                  </a:extLst>
                </p:cNvPr>
                <p:cNvGrpSpPr/>
                <p:nvPr/>
              </p:nvGrpSpPr>
              <p:grpSpPr>
                <a:xfrm>
                  <a:off x="7713663" y="2848339"/>
                  <a:ext cx="1042107" cy="425543"/>
                  <a:chOff x="7786941" y="2884917"/>
                  <a:chExt cx="897649" cy="353919"/>
                </a:xfrm>
              </p:grpSpPr>
              <p:sp>
                <p:nvSpPr>
                  <p:cNvPr id="152" name="Freeform 308">
                    <a:extLst>
                      <a:ext uri="{FF2B5EF4-FFF2-40B4-BE49-F238E27FC236}">
                        <a16:creationId xmlns:a16="http://schemas.microsoft.com/office/drawing/2014/main" id="{ECFFFC36-7AA7-4A53-8A9F-D1D7316740D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3" name="Freeform 309">
                    <a:extLst>
                      <a:ext uri="{FF2B5EF4-FFF2-40B4-BE49-F238E27FC236}">
                        <a16:creationId xmlns:a16="http://schemas.microsoft.com/office/drawing/2014/main" id="{99DA8C1F-D57A-4913-B40E-81DBFFCED86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4" name="Freeform 310">
                    <a:extLst>
                      <a:ext uri="{FF2B5EF4-FFF2-40B4-BE49-F238E27FC236}">
                        <a16:creationId xmlns:a16="http://schemas.microsoft.com/office/drawing/2014/main" id="{A6C7A74D-4896-4C92-A91B-0BAF5CDD445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55" name="Freeform 311">
                    <a:extLst>
                      <a:ext uri="{FF2B5EF4-FFF2-40B4-BE49-F238E27FC236}">
                        <a16:creationId xmlns:a16="http://schemas.microsoft.com/office/drawing/2014/main" id="{6EC5E941-E48F-4437-8371-44BE1B0712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nvGrpSpPr>
              <p:cNvPr id="141" name="Group 297">
                <a:extLst>
                  <a:ext uri="{FF2B5EF4-FFF2-40B4-BE49-F238E27FC236}">
                    <a16:creationId xmlns:a16="http://schemas.microsoft.com/office/drawing/2014/main" id="{19AC8ECF-37A7-4E43-973B-B134BEF510E7}"/>
                  </a:ext>
                </a:extLst>
              </p:cNvPr>
              <p:cNvGrpSpPr/>
              <p:nvPr/>
            </p:nvGrpSpPr>
            <p:grpSpPr>
              <a:xfrm>
                <a:off x="4703149" y="2589549"/>
                <a:ext cx="731126" cy="344556"/>
                <a:chOff x="7493876" y="2774731"/>
                <a:chExt cx="1481958" cy="894622"/>
              </a:xfrm>
            </p:grpSpPr>
            <p:sp>
              <p:nvSpPr>
                <p:cNvPr id="142" name="Freeform 298">
                  <a:extLst>
                    <a:ext uri="{FF2B5EF4-FFF2-40B4-BE49-F238E27FC236}">
                      <a16:creationId xmlns:a16="http://schemas.microsoft.com/office/drawing/2014/main" id="{22CE2E2E-B527-467F-8117-688889C40D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sp>
              <p:nvSpPr>
                <p:cNvPr id="143" name="Oval 299">
                  <a:extLst>
                    <a:ext uri="{FF2B5EF4-FFF2-40B4-BE49-F238E27FC236}">
                      <a16:creationId xmlns:a16="http://schemas.microsoft.com/office/drawing/2014/main" id="{09AE8177-AA95-4CA4-91FD-9B2463C8A4E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              </a:t>
                  </a:r>
                </a:p>
              </p:txBody>
            </p:sp>
            <p:grpSp>
              <p:nvGrpSpPr>
                <p:cNvPr id="144" name="Group 300">
                  <a:extLst>
                    <a:ext uri="{FF2B5EF4-FFF2-40B4-BE49-F238E27FC236}">
                      <a16:creationId xmlns:a16="http://schemas.microsoft.com/office/drawing/2014/main" id="{9AC4EF26-73BE-45EE-9C72-73E58F5B109A}"/>
                    </a:ext>
                  </a:extLst>
                </p:cNvPr>
                <p:cNvGrpSpPr/>
                <p:nvPr/>
              </p:nvGrpSpPr>
              <p:grpSpPr>
                <a:xfrm>
                  <a:off x="7713663" y="2848339"/>
                  <a:ext cx="1042107" cy="425543"/>
                  <a:chOff x="7786941" y="2884917"/>
                  <a:chExt cx="897649" cy="353919"/>
                </a:xfrm>
              </p:grpSpPr>
              <p:sp>
                <p:nvSpPr>
                  <p:cNvPr id="145" name="Freeform 301">
                    <a:extLst>
                      <a:ext uri="{FF2B5EF4-FFF2-40B4-BE49-F238E27FC236}">
                        <a16:creationId xmlns:a16="http://schemas.microsoft.com/office/drawing/2014/main" id="{7652682A-B23D-4D40-8EAD-F8D8AB7D57C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6" name="Freeform 302">
                    <a:extLst>
                      <a:ext uri="{FF2B5EF4-FFF2-40B4-BE49-F238E27FC236}">
                        <a16:creationId xmlns:a16="http://schemas.microsoft.com/office/drawing/2014/main" id="{6A40DCBA-DA65-4D87-9E94-DFC2DA2BC56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7" name="Freeform 303">
                    <a:extLst>
                      <a:ext uri="{FF2B5EF4-FFF2-40B4-BE49-F238E27FC236}">
                        <a16:creationId xmlns:a16="http://schemas.microsoft.com/office/drawing/2014/main" id="{55CCA724-01D9-43EA-A3C4-B63A93E5BE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sp>
                <p:nvSpPr>
                  <p:cNvPr id="148" name="Freeform 304">
                    <a:extLst>
                      <a:ext uri="{FF2B5EF4-FFF2-40B4-BE49-F238E27FC236}">
                        <a16:creationId xmlns:a16="http://schemas.microsoft.com/office/drawing/2014/main" id="{D1EBE49B-0157-47EF-A78E-B9D96A83179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endParaRPr>
                  </a:p>
                </p:txBody>
              </p:sp>
            </p:grpSp>
          </p:grpSp>
        </p:grpSp>
      </p:grpSp>
      <p:sp>
        <p:nvSpPr>
          <p:cNvPr id="177" name="Text Box 75">
            <a:extLst>
              <a:ext uri="{FF2B5EF4-FFF2-40B4-BE49-F238E27FC236}">
                <a16:creationId xmlns:a16="http://schemas.microsoft.com/office/drawing/2014/main" id="{A7555F73-DCCD-4A0D-AE36-F8FC45C6BE5C}"/>
              </a:ext>
            </a:extLst>
          </p:cNvPr>
          <p:cNvSpPr txBox="1">
            <a:spLocks noChangeArrowheads="1"/>
          </p:cNvSpPr>
          <p:nvPr/>
        </p:nvSpPr>
        <p:spPr bwMode="auto">
          <a:xfrm>
            <a:off x="861060" y="4222280"/>
            <a:ext cx="256031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IPv4 tunnel connecting two IPv6 routers</a:t>
            </a:r>
          </a:p>
        </p:txBody>
      </p:sp>
      <p:grpSp>
        <p:nvGrpSpPr>
          <p:cNvPr id="178" name="Group 5">
            <a:extLst>
              <a:ext uri="{FF2B5EF4-FFF2-40B4-BE49-F238E27FC236}">
                <a16:creationId xmlns:a16="http://schemas.microsoft.com/office/drawing/2014/main" id="{7BEAB5EE-B293-439A-9963-E1CD8CFA3DA6}"/>
              </a:ext>
            </a:extLst>
          </p:cNvPr>
          <p:cNvGrpSpPr/>
          <p:nvPr/>
        </p:nvGrpSpPr>
        <p:grpSpPr>
          <a:xfrm>
            <a:off x="6003967" y="4337621"/>
            <a:ext cx="2430462" cy="573088"/>
            <a:chOff x="6003967" y="4337621"/>
            <a:chExt cx="2430462" cy="573088"/>
          </a:xfrm>
        </p:grpSpPr>
        <p:sp>
          <p:nvSpPr>
            <p:cNvPr id="179" name="Rectangle 67">
              <a:extLst>
                <a:ext uri="{FF2B5EF4-FFF2-40B4-BE49-F238E27FC236}">
                  <a16:creationId xmlns:a16="http://schemas.microsoft.com/office/drawing/2014/main" id="{465C3FA4-D27F-4969-9E62-94B59C4FB115}"/>
                </a:ext>
              </a:extLst>
            </p:cNvPr>
            <p:cNvSpPr>
              <a:spLocks noChangeArrowheads="1"/>
            </p:cNvSpPr>
            <p:nvPr/>
          </p:nvSpPr>
          <p:spPr bwMode="auto">
            <a:xfrm>
              <a:off x="6003967" y="4844034"/>
              <a:ext cx="2405062" cy="66675"/>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80" name="Text Box 244">
              <a:extLst>
                <a:ext uri="{FF2B5EF4-FFF2-40B4-BE49-F238E27FC236}">
                  <a16:creationId xmlns:a16="http://schemas.microsoft.com/office/drawing/2014/main" id="{ED0E4106-F9E6-4963-A76C-5AC2C5778149}"/>
                </a:ext>
              </a:extLst>
            </p:cNvPr>
            <p:cNvSpPr txBox="1">
              <a:spLocks noChangeArrowheads="1"/>
            </p:cNvSpPr>
            <p:nvPr/>
          </p:nvSpPr>
          <p:spPr bwMode="auto">
            <a:xfrm>
              <a:off x="6115092" y="4337621"/>
              <a:ext cx="231933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IPv4 tunnel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600" b="0" i="1"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connecting IPv6 routers</a:t>
              </a:r>
            </a:p>
          </p:txBody>
        </p:sp>
      </p:grpSp>
      <p:grpSp>
        <p:nvGrpSpPr>
          <p:cNvPr id="181" name="Group 169">
            <a:extLst>
              <a:ext uri="{FF2B5EF4-FFF2-40B4-BE49-F238E27FC236}">
                <a16:creationId xmlns:a16="http://schemas.microsoft.com/office/drawing/2014/main" id="{7AE9D1FC-82C1-424D-8ABF-0103EC280E73}"/>
              </a:ext>
            </a:extLst>
          </p:cNvPr>
          <p:cNvGrpSpPr/>
          <p:nvPr/>
        </p:nvGrpSpPr>
        <p:grpSpPr>
          <a:xfrm>
            <a:off x="4282206" y="4335896"/>
            <a:ext cx="1764058" cy="963613"/>
            <a:chOff x="3670217" y="2254595"/>
            <a:chExt cx="1764058" cy="963613"/>
          </a:xfrm>
        </p:grpSpPr>
        <p:sp>
          <p:nvSpPr>
            <p:cNvPr id="182" name="Text Box 92">
              <a:extLst>
                <a:ext uri="{FF2B5EF4-FFF2-40B4-BE49-F238E27FC236}">
                  <a16:creationId xmlns:a16="http://schemas.microsoft.com/office/drawing/2014/main" id="{208A1813-B39B-4F5C-8EA3-A62C6C5DC625}"/>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A</a:t>
              </a:r>
            </a:p>
          </p:txBody>
        </p:sp>
        <p:sp>
          <p:nvSpPr>
            <p:cNvPr id="183" name="Text Box 108">
              <a:extLst>
                <a:ext uri="{FF2B5EF4-FFF2-40B4-BE49-F238E27FC236}">
                  <a16:creationId xmlns:a16="http://schemas.microsoft.com/office/drawing/2014/main" id="{C4E10123-7A03-435C-A0EB-6340452F31D4}"/>
                </a:ext>
              </a:extLst>
            </p:cNvPr>
            <p:cNvSpPr txBox="1">
              <a:spLocks noChangeArrowheads="1"/>
            </p:cNvSpPr>
            <p:nvPr/>
          </p:nvSpPr>
          <p:spPr bwMode="auto">
            <a:xfrm>
              <a:off x="4904340"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B</a:t>
              </a:r>
            </a:p>
          </p:txBody>
        </p:sp>
        <p:sp>
          <p:nvSpPr>
            <p:cNvPr id="184" name="Line 141">
              <a:extLst>
                <a:ext uri="{FF2B5EF4-FFF2-40B4-BE49-F238E27FC236}">
                  <a16:creationId xmlns:a16="http://schemas.microsoft.com/office/drawing/2014/main" id="{CEEFDA6E-3DEC-4167-8017-C7E7FA3A1B86}"/>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5" name="Text Box 143">
              <a:extLst>
                <a:ext uri="{FF2B5EF4-FFF2-40B4-BE49-F238E27FC236}">
                  <a16:creationId xmlns:a16="http://schemas.microsoft.com/office/drawing/2014/main" id="{E16B5E14-6AB7-4105-B9E1-257C7ECCBE62}"/>
                </a:ext>
              </a:extLst>
            </p:cNvPr>
            <p:cNvSpPr txBox="1">
              <a:spLocks noChangeArrowheads="1"/>
            </p:cNvSpPr>
            <p:nvPr/>
          </p:nvSpPr>
          <p:spPr bwMode="auto">
            <a:xfrm>
              <a:off x="3737527" y="288165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186" name="Group 197">
              <a:extLst>
                <a:ext uri="{FF2B5EF4-FFF2-40B4-BE49-F238E27FC236}">
                  <a16:creationId xmlns:a16="http://schemas.microsoft.com/office/drawing/2014/main" id="{5289555D-55B8-40ED-9271-462A2F1AF8EE}"/>
                </a:ext>
              </a:extLst>
            </p:cNvPr>
            <p:cNvGrpSpPr/>
            <p:nvPr/>
          </p:nvGrpSpPr>
          <p:grpSpPr>
            <a:xfrm>
              <a:off x="3670217" y="2586162"/>
              <a:ext cx="731126" cy="344556"/>
              <a:chOff x="7493876" y="2774731"/>
              <a:chExt cx="1481958" cy="894622"/>
            </a:xfrm>
          </p:grpSpPr>
          <p:sp>
            <p:nvSpPr>
              <p:cNvPr id="195" name="Freeform 206">
                <a:extLst>
                  <a:ext uri="{FF2B5EF4-FFF2-40B4-BE49-F238E27FC236}">
                    <a16:creationId xmlns:a16="http://schemas.microsoft.com/office/drawing/2014/main" id="{2C3FD1A7-BF43-4420-97D4-1E118BFF133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6" name="Oval 207">
                <a:extLst>
                  <a:ext uri="{FF2B5EF4-FFF2-40B4-BE49-F238E27FC236}">
                    <a16:creationId xmlns:a16="http://schemas.microsoft.com/office/drawing/2014/main" id="{FF52A129-CE9F-4511-B659-D7065AD693B3}"/>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7" name="Group 208">
                <a:extLst>
                  <a:ext uri="{FF2B5EF4-FFF2-40B4-BE49-F238E27FC236}">
                    <a16:creationId xmlns:a16="http://schemas.microsoft.com/office/drawing/2014/main" id="{96D5035A-E8A6-4C35-9FB2-A848F8C437D6}"/>
                  </a:ext>
                </a:extLst>
              </p:cNvPr>
              <p:cNvGrpSpPr/>
              <p:nvPr/>
            </p:nvGrpSpPr>
            <p:grpSpPr>
              <a:xfrm>
                <a:off x="7713663" y="2848339"/>
                <a:ext cx="1042107" cy="425543"/>
                <a:chOff x="7786941" y="2884917"/>
                <a:chExt cx="897649" cy="353919"/>
              </a:xfrm>
            </p:grpSpPr>
            <p:sp>
              <p:nvSpPr>
                <p:cNvPr id="198" name="Freeform 209">
                  <a:extLst>
                    <a:ext uri="{FF2B5EF4-FFF2-40B4-BE49-F238E27FC236}">
                      <a16:creationId xmlns:a16="http://schemas.microsoft.com/office/drawing/2014/main" id="{6E52C3AB-FAC0-4930-8848-DA19E263784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210">
                  <a:extLst>
                    <a:ext uri="{FF2B5EF4-FFF2-40B4-BE49-F238E27FC236}">
                      <a16:creationId xmlns:a16="http://schemas.microsoft.com/office/drawing/2014/main" id="{89BB8ACD-FB1B-42BA-A750-658E72B43A9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211">
                  <a:extLst>
                    <a:ext uri="{FF2B5EF4-FFF2-40B4-BE49-F238E27FC236}">
                      <a16:creationId xmlns:a16="http://schemas.microsoft.com/office/drawing/2014/main" id="{0AB187C1-2A5C-44F3-9303-1EC742FF2A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12">
                  <a:extLst>
                    <a:ext uri="{FF2B5EF4-FFF2-40B4-BE49-F238E27FC236}">
                      <a16:creationId xmlns:a16="http://schemas.microsoft.com/office/drawing/2014/main" id="{115D6000-B028-4E41-970D-62666A98095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98">
              <a:extLst>
                <a:ext uri="{FF2B5EF4-FFF2-40B4-BE49-F238E27FC236}">
                  <a16:creationId xmlns:a16="http://schemas.microsoft.com/office/drawing/2014/main" id="{E28BE51E-7184-47DC-80D9-6ED5F9205E6E}"/>
                </a:ext>
              </a:extLst>
            </p:cNvPr>
            <p:cNvGrpSpPr/>
            <p:nvPr/>
          </p:nvGrpSpPr>
          <p:grpSpPr>
            <a:xfrm>
              <a:off x="4703149" y="2589549"/>
              <a:ext cx="731126" cy="344556"/>
              <a:chOff x="7493876" y="2774731"/>
              <a:chExt cx="1481958" cy="894622"/>
            </a:xfrm>
          </p:grpSpPr>
          <p:sp>
            <p:nvSpPr>
              <p:cNvPr id="188" name="Freeform 199">
                <a:extLst>
                  <a:ext uri="{FF2B5EF4-FFF2-40B4-BE49-F238E27FC236}">
                    <a16:creationId xmlns:a16="http://schemas.microsoft.com/office/drawing/2014/main" id="{DA2EFD68-58C1-41FD-A28D-781787F5A8E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200">
                <a:extLst>
                  <a:ext uri="{FF2B5EF4-FFF2-40B4-BE49-F238E27FC236}">
                    <a16:creationId xmlns:a16="http://schemas.microsoft.com/office/drawing/2014/main" id="{8037BB80-641E-4381-964E-3E82CDA11667}"/>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201">
                <a:extLst>
                  <a:ext uri="{FF2B5EF4-FFF2-40B4-BE49-F238E27FC236}">
                    <a16:creationId xmlns:a16="http://schemas.microsoft.com/office/drawing/2014/main" id="{01878EE2-939E-4483-8FF6-4F7DAA97B895}"/>
                  </a:ext>
                </a:extLst>
              </p:cNvPr>
              <p:cNvGrpSpPr/>
              <p:nvPr/>
            </p:nvGrpSpPr>
            <p:grpSpPr>
              <a:xfrm>
                <a:off x="7713663" y="2848339"/>
                <a:ext cx="1042107" cy="425543"/>
                <a:chOff x="7786941" y="2884917"/>
                <a:chExt cx="897649" cy="353919"/>
              </a:xfrm>
            </p:grpSpPr>
            <p:sp>
              <p:nvSpPr>
                <p:cNvPr id="191" name="Freeform 202">
                  <a:extLst>
                    <a:ext uri="{FF2B5EF4-FFF2-40B4-BE49-F238E27FC236}">
                      <a16:creationId xmlns:a16="http://schemas.microsoft.com/office/drawing/2014/main" id="{71315C2B-7C3B-4F5C-B143-ABB1A10567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203">
                  <a:extLst>
                    <a:ext uri="{FF2B5EF4-FFF2-40B4-BE49-F238E27FC236}">
                      <a16:creationId xmlns:a16="http://schemas.microsoft.com/office/drawing/2014/main" id="{997A1A53-6F28-4028-A858-7E98978A13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204">
                  <a:extLst>
                    <a:ext uri="{FF2B5EF4-FFF2-40B4-BE49-F238E27FC236}">
                      <a16:creationId xmlns:a16="http://schemas.microsoft.com/office/drawing/2014/main" id="{9550BE19-D32B-479F-AF42-BE998FF12E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205">
                  <a:extLst>
                    <a:ext uri="{FF2B5EF4-FFF2-40B4-BE49-F238E27FC236}">
                      <a16:creationId xmlns:a16="http://schemas.microsoft.com/office/drawing/2014/main" id="{864088F7-09C0-4ACE-8E64-31D3BE9A7E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02" name="Group 170">
            <a:extLst>
              <a:ext uri="{FF2B5EF4-FFF2-40B4-BE49-F238E27FC236}">
                <a16:creationId xmlns:a16="http://schemas.microsoft.com/office/drawing/2014/main" id="{2D485078-51FB-4AA1-8A29-D37721AC8A40}"/>
              </a:ext>
            </a:extLst>
          </p:cNvPr>
          <p:cNvGrpSpPr/>
          <p:nvPr/>
        </p:nvGrpSpPr>
        <p:grpSpPr>
          <a:xfrm>
            <a:off x="8352915" y="4365816"/>
            <a:ext cx="1764058" cy="965200"/>
            <a:chOff x="3670217" y="2254595"/>
            <a:chExt cx="1764058" cy="965200"/>
          </a:xfrm>
        </p:grpSpPr>
        <p:sp>
          <p:nvSpPr>
            <p:cNvPr id="203" name="Text Box 92">
              <a:extLst>
                <a:ext uri="{FF2B5EF4-FFF2-40B4-BE49-F238E27FC236}">
                  <a16:creationId xmlns:a16="http://schemas.microsoft.com/office/drawing/2014/main" id="{F51A8C88-E629-4E71-9439-461111B58EB2}"/>
                </a:ext>
              </a:extLst>
            </p:cNvPr>
            <p:cNvSpPr txBox="1">
              <a:spLocks noChangeArrowheads="1"/>
            </p:cNvSpPr>
            <p:nvPr/>
          </p:nvSpPr>
          <p:spPr bwMode="auto">
            <a:xfrm>
              <a:off x="3858177" y="2254595"/>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E</a:t>
              </a:r>
            </a:p>
          </p:txBody>
        </p:sp>
        <p:sp>
          <p:nvSpPr>
            <p:cNvPr id="204" name="Text Box 108">
              <a:extLst>
                <a:ext uri="{FF2B5EF4-FFF2-40B4-BE49-F238E27FC236}">
                  <a16:creationId xmlns:a16="http://schemas.microsoft.com/office/drawing/2014/main" id="{98E3A71A-8905-4892-A5E5-D7811FB19C48}"/>
                </a:ext>
              </a:extLst>
            </p:cNvPr>
            <p:cNvSpPr txBox="1">
              <a:spLocks noChangeArrowheads="1"/>
            </p:cNvSpPr>
            <p:nvPr/>
          </p:nvSpPr>
          <p:spPr bwMode="auto">
            <a:xfrm>
              <a:off x="4888228" y="2259358"/>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a:t>
              </a:r>
            </a:p>
          </p:txBody>
        </p:sp>
        <p:sp>
          <p:nvSpPr>
            <p:cNvPr id="205" name="Line 141">
              <a:extLst>
                <a:ext uri="{FF2B5EF4-FFF2-40B4-BE49-F238E27FC236}">
                  <a16:creationId xmlns:a16="http://schemas.microsoft.com/office/drawing/2014/main" id="{674FE2D6-150E-4B35-8336-EA1630977E71}"/>
                </a:ext>
              </a:extLst>
            </p:cNvPr>
            <p:cNvSpPr>
              <a:spLocks noChangeShapeType="1"/>
            </p:cNvSpPr>
            <p:nvPr/>
          </p:nvSpPr>
          <p:spPr bwMode="auto">
            <a:xfrm flipV="1">
              <a:off x="4399515" y="2772120"/>
              <a:ext cx="3238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Text Box 144">
              <a:extLst>
                <a:ext uri="{FF2B5EF4-FFF2-40B4-BE49-F238E27FC236}">
                  <a16:creationId xmlns:a16="http://schemas.microsoft.com/office/drawing/2014/main" id="{D6357C28-20C7-478C-B756-F9F556354582}"/>
                </a:ext>
              </a:extLst>
            </p:cNvPr>
            <p:cNvSpPr txBox="1">
              <a:spLocks noChangeArrowheads="1"/>
            </p:cNvSpPr>
            <p:nvPr/>
          </p:nvSpPr>
          <p:spPr bwMode="auto">
            <a:xfrm>
              <a:off x="4783690" y="288324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p>
          </p:txBody>
        </p:sp>
        <p:grpSp>
          <p:nvGrpSpPr>
            <p:cNvPr id="207" name="Group 176">
              <a:extLst>
                <a:ext uri="{FF2B5EF4-FFF2-40B4-BE49-F238E27FC236}">
                  <a16:creationId xmlns:a16="http://schemas.microsoft.com/office/drawing/2014/main" id="{8F967B00-7B94-4BC5-B3E8-31260DB65855}"/>
                </a:ext>
              </a:extLst>
            </p:cNvPr>
            <p:cNvGrpSpPr/>
            <p:nvPr/>
          </p:nvGrpSpPr>
          <p:grpSpPr>
            <a:xfrm>
              <a:off x="3670217" y="2586162"/>
              <a:ext cx="731126" cy="344556"/>
              <a:chOff x="7493876" y="2774731"/>
              <a:chExt cx="1481958" cy="894622"/>
            </a:xfrm>
          </p:grpSpPr>
          <p:sp>
            <p:nvSpPr>
              <p:cNvPr id="216" name="Freeform 185">
                <a:extLst>
                  <a:ext uri="{FF2B5EF4-FFF2-40B4-BE49-F238E27FC236}">
                    <a16:creationId xmlns:a16="http://schemas.microsoft.com/office/drawing/2014/main" id="{98F6734E-59D2-4E42-A6AB-F703DB85DA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7" name="Oval 186">
                <a:extLst>
                  <a:ext uri="{FF2B5EF4-FFF2-40B4-BE49-F238E27FC236}">
                    <a16:creationId xmlns:a16="http://schemas.microsoft.com/office/drawing/2014/main" id="{ADB2C32B-202F-46FB-84B4-07C554CCDAD8}"/>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8" name="Group 187">
                <a:extLst>
                  <a:ext uri="{FF2B5EF4-FFF2-40B4-BE49-F238E27FC236}">
                    <a16:creationId xmlns:a16="http://schemas.microsoft.com/office/drawing/2014/main" id="{C7D76596-3A27-442A-AF8B-E38E46463926}"/>
                  </a:ext>
                </a:extLst>
              </p:cNvPr>
              <p:cNvGrpSpPr/>
              <p:nvPr/>
            </p:nvGrpSpPr>
            <p:grpSpPr>
              <a:xfrm>
                <a:off x="7713663" y="2848339"/>
                <a:ext cx="1042107" cy="425543"/>
                <a:chOff x="7786941" y="2884917"/>
                <a:chExt cx="897649" cy="353919"/>
              </a:xfrm>
            </p:grpSpPr>
            <p:sp>
              <p:nvSpPr>
                <p:cNvPr id="219" name="Freeform 188">
                  <a:extLst>
                    <a:ext uri="{FF2B5EF4-FFF2-40B4-BE49-F238E27FC236}">
                      <a16:creationId xmlns:a16="http://schemas.microsoft.com/office/drawing/2014/main" id="{9C6A5A30-62C4-465C-A609-EBAEF7C5581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0" name="Freeform 189">
                  <a:extLst>
                    <a:ext uri="{FF2B5EF4-FFF2-40B4-BE49-F238E27FC236}">
                      <a16:creationId xmlns:a16="http://schemas.microsoft.com/office/drawing/2014/main" id="{A147EB11-7A6A-43B4-98C2-8A18C58FD5F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1" name="Freeform 190">
                  <a:extLst>
                    <a:ext uri="{FF2B5EF4-FFF2-40B4-BE49-F238E27FC236}">
                      <a16:creationId xmlns:a16="http://schemas.microsoft.com/office/drawing/2014/main" id="{6607CE8B-51ED-4B43-9080-9498C06007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191">
                  <a:extLst>
                    <a:ext uri="{FF2B5EF4-FFF2-40B4-BE49-F238E27FC236}">
                      <a16:creationId xmlns:a16="http://schemas.microsoft.com/office/drawing/2014/main" id="{2B39813A-A67C-4019-9FB7-12AEAB1D8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8" name="Group 177">
              <a:extLst>
                <a:ext uri="{FF2B5EF4-FFF2-40B4-BE49-F238E27FC236}">
                  <a16:creationId xmlns:a16="http://schemas.microsoft.com/office/drawing/2014/main" id="{1BF74888-39D2-4154-8623-0F0F1667487E}"/>
                </a:ext>
              </a:extLst>
            </p:cNvPr>
            <p:cNvGrpSpPr/>
            <p:nvPr/>
          </p:nvGrpSpPr>
          <p:grpSpPr>
            <a:xfrm>
              <a:off x="4703149" y="2589549"/>
              <a:ext cx="731126" cy="344556"/>
              <a:chOff x="7493876" y="2774731"/>
              <a:chExt cx="1481958" cy="894622"/>
            </a:xfrm>
          </p:grpSpPr>
          <p:sp>
            <p:nvSpPr>
              <p:cNvPr id="209" name="Freeform 178">
                <a:extLst>
                  <a:ext uri="{FF2B5EF4-FFF2-40B4-BE49-F238E27FC236}">
                    <a16:creationId xmlns:a16="http://schemas.microsoft.com/office/drawing/2014/main" id="{0F67D850-AD0D-40AB-AA4E-B0333AF4D33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0" name="Oval 179">
                <a:extLst>
                  <a:ext uri="{FF2B5EF4-FFF2-40B4-BE49-F238E27FC236}">
                    <a16:creationId xmlns:a16="http://schemas.microsoft.com/office/drawing/2014/main" id="{19FA7F12-E977-44B9-B6E0-1FFB568C91EB}"/>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1" name="Group 180">
                <a:extLst>
                  <a:ext uri="{FF2B5EF4-FFF2-40B4-BE49-F238E27FC236}">
                    <a16:creationId xmlns:a16="http://schemas.microsoft.com/office/drawing/2014/main" id="{872F2274-3CD2-4D8F-9404-91AB519CB1D6}"/>
                  </a:ext>
                </a:extLst>
              </p:cNvPr>
              <p:cNvGrpSpPr/>
              <p:nvPr/>
            </p:nvGrpSpPr>
            <p:grpSpPr>
              <a:xfrm>
                <a:off x="7713663" y="2848339"/>
                <a:ext cx="1042107" cy="425543"/>
                <a:chOff x="7786941" y="2884917"/>
                <a:chExt cx="897649" cy="353919"/>
              </a:xfrm>
            </p:grpSpPr>
            <p:sp>
              <p:nvSpPr>
                <p:cNvPr id="212" name="Freeform 181">
                  <a:extLst>
                    <a:ext uri="{FF2B5EF4-FFF2-40B4-BE49-F238E27FC236}">
                      <a16:creationId xmlns:a16="http://schemas.microsoft.com/office/drawing/2014/main" id="{966BE2EB-AEB2-4695-959F-A6CE91D3D7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3" name="Freeform 182">
                  <a:extLst>
                    <a:ext uri="{FF2B5EF4-FFF2-40B4-BE49-F238E27FC236}">
                      <a16:creationId xmlns:a16="http://schemas.microsoft.com/office/drawing/2014/main" id="{67C169FD-AEFC-4B52-9274-5509F6BB12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183">
                  <a:extLst>
                    <a:ext uri="{FF2B5EF4-FFF2-40B4-BE49-F238E27FC236}">
                      <a16:creationId xmlns:a16="http://schemas.microsoft.com/office/drawing/2014/main" id="{06C63BE1-E569-4887-A3F5-07022F07FB6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184">
                  <a:extLst>
                    <a:ext uri="{FF2B5EF4-FFF2-40B4-BE49-F238E27FC236}">
                      <a16:creationId xmlns:a16="http://schemas.microsoft.com/office/drawing/2014/main" id="{6CE051CD-8E1B-4C92-8F18-21220D3D8AE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223" name="Group 17">
            <a:extLst>
              <a:ext uri="{FF2B5EF4-FFF2-40B4-BE49-F238E27FC236}">
                <a16:creationId xmlns:a16="http://schemas.microsoft.com/office/drawing/2014/main" id="{E43D19A6-D11E-4C1A-A18E-5CB6E1C71085}"/>
              </a:ext>
            </a:extLst>
          </p:cNvPr>
          <p:cNvGrpSpPr/>
          <p:nvPr/>
        </p:nvGrpSpPr>
        <p:grpSpPr>
          <a:xfrm>
            <a:off x="3244703" y="3195320"/>
            <a:ext cx="1748069" cy="467910"/>
            <a:chOff x="3229463" y="3119120"/>
            <a:chExt cx="1748069" cy="467910"/>
          </a:xfrm>
        </p:grpSpPr>
        <p:sp>
          <p:nvSpPr>
            <p:cNvPr id="224" name="Line 57">
              <a:extLst>
                <a:ext uri="{FF2B5EF4-FFF2-40B4-BE49-F238E27FC236}">
                  <a16:creationId xmlns:a16="http://schemas.microsoft.com/office/drawing/2014/main" id="{8D913C90-365C-4ADC-9DB5-62438C4E4BF1}"/>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Text Box 18">
              <a:extLst>
                <a:ext uri="{FF2B5EF4-FFF2-40B4-BE49-F238E27FC236}">
                  <a16:creationId xmlns:a16="http://schemas.microsoft.com/office/drawing/2014/main" id="{9FA71BF7-0BE0-45B6-B23B-0201227AE8CD}"/>
                </a:ext>
              </a:extLst>
            </p:cNvPr>
            <p:cNvSpPr txBox="1">
              <a:spLocks noChangeArrowheads="1"/>
            </p:cNvSpPr>
            <p:nvPr/>
          </p:nvSpPr>
          <p:spPr bwMode="auto">
            <a:xfrm>
              <a:off x="3229463" y="3311570"/>
              <a:ext cx="1516761"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Link-layer frame</a:t>
              </a:r>
            </a:p>
          </p:txBody>
        </p:sp>
      </p:grpSp>
      <p:grpSp>
        <p:nvGrpSpPr>
          <p:cNvPr id="226" name="Group 12">
            <a:extLst>
              <a:ext uri="{FF2B5EF4-FFF2-40B4-BE49-F238E27FC236}">
                <a16:creationId xmlns:a16="http://schemas.microsoft.com/office/drawing/2014/main" id="{B4F3662B-6A36-4FFA-AFAF-05B48D7E0145}"/>
              </a:ext>
            </a:extLst>
          </p:cNvPr>
          <p:cNvGrpSpPr/>
          <p:nvPr/>
        </p:nvGrpSpPr>
        <p:grpSpPr>
          <a:xfrm>
            <a:off x="4809173" y="2446973"/>
            <a:ext cx="4886325" cy="951547"/>
            <a:chOff x="4672013" y="2614613"/>
            <a:chExt cx="4886325" cy="1157209"/>
          </a:xfrm>
        </p:grpSpPr>
        <p:grpSp>
          <p:nvGrpSpPr>
            <p:cNvPr id="227" name="Group 4">
              <a:extLst>
                <a:ext uri="{FF2B5EF4-FFF2-40B4-BE49-F238E27FC236}">
                  <a16:creationId xmlns:a16="http://schemas.microsoft.com/office/drawing/2014/main" id="{6A125E95-1C0B-41D2-9C68-7E1AA6FB6ADA}"/>
                </a:ext>
              </a:extLst>
            </p:cNvPr>
            <p:cNvGrpSpPr/>
            <p:nvPr/>
          </p:nvGrpSpPr>
          <p:grpSpPr>
            <a:xfrm>
              <a:off x="4674002" y="3295572"/>
              <a:ext cx="4854575" cy="476250"/>
              <a:chOff x="1427882" y="4286172"/>
              <a:chExt cx="4854575" cy="476250"/>
            </a:xfrm>
          </p:grpSpPr>
          <p:sp>
            <p:nvSpPr>
              <p:cNvPr id="229" name="Rectangle 26">
                <a:extLst>
                  <a:ext uri="{FF2B5EF4-FFF2-40B4-BE49-F238E27FC236}">
                    <a16:creationId xmlns:a16="http://schemas.microsoft.com/office/drawing/2014/main" id="{6CCB3D4A-8B2F-4700-A718-04D039224717}"/>
                  </a:ext>
                </a:extLst>
              </p:cNvPr>
              <p:cNvSpPr>
                <a:spLocks noChangeArrowheads="1"/>
              </p:cNvSpPr>
              <p:nvPr/>
            </p:nvSpPr>
            <p:spPr bwMode="auto">
              <a:xfrm>
                <a:off x="1427882" y="4289347"/>
                <a:ext cx="4854575" cy="468313"/>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0" name="Line 27">
                <a:extLst>
                  <a:ext uri="{FF2B5EF4-FFF2-40B4-BE49-F238E27FC236}">
                    <a16:creationId xmlns:a16="http://schemas.microsoft.com/office/drawing/2014/main" id="{1540C224-F5C2-4CF1-A899-E720D3E96F62}"/>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28">
                <a:extLst>
                  <a:ext uri="{FF2B5EF4-FFF2-40B4-BE49-F238E27FC236}">
                    <a16:creationId xmlns:a16="http://schemas.microsoft.com/office/drawing/2014/main" id="{5FD1DF65-320F-4C06-90A0-902DAD5B8E1F}"/>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29">
                <a:extLst>
                  <a:ext uri="{FF2B5EF4-FFF2-40B4-BE49-F238E27FC236}">
                    <a16:creationId xmlns:a16="http://schemas.microsoft.com/office/drawing/2014/main" id="{B9B0A0F7-7F0C-407B-8C70-305711742497}"/>
                  </a:ext>
                </a:extLst>
              </p:cNvPr>
              <p:cNvSpPr>
                <a:spLocks noChangeShapeType="1"/>
              </p:cNvSpPr>
              <p:nvPr/>
            </p:nvSpPr>
            <p:spPr bwMode="auto">
              <a:xfrm>
                <a:off x="1867620" y="429410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3" name="Group 1">
                <a:extLst>
                  <a:ext uri="{FF2B5EF4-FFF2-40B4-BE49-F238E27FC236}">
                    <a16:creationId xmlns:a16="http://schemas.microsoft.com/office/drawing/2014/main" id="{D61FB722-5D43-4906-8428-4659AD626698}"/>
                  </a:ext>
                </a:extLst>
              </p:cNvPr>
              <p:cNvGrpSpPr/>
              <p:nvPr/>
            </p:nvGrpSpPr>
            <p:grpSpPr>
              <a:xfrm>
                <a:off x="2865478" y="4319509"/>
                <a:ext cx="3402012" cy="414337"/>
                <a:chOff x="8090620" y="3748009"/>
                <a:chExt cx="3402012" cy="414337"/>
              </a:xfrm>
            </p:grpSpPr>
            <p:sp>
              <p:nvSpPr>
                <p:cNvPr id="236" name="Line 65">
                  <a:extLst>
                    <a:ext uri="{FF2B5EF4-FFF2-40B4-BE49-F238E27FC236}">
                      <a16:creationId xmlns:a16="http://schemas.microsoft.com/office/drawing/2014/main" id="{1B16FC2B-4AC2-480F-9377-B1D09A92CFD2}"/>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Rectangle 5">
                  <a:extLst>
                    <a:ext uri="{FF2B5EF4-FFF2-40B4-BE49-F238E27FC236}">
                      <a16:creationId xmlns:a16="http://schemas.microsoft.com/office/drawing/2014/main" id="{22376372-3A6E-4C15-84A0-A8F244B887D1}"/>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8" name="Line 8">
                  <a:extLst>
                    <a:ext uri="{FF2B5EF4-FFF2-40B4-BE49-F238E27FC236}">
                      <a16:creationId xmlns:a16="http://schemas.microsoft.com/office/drawing/2014/main" id="{8C28D5DA-4C9A-4229-93FE-2370843625D6}"/>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9">
                  <a:extLst>
                    <a:ext uri="{FF2B5EF4-FFF2-40B4-BE49-F238E27FC236}">
                      <a16:creationId xmlns:a16="http://schemas.microsoft.com/office/drawing/2014/main" id="{E598588D-70A0-404F-8C73-D7E391AB9E61}"/>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Line 10">
                  <a:extLst>
                    <a:ext uri="{FF2B5EF4-FFF2-40B4-BE49-F238E27FC236}">
                      <a16:creationId xmlns:a16="http://schemas.microsoft.com/office/drawing/2014/main" id="{C0C889DF-8746-4F5B-9377-ADAFF67B90AC}"/>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Line 11">
                  <a:extLst>
                    <a:ext uri="{FF2B5EF4-FFF2-40B4-BE49-F238E27FC236}">
                      <a16:creationId xmlns:a16="http://schemas.microsoft.com/office/drawing/2014/main" id="{723C4AE7-7BC7-41E5-A7E6-F04069CCF1B4}"/>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2" name="Line 12">
                  <a:extLst>
                    <a:ext uri="{FF2B5EF4-FFF2-40B4-BE49-F238E27FC236}">
                      <a16:creationId xmlns:a16="http://schemas.microsoft.com/office/drawing/2014/main" id="{B2DB4692-1621-464E-B844-4DCB13DE6B99}"/>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Line 13">
                  <a:extLst>
                    <a:ext uri="{FF2B5EF4-FFF2-40B4-BE49-F238E27FC236}">
                      <a16:creationId xmlns:a16="http://schemas.microsoft.com/office/drawing/2014/main" id="{B6A02592-8D59-49CD-A45F-2E164A607CBC}"/>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Line 14">
                  <a:extLst>
                    <a:ext uri="{FF2B5EF4-FFF2-40B4-BE49-F238E27FC236}">
                      <a16:creationId xmlns:a16="http://schemas.microsoft.com/office/drawing/2014/main" id="{5F35DC6A-EE59-4C4B-8BC2-EA9874DF16E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Line 15">
                  <a:extLst>
                    <a:ext uri="{FF2B5EF4-FFF2-40B4-BE49-F238E27FC236}">
                      <a16:creationId xmlns:a16="http://schemas.microsoft.com/office/drawing/2014/main" id="{83995D64-B2B5-4B70-A12E-6673BC1D66B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34" name="Rectangle 5">
                <a:extLst>
                  <a:ext uri="{FF2B5EF4-FFF2-40B4-BE49-F238E27FC236}">
                    <a16:creationId xmlns:a16="http://schemas.microsoft.com/office/drawing/2014/main" id="{BAF4A91E-6217-4717-ACF6-3AD276A06B39}"/>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35" name="Text Box 64">
                <a:extLst>
                  <a:ext uri="{FF2B5EF4-FFF2-40B4-BE49-F238E27FC236}">
                    <a16:creationId xmlns:a16="http://schemas.microsoft.com/office/drawing/2014/main" id="{814ECA4A-C50B-4F9D-A198-095AD2A7DD50}"/>
                  </a:ext>
                </a:extLst>
              </p:cNvPr>
              <p:cNvSpPr txBox="1">
                <a:spLocks noChangeArrowheads="1"/>
              </p:cNvSpPr>
              <p:nvPr/>
            </p:nvSpPr>
            <p:spPr bwMode="auto">
              <a:xfrm>
                <a:off x="4133520" y="4301715"/>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grpSp>
        <p:sp>
          <p:nvSpPr>
            <p:cNvPr id="228" name="Freeform 9">
              <a:extLst>
                <a:ext uri="{FF2B5EF4-FFF2-40B4-BE49-F238E27FC236}">
                  <a16:creationId xmlns:a16="http://schemas.microsoft.com/office/drawing/2014/main" id="{B5F86EFD-38BB-4959-8644-60C6DF78B03F}"/>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46" name="Group 13">
            <a:extLst>
              <a:ext uri="{FF2B5EF4-FFF2-40B4-BE49-F238E27FC236}">
                <a16:creationId xmlns:a16="http://schemas.microsoft.com/office/drawing/2014/main" id="{8946730A-48C6-4435-AF0D-84F842456FB5}"/>
              </a:ext>
            </a:extLst>
          </p:cNvPr>
          <p:cNvGrpSpPr/>
          <p:nvPr/>
        </p:nvGrpSpPr>
        <p:grpSpPr>
          <a:xfrm>
            <a:off x="6964680" y="2244777"/>
            <a:ext cx="838200" cy="376503"/>
            <a:chOff x="6827520" y="2412417"/>
            <a:chExt cx="838200" cy="376503"/>
          </a:xfrm>
        </p:grpSpPr>
        <p:sp>
          <p:nvSpPr>
            <p:cNvPr id="247" name="Right Arrow 3">
              <a:extLst>
                <a:ext uri="{FF2B5EF4-FFF2-40B4-BE49-F238E27FC236}">
                  <a16:creationId xmlns:a16="http://schemas.microsoft.com/office/drawing/2014/main" id="{EDF78F91-83BE-4C8D-B754-AB16A320436B}"/>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61">
              <a:extLst>
                <a:ext uri="{FF2B5EF4-FFF2-40B4-BE49-F238E27FC236}">
                  <a16:creationId xmlns:a16="http://schemas.microsoft.com/office/drawing/2014/main" id="{6E0E46E7-238D-47BD-A113-8F073505C667}"/>
                </a:ext>
              </a:extLst>
            </p:cNvPr>
            <p:cNvGrpSpPr>
              <a:grpSpLocks/>
            </p:cNvGrpSpPr>
            <p:nvPr/>
          </p:nvGrpSpPr>
          <p:grpSpPr bwMode="auto">
            <a:xfrm>
              <a:off x="6827520" y="2412417"/>
              <a:ext cx="335280" cy="376503"/>
              <a:chOff x="335231" y="4405745"/>
              <a:chExt cx="1252537" cy="2138362"/>
            </a:xfrm>
          </p:grpSpPr>
          <p:sp>
            <p:nvSpPr>
              <p:cNvPr id="249" name="Freeform 414">
                <a:extLst>
                  <a:ext uri="{FF2B5EF4-FFF2-40B4-BE49-F238E27FC236}">
                    <a16:creationId xmlns:a16="http://schemas.microsoft.com/office/drawing/2014/main" id="{D0CCF54D-212A-40E5-9CB6-25140EE48EF4}"/>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0" name="Freeform 415">
                <a:extLst>
                  <a:ext uri="{FF2B5EF4-FFF2-40B4-BE49-F238E27FC236}">
                    <a16:creationId xmlns:a16="http://schemas.microsoft.com/office/drawing/2014/main" id="{19F404C4-6AE0-43ED-95BB-444778151CED}"/>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1" name="Rectangle 65">
                <a:extLst>
                  <a:ext uri="{FF2B5EF4-FFF2-40B4-BE49-F238E27FC236}">
                    <a16:creationId xmlns:a16="http://schemas.microsoft.com/office/drawing/2014/main" id="{4371580B-AD82-4A20-B10B-6C5544F7A4F2}"/>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52" name="TextBox 14">
            <a:extLst>
              <a:ext uri="{FF2B5EF4-FFF2-40B4-BE49-F238E27FC236}">
                <a16:creationId xmlns:a16="http://schemas.microsoft.com/office/drawing/2014/main" id="{34D6E9C9-EAEF-476C-AB10-F7B25A5FE125}"/>
              </a:ext>
            </a:extLst>
          </p:cNvPr>
          <p:cNvSpPr txBox="1"/>
          <p:nvPr/>
        </p:nvSpPr>
        <p:spPr>
          <a:xfrm>
            <a:off x="4831080" y="3383280"/>
            <a:ext cx="48790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The usual: datagram as payload in link-layer frame</a:t>
            </a:r>
          </a:p>
        </p:txBody>
      </p:sp>
      <p:grpSp>
        <p:nvGrpSpPr>
          <p:cNvPr id="253" name="Group 466">
            <a:extLst>
              <a:ext uri="{FF2B5EF4-FFF2-40B4-BE49-F238E27FC236}">
                <a16:creationId xmlns:a16="http://schemas.microsoft.com/office/drawing/2014/main" id="{B5F0626A-C98A-45BB-AA2E-E0FCD35FB5A3}"/>
              </a:ext>
            </a:extLst>
          </p:cNvPr>
          <p:cNvGrpSpPr/>
          <p:nvPr/>
        </p:nvGrpSpPr>
        <p:grpSpPr>
          <a:xfrm>
            <a:off x="2834599" y="5970990"/>
            <a:ext cx="2306635" cy="467910"/>
            <a:chOff x="2670897" y="3119120"/>
            <a:chExt cx="2306635" cy="467910"/>
          </a:xfrm>
        </p:grpSpPr>
        <p:sp>
          <p:nvSpPr>
            <p:cNvPr id="254" name="Line 57">
              <a:extLst>
                <a:ext uri="{FF2B5EF4-FFF2-40B4-BE49-F238E27FC236}">
                  <a16:creationId xmlns:a16="http://schemas.microsoft.com/office/drawing/2014/main" id="{42489068-B29C-4779-8A93-6D414B6BB689}"/>
                </a:ext>
              </a:extLst>
            </p:cNvPr>
            <p:cNvSpPr>
              <a:spLocks noChangeShapeType="1"/>
            </p:cNvSpPr>
            <p:nvPr/>
          </p:nvSpPr>
          <p:spPr bwMode="auto">
            <a:xfrm flipH="1">
              <a:off x="4023360" y="3119120"/>
              <a:ext cx="954172" cy="18796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Text Box 18">
              <a:extLst>
                <a:ext uri="{FF2B5EF4-FFF2-40B4-BE49-F238E27FC236}">
                  <a16:creationId xmlns:a16="http://schemas.microsoft.com/office/drawing/2014/main" id="{743F8743-80C5-4692-BD11-1DE686E81910}"/>
                </a:ext>
              </a:extLst>
            </p:cNvPr>
            <p:cNvSpPr txBox="1">
              <a:spLocks noChangeArrowheads="1"/>
            </p:cNvSpPr>
            <p:nvPr/>
          </p:nvSpPr>
          <p:spPr bwMode="auto">
            <a:xfrm>
              <a:off x="2670897" y="3311570"/>
              <a:ext cx="1348447" cy="275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IPv4 datagram</a:t>
              </a:r>
            </a:p>
          </p:txBody>
        </p:sp>
      </p:grpSp>
      <p:grpSp>
        <p:nvGrpSpPr>
          <p:cNvPr id="256" name="Group 469">
            <a:extLst>
              <a:ext uri="{FF2B5EF4-FFF2-40B4-BE49-F238E27FC236}">
                <a16:creationId xmlns:a16="http://schemas.microsoft.com/office/drawing/2014/main" id="{2B8887E8-FBE5-4587-B5D6-662A4553F7A7}"/>
              </a:ext>
            </a:extLst>
          </p:cNvPr>
          <p:cNvGrpSpPr/>
          <p:nvPr/>
        </p:nvGrpSpPr>
        <p:grpSpPr>
          <a:xfrm>
            <a:off x="4511040" y="5222642"/>
            <a:ext cx="5332920" cy="956237"/>
            <a:chOff x="4225418" y="2614613"/>
            <a:chExt cx="5332920" cy="1162913"/>
          </a:xfrm>
        </p:grpSpPr>
        <p:grpSp>
          <p:nvGrpSpPr>
            <p:cNvPr id="257" name="Group 470">
              <a:extLst>
                <a:ext uri="{FF2B5EF4-FFF2-40B4-BE49-F238E27FC236}">
                  <a16:creationId xmlns:a16="http://schemas.microsoft.com/office/drawing/2014/main" id="{BE138B3C-A1FF-4DD9-B6DF-15272A4688C4}"/>
                </a:ext>
              </a:extLst>
            </p:cNvPr>
            <p:cNvGrpSpPr/>
            <p:nvPr/>
          </p:nvGrpSpPr>
          <p:grpSpPr>
            <a:xfrm>
              <a:off x="4225418" y="3289252"/>
              <a:ext cx="5303159" cy="488274"/>
              <a:chOff x="979298" y="4279852"/>
              <a:chExt cx="5303159" cy="488274"/>
            </a:xfrm>
          </p:grpSpPr>
          <p:sp>
            <p:nvSpPr>
              <p:cNvPr id="259" name="Rectangle 26">
                <a:extLst>
                  <a:ext uri="{FF2B5EF4-FFF2-40B4-BE49-F238E27FC236}">
                    <a16:creationId xmlns:a16="http://schemas.microsoft.com/office/drawing/2014/main" id="{CDD13DB3-E21D-4612-93ED-F25494210508}"/>
                  </a:ext>
                </a:extLst>
              </p:cNvPr>
              <p:cNvSpPr>
                <a:spLocks noChangeArrowheads="1"/>
              </p:cNvSpPr>
              <p:nvPr/>
            </p:nvSpPr>
            <p:spPr bwMode="auto">
              <a:xfrm>
                <a:off x="979298" y="4289347"/>
                <a:ext cx="5303159" cy="468314"/>
              </a:xfrm>
              <a:prstGeom prst="rect">
                <a:avLst/>
              </a:prstGeom>
              <a:gradFill rotWithShape="1">
                <a:gsLst>
                  <a:gs pos="0">
                    <a:srgbClr val="CC0000">
                      <a:alpha val="40999"/>
                    </a:srgbClr>
                  </a:gs>
                  <a:gs pos="100000">
                    <a:srgbClr val="CC0000">
                      <a:alpha val="37999"/>
                    </a:srgbClr>
                  </a:gs>
                </a:gsLst>
                <a:lin ang="540000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0" name="Line 27">
                <a:extLst>
                  <a:ext uri="{FF2B5EF4-FFF2-40B4-BE49-F238E27FC236}">
                    <a16:creationId xmlns:a16="http://schemas.microsoft.com/office/drawing/2014/main" id="{7B13795D-E55D-4923-A854-B76A6D20045E}"/>
                  </a:ext>
                </a:extLst>
              </p:cNvPr>
              <p:cNvSpPr>
                <a:spLocks noChangeShapeType="1"/>
              </p:cNvSpPr>
              <p:nvPr/>
            </p:nvSpPr>
            <p:spPr bwMode="auto">
              <a:xfrm>
                <a:off x="2791545" y="4287759"/>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Line 28">
                <a:extLst>
                  <a:ext uri="{FF2B5EF4-FFF2-40B4-BE49-F238E27FC236}">
                    <a16:creationId xmlns:a16="http://schemas.microsoft.com/office/drawing/2014/main" id="{69FC2F3B-CA44-4EEB-BEC0-16CD7B3C9BA4}"/>
                  </a:ext>
                </a:extLst>
              </p:cNvPr>
              <p:cNvSpPr>
                <a:spLocks noChangeShapeType="1"/>
              </p:cNvSpPr>
              <p:nvPr/>
            </p:nvSpPr>
            <p:spPr bwMode="auto">
              <a:xfrm>
                <a:off x="2313707" y="4286172"/>
                <a:ext cx="0" cy="4683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Line 29">
                <a:extLst>
                  <a:ext uri="{FF2B5EF4-FFF2-40B4-BE49-F238E27FC236}">
                    <a16:creationId xmlns:a16="http://schemas.microsoft.com/office/drawing/2014/main" id="{623B7AE4-FF9C-4BFF-88B3-801711093E37}"/>
                  </a:ext>
                </a:extLst>
              </p:cNvPr>
              <p:cNvSpPr>
                <a:spLocks noChangeShapeType="1"/>
              </p:cNvSpPr>
              <p:nvPr/>
            </p:nvSpPr>
            <p:spPr bwMode="auto">
              <a:xfrm>
                <a:off x="2129045" y="4299810"/>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3" name="Group 476">
                <a:extLst>
                  <a:ext uri="{FF2B5EF4-FFF2-40B4-BE49-F238E27FC236}">
                    <a16:creationId xmlns:a16="http://schemas.microsoft.com/office/drawing/2014/main" id="{259B3CB3-08B1-44C2-B949-62C4C4DB2067}"/>
                  </a:ext>
                </a:extLst>
              </p:cNvPr>
              <p:cNvGrpSpPr/>
              <p:nvPr/>
            </p:nvGrpSpPr>
            <p:grpSpPr>
              <a:xfrm>
                <a:off x="2865478" y="4319509"/>
                <a:ext cx="3402012" cy="414337"/>
                <a:chOff x="8090620" y="3748009"/>
                <a:chExt cx="3402012" cy="414337"/>
              </a:xfrm>
            </p:grpSpPr>
            <p:sp>
              <p:nvSpPr>
                <p:cNvPr id="270" name="Line 65">
                  <a:extLst>
                    <a:ext uri="{FF2B5EF4-FFF2-40B4-BE49-F238E27FC236}">
                      <a16:creationId xmlns:a16="http://schemas.microsoft.com/office/drawing/2014/main" id="{F9E346A4-4717-4F8B-AF4C-794E3BE40526}"/>
                    </a:ext>
                  </a:extLst>
                </p:cNvPr>
                <p:cNvSpPr>
                  <a:spLocks noChangeShapeType="1"/>
                </p:cNvSpPr>
                <p:nvPr/>
              </p:nvSpPr>
              <p:spPr bwMode="auto">
                <a:xfrm>
                  <a:off x="8743763" y="4053716"/>
                  <a:ext cx="8572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Rectangle 5">
                  <a:extLst>
                    <a:ext uri="{FF2B5EF4-FFF2-40B4-BE49-F238E27FC236}">
                      <a16:creationId xmlns:a16="http://schemas.microsoft.com/office/drawing/2014/main" id="{E7A746B8-C3B4-4607-8730-CA85B1F9DA13}"/>
                    </a:ext>
                  </a:extLst>
                </p:cNvPr>
                <p:cNvSpPr>
                  <a:spLocks noChangeArrowheads="1"/>
                </p:cNvSpPr>
                <p:nvPr/>
              </p:nvSpPr>
              <p:spPr bwMode="auto">
                <a:xfrm>
                  <a:off x="8090620" y="3751184"/>
                  <a:ext cx="3402012" cy="401638"/>
                </a:xfrm>
                <a:prstGeom prst="rect">
                  <a:avLst/>
                </a:prstGeom>
                <a:solidFill>
                  <a:srgbClr val="66CC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endParaRPr>
                </a:p>
              </p:txBody>
            </p:sp>
            <p:sp>
              <p:nvSpPr>
                <p:cNvPr id="272" name="Line 8">
                  <a:extLst>
                    <a:ext uri="{FF2B5EF4-FFF2-40B4-BE49-F238E27FC236}">
                      <a16:creationId xmlns:a16="http://schemas.microsoft.com/office/drawing/2014/main" id="{014509D8-81CA-4F95-89FE-A9B8712676E4}"/>
                    </a:ext>
                  </a:extLst>
                </p:cNvPr>
                <p:cNvSpPr>
                  <a:spLocks noChangeShapeType="1"/>
                </p:cNvSpPr>
                <p:nvPr/>
              </p:nvSpPr>
              <p:spPr bwMode="auto">
                <a:xfrm>
                  <a:off x="81747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3" name="Line 9">
                  <a:extLst>
                    <a:ext uri="{FF2B5EF4-FFF2-40B4-BE49-F238E27FC236}">
                      <a16:creationId xmlns:a16="http://schemas.microsoft.com/office/drawing/2014/main" id="{F622CA77-DBFD-4B5E-BDD0-ACCE2C00AB6A}"/>
                    </a:ext>
                  </a:extLst>
                </p:cNvPr>
                <p:cNvSpPr>
                  <a:spLocks noChangeShapeType="1"/>
                </p:cNvSpPr>
                <p:nvPr/>
              </p:nvSpPr>
              <p:spPr bwMode="auto">
                <a:xfrm>
                  <a:off x="8133482" y="3749596"/>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4" name="Line 10">
                  <a:extLst>
                    <a:ext uri="{FF2B5EF4-FFF2-40B4-BE49-F238E27FC236}">
                      <a16:creationId xmlns:a16="http://schemas.microsoft.com/office/drawing/2014/main" id="{EB1D83B9-15DC-4D15-A22D-DE2532A3B218}"/>
                    </a:ext>
                  </a:extLst>
                </p:cNvPr>
                <p:cNvSpPr>
                  <a:spLocks noChangeShapeType="1"/>
                </p:cNvSpPr>
                <p:nvPr/>
              </p:nvSpPr>
              <p:spPr bwMode="auto">
                <a:xfrm>
                  <a:off x="8250957" y="3751184"/>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5" name="Line 11">
                  <a:extLst>
                    <a:ext uri="{FF2B5EF4-FFF2-40B4-BE49-F238E27FC236}">
                      <a16:creationId xmlns:a16="http://schemas.microsoft.com/office/drawing/2014/main" id="{32A0322E-02E3-4602-945B-6743E61D61DB}"/>
                    </a:ext>
                  </a:extLst>
                </p:cNvPr>
                <p:cNvSpPr>
                  <a:spLocks noChangeShapeType="1"/>
                </p:cNvSpPr>
                <p:nvPr/>
              </p:nvSpPr>
              <p:spPr bwMode="auto">
                <a:xfrm>
                  <a:off x="829223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6" name="Line 12">
                  <a:extLst>
                    <a:ext uri="{FF2B5EF4-FFF2-40B4-BE49-F238E27FC236}">
                      <a16:creationId xmlns:a16="http://schemas.microsoft.com/office/drawing/2014/main" id="{C92F90F5-29C2-4432-A2F1-AB61348866E7}"/>
                    </a:ext>
                  </a:extLst>
                </p:cNvPr>
                <p:cNvSpPr>
                  <a:spLocks noChangeShapeType="1"/>
                </p:cNvSpPr>
                <p:nvPr/>
              </p:nvSpPr>
              <p:spPr bwMode="auto">
                <a:xfrm>
                  <a:off x="8346207"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7" name="Line 13">
                  <a:extLst>
                    <a:ext uri="{FF2B5EF4-FFF2-40B4-BE49-F238E27FC236}">
                      <a16:creationId xmlns:a16="http://schemas.microsoft.com/office/drawing/2014/main" id="{BF1C4A6F-FBD5-4387-8B62-90A2AF091205}"/>
                    </a:ext>
                  </a:extLst>
                </p:cNvPr>
                <p:cNvSpPr>
                  <a:spLocks noChangeShapeType="1"/>
                </p:cNvSpPr>
                <p:nvPr/>
              </p:nvSpPr>
              <p:spPr bwMode="auto">
                <a:xfrm>
                  <a:off x="8412882" y="3748009"/>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8" name="Line 14">
                  <a:extLst>
                    <a:ext uri="{FF2B5EF4-FFF2-40B4-BE49-F238E27FC236}">
                      <a16:creationId xmlns:a16="http://schemas.microsoft.com/office/drawing/2014/main" id="{FAB5C4D6-4651-4013-A30E-BCA6019EAACE}"/>
                    </a:ext>
                  </a:extLst>
                </p:cNvPr>
                <p:cNvSpPr>
                  <a:spLocks noChangeShapeType="1"/>
                </p:cNvSpPr>
                <p:nvPr/>
              </p:nvSpPr>
              <p:spPr bwMode="auto">
                <a:xfrm>
                  <a:off x="872403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Line 15">
                  <a:extLst>
                    <a:ext uri="{FF2B5EF4-FFF2-40B4-BE49-F238E27FC236}">
                      <a16:creationId xmlns:a16="http://schemas.microsoft.com/office/drawing/2014/main" id="{1350955A-D40D-4F56-B313-81E5CCE595C6}"/>
                    </a:ext>
                  </a:extLst>
                </p:cNvPr>
                <p:cNvSpPr>
                  <a:spLocks noChangeShapeType="1"/>
                </p:cNvSpPr>
                <p:nvPr/>
              </p:nvSpPr>
              <p:spPr bwMode="auto">
                <a:xfrm>
                  <a:off x="9098682" y="3759121"/>
                  <a:ext cx="0" cy="403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4" name="Rectangle 5">
                <a:extLst>
                  <a:ext uri="{FF2B5EF4-FFF2-40B4-BE49-F238E27FC236}">
                    <a16:creationId xmlns:a16="http://schemas.microsoft.com/office/drawing/2014/main" id="{96801190-4B2D-4DE7-B3B2-E51A13480004}"/>
                  </a:ext>
                </a:extLst>
              </p:cNvPr>
              <p:cNvSpPr>
                <a:spLocks noChangeArrowheads="1"/>
              </p:cNvSpPr>
              <p:nvPr/>
            </p:nvSpPr>
            <p:spPr bwMode="auto">
              <a:xfrm>
                <a:off x="2901848" y="4384275"/>
                <a:ext cx="3244616" cy="285690"/>
              </a:xfrm>
              <a:prstGeom prst="rect">
                <a:avLst/>
              </a:prstGeom>
              <a:solidFill>
                <a:srgbClr val="66CCFF"/>
              </a:solidFill>
              <a:ln w="12700">
                <a:no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5" name="Text Box 64">
                <a:extLst>
                  <a:ext uri="{FF2B5EF4-FFF2-40B4-BE49-F238E27FC236}">
                    <a16:creationId xmlns:a16="http://schemas.microsoft.com/office/drawing/2014/main" id="{1EF988FD-1509-4FC2-B83A-929E90BF7F53}"/>
                  </a:ext>
                </a:extLst>
              </p:cNvPr>
              <p:cNvSpPr txBox="1">
                <a:spLocks noChangeArrowheads="1"/>
              </p:cNvSpPr>
              <p:nvPr/>
            </p:nvSpPr>
            <p:spPr bwMode="auto">
              <a:xfrm>
                <a:off x="4133520" y="4301714"/>
                <a:ext cx="1685077" cy="44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schemeClr val="accent4">
                        <a:lumMod val="75000"/>
                      </a:schemeClr>
                    </a:solidFill>
                    <a:effectLst/>
                    <a:uLnTx/>
                    <a:uFillTx/>
                    <a:latin typeface="Arial" panose="020B0604020202020204" pitchFamily="34" charset="0"/>
                    <a:ea typeface="ＭＳ Ｐゴシック" panose="020B0600070205080204" pitchFamily="34" charset="-128"/>
                    <a:cs typeface="+mn-cs"/>
                  </a:rPr>
                  <a:t>IPv6 datagram</a:t>
                </a:r>
              </a:p>
            </p:txBody>
          </p:sp>
          <p:sp>
            <p:nvSpPr>
              <p:cNvPr id="266" name="Line 29">
                <a:extLst>
                  <a:ext uri="{FF2B5EF4-FFF2-40B4-BE49-F238E27FC236}">
                    <a16:creationId xmlns:a16="http://schemas.microsoft.com/office/drawing/2014/main" id="{BAB9ED9E-CF94-4A37-9924-A6F51174EB0C}"/>
                  </a:ext>
                </a:extLst>
              </p:cNvPr>
              <p:cNvSpPr>
                <a:spLocks noChangeShapeType="1"/>
              </p:cNvSpPr>
              <p:nvPr/>
            </p:nvSpPr>
            <p:spPr bwMode="auto">
              <a:xfrm>
                <a:off x="1141962" y="4285554"/>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7" name="Line 29">
                <a:extLst>
                  <a:ext uri="{FF2B5EF4-FFF2-40B4-BE49-F238E27FC236}">
                    <a16:creationId xmlns:a16="http://schemas.microsoft.com/office/drawing/2014/main" id="{D9AC92D8-C55C-4CBB-85B9-A67F628406CA}"/>
                  </a:ext>
                </a:extLst>
              </p:cNvPr>
              <p:cNvSpPr>
                <a:spLocks noChangeShapeType="1"/>
              </p:cNvSpPr>
              <p:nvPr/>
            </p:nvSpPr>
            <p:spPr bwMode="auto">
              <a:xfrm>
                <a:off x="1214646" y="4294108"/>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Line 29">
                <a:extLst>
                  <a:ext uri="{FF2B5EF4-FFF2-40B4-BE49-F238E27FC236}">
                    <a16:creationId xmlns:a16="http://schemas.microsoft.com/office/drawing/2014/main" id="{3FE92D5B-E278-4873-8CDE-3C94BF5F042D}"/>
                  </a:ext>
                </a:extLst>
              </p:cNvPr>
              <p:cNvSpPr>
                <a:spLocks noChangeShapeType="1"/>
              </p:cNvSpPr>
              <p:nvPr/>
            </p:nvSpPr>
            <p:spPr bwMode="auto">
              <a:xfrm>
                <a:off x="1024733" y="427985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Line 29">
                <a:extLst>
                  <a:ext uri="{FF2B5EF4-FFF2-40B4-BE49-F238E27FC236}">
                    <a16:creationId xmlns:a16="http://schemas.microsoft.com/office/drawing/2014/main" id="{0DE86A5A-A059-4359-B2D5-A8F287EAA811}"/>
                  </a:ext>
                </a:extLst>
              </p:cNvPr>
              <p:cNvSpPr>
                <a:spLocks noChangeShapeType="1"/>
              </p:cNvSpPr>
              <p:nvPr/>
            </p:nvSpPr>
            <p:spPr bwMode="auto">
              <a:xfrm>
                <a:off x="1749220" y="4299812"/>
                <a:ext cx="0" cy="46831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8" name="Freeform 471">
              <a:extLst>
                <a:ext uri="{FF2B5EF4-FFF2-40B4-BE49-F238E27FC236}">
                  <a16:creationId xmlns:a16="http://schemas.microsoft.com/office/drawing/2014/main" id="{7845871B-8869-41AE-A46E-A24A9DE060D5}"/>
                </a:ext>
              </a:extLst>
            </p:cNvPr>
            <p:cNvSpPr/>
            <p:nvPr/>
          </p:nvSpPr>
          <p:spPr>
            <a:xfrm>
              <a:off x="4672013" y="2614613"/>
              <a:ext cx="4886325" cy="685800"/>
            </a:xfrm>
            <a:custGeom>
              <a:avLst/>
              <a:gdLst>
                <a:gd name="connsiteX0" fmla="*/ 0 w 4886325"/>
                <a:gd name="connsiteY0" fmla="*/ 685800 h 685800"/>
                <a:gd name="connsiteX1" fmla="*/ 2171700 w 4886325"/>
                <a:gd name="connsiteY1" fmla="*/ 0 h 685800"/>
                <a:gd name="connsiteX2" fmla="*/ 2443162 w 4886325"/>
                <a:gd name="connsiteY2" fmla="*/ 157162 h 685800"/>
                <a:gd name="connsiteX3" fmla="*/ 2493168 w 4886325"/>
                <a:gd name="connsiteY3" fmla="*/ 150018 h 685800"/>
                <a:gd name="connsiteX4" fmla="*/ 4886325 w 4886325"/>
                <a:gd name="connsiteY4" fmla="*/ 685800 h 685800"/>
                <a:gd name="connsiteX5" fmla="*/ 0 w 4886325"/>
                <a:gd name="connsiteY5" fmla="*/ 6858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6325" h="685800">
                  <a:moveTo>
                    <a:pt x="0" y="685800"/>
                  </a:moveTo>
                  <a:lnTo>
                    <a:pt x="2171700" y="0"/>
                  </a:lnTo>
                  <a:lnTo>
                    <a:pt x="2443162" y="157162"/>
                  </a:lnTo>
                  <a:lnTo>
                    <a:pt x="2493168" y="150018"/>
                  </a:lnTo>
                  <a:lnTo>
                    <a:pt x="4886325" y="685800"/>
                  </a:lnTo>
                  <a:lnTo>
                    <a:pt x="0" y="685800"/>
                  </a:lnTo>
                  <a:close/>
                </a:path>
              </a:pathLst>
            </a:custGeom>
            <a:gradFill>
              <a:gsLst>
                <a:gs pos="0">
                  <a:schemeClr val="accent1">
                    <a:lumMod val="5000"/>
                    <a:lumOff val="95000"/>
                  </a:schemeClr>
                </a:gs>
                <a:gs pos="100000">
                  <a:schemeClr val="bg1">
                    <a:lumMod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80" name="TextBox 489">
            <a:extLst>
              <a:ext uri="{FF2B5EF4-FFF2-40B4-BE49-F238E27FC236}">
                <a16:creationId xmlns:a16="http://schemas.microsoft.com/office/drawing/2014/main" id="{B3696AC1-F3AE-4A3A-82B0-038385F53D71}"/>
              </a:ext>
            </a:extLst>
          </p:cNvPr>
          <p:cNvSpPr txBox="1"/>
          <p:nvPr/>
        </p:nvSpPr>
        <p:spPr>
          <a:xfrm>
            <a:off x="4979542" y="6158950"/>
            <a:ext cx="53739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99"/>
                </a:solidFill>
                <a:effectLst/>
                <a:uLnTx/>
                <a:uFillTx/>
                <a:latin typeface="Calibri" panose="020F0502020204030204"/>
                <a:ea typeface="+mn-ea"/>
                <a:cs typeface="+mn-cs"/>
              </a:rPr>
              <a:t>tunneling: IPv6 datagram as payload in a IPv4 datagram</a:t>
            </a:r>
          </a:p>
        </p:txBody>
      </p:sp>
      <p:grpSp>
        <p:nvGrpSpPr>
          <p:cNvPr id="281" name="Group 459">
            <a:extLst>
              <a:ext uri="{FF2B5EF4-FFF2-40B4-BE49-F238E27FC236}">
                <a16:creationId xmlns:a16="http://schemas.microsoft.com/office/drawing/2014/main" id="{E3F040AF-BC89-4A2C-9F22-04376CB6BCAD}"/>
              </a:ext>
            </a:extLst>
          </p:cNvPr>
          <p:cNvGrpSpPr/>
          <p:nvPr/>
        </p:nvGrpSpPr>
        <p:grpSpPr>
          <a:xfrm>
            <a:off x="6903720" y="4965117"/>
            <a:ext cx="838200" cy="376503"/>
            <a:chOff x="6827520" y="2412417"/>
            <a:chExt cx="838200" cy="376503"/>
          </a:xfrm>
        </p:grpSpPr>
        <p:sp>
          <p:nvSpPr>
            <p:cNvPr id="282" name="Right Arrow 460">
              <a:extLst>
                <a:ext uri="{FF2B5EF4-FFF2-40B4-BE49-F238E27FC236}">
                  <a16:creationId xmlns:a16="http://schemas.microsoft.com/office/drawing/2014/main" id="{4EC42E8F-B7D6-4B75-9476-EAA98CAFF3EF}"/>
                </a:ext>
              </a:extLst>
            </p:cNvPr>
            <p:cNvSpPr/>
            <p:nvPr/>
          </p:nvSpPr>
          <p:spPr>
            <a:xfrm>
              <a:off x="7178040" y="2468880"/>
              <a:ext cx="487680" cy="304800"/>
            </a:xfrm>
            <a:prstGeom prst="rightArrow">
              <a:avLst/>
            </a:prstGeom>
            <a:gradFill>
              <a:gsLst>
                <a:gs pos="0">
                  <a:schemeClr val="accent1">
                    <a:lumMod val="5000"/>
                    <a:lumOff val="95000"/>
                  </a:schemeClr>
                </a:gs>
                <a:gs pos="100000">
                  <a:srgbClr val="CC000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3" name="Group 61">
              <a:extLst>
                <a:ext uri="{FF2B5EF4-FFF2-40B4-BE49-F238E27FC236}">
                  <a16:creationId xmlns:a16="http://schemas.microsoft.com/office/drawing/2014/main" id="{4C0695C6-72DE-42A5-B3B0-EFBD4DBB3241}"/>
                </a:ext>
              </a:extLst>
            </p:cNvPr>
            <p:cNvGrpSpPr>
              <a:grpSpLocks/>
            </p:cNvGrpSpPr>
            <p:nvPr/>
          </p:nvGrpSpPr>
          <p:grpSpPr bwMode="auto">
            <a:xfrm>
              <a:off x="6827520" y="2412417"/>
              <a:ext cx="335280" cy="376503"/>
              <a:chOff x="335231" y="4405745"/>
              <a:chExt cx="1252537" cy="2138362"/>
            </a:xfrm>
          </p:grpSpPr>
          <p:sp>
            <p:nvSpPr>
              <p:cNvPr id="284" name="Freeform 462">
                <a:extLst>
                  <a:ext uri="{FF2B5EF4-FFF2-40B4-BE49-F238E27FC236}">
                    <a16:creationId xmlns:a16="http://schemas.microsoft.com/office/drawing/2014/main" id="{6A1F52FF-449B-4AFE-A55E-91230DBA6C60}"/>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C0001"/>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5" name="Freeform 463">
                <a:extLst>
                  <a:ext uri="{FF2B5EF4-FFF2-40B4-BE49-F238E27FC236}">
                    <a16:creationId xmlns:a16="http://schemas.microsoft.com/office/drawing/2014/main" id="{289DB64A-5977-4AAA-9BE0-FE42FA2E1C06}"/>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23934"/>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86" name="Rectangle 65">
                <a:extLst>
                  <a:ext uri="{FF2B5EF4-FFF2-40B4-BE49-F238E27FC236}">
                    <a16:creationId xmlns:a16="http://schemas.microsoft.com/office/drawing/2014/main" id="{039CEE66-47CD-4AA0-A764-B61307A6A83E}"/>
                  </a:ext>
                </a:extLst>
              </p:cNvPr>
              <p:cNvSpPr>
                <a:spLocks noChangeArrowheads="1"/>
              </p:cNvSpPr>
              <p:nvPr/>
            </p:nvSpPr>
            <p:spPr bwMode="auto">
              <a:xfrm>
                <a:off x="1296825" y="5178575"/>
                <a:ext cx="289686" cy="1351389"/>
              </a:xfrm>
              <a:prstGeom prst="rect">
                <a:avLst/>
              </a:prstGeom>
              <a:solidFill>
                <a:srgbClr val="EBADAA"/>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dirty="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sp>
        <p:nvSpPr>
          <p:cNvPr id="287" name="Rectangle 19">
            <a:extLst>
              <a:ext uri="{FF2B5EF4-FFF2-40B4-BE49-F238E27FC236}">
                <a16:creationId xmlns:a16="http://schemas.microsoft.com/office/drawing/2014/main" id="{4FD6EB5E-75E5-4436-B620-01314AFDC4AD}"/>
              </a:ext>
            </a:extLst>
          </p:cNvPr>
          <p:cNvSpPr/>
          <p:nvPr/>
        </p:nvSpPr>
        <p:spPr>
          <a:xfrm>
            <a:off x="822960" y="1356360"/>
            <a:ext cx="10058400" cy="2407920"/>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8" name="Group 6">
            <a:extLst>
              <a:ext uri="{FF2B5EF4-FFF2-40B4-BE49-F238E27FC236}">
                <a16:creationId xmlns:a16="http://schemas.microsoft.com/office/drawing/2014/main" id="{2F2ED7EE-442C-4887-AAAF-0A1C4F345D65}"/>
              </a:ext>
            </a:extLst>
          </p:cNvPr>
          <p:cNvGrpSpPr/>
          <p:nvPr/>
        </p:nvGrpSpPr>
        <p:grpSpPr>
          <a:xfrm>
            <a:off x="5243279" y="4964546"/>
            <a:ext cx="3924175" cy="366887"/>
            <a:chOff x="5243279" y="4964546"/>
            <a:chExt cx="3924175" cy="366887"/>
          </a:xfrm>
        </p:grpSpPr>
        <p:sp>
          <p:nvSpPr>
            <p:cNvPr id="289" name="Text Box 144">
              <a:extLst>
                <a:ext uri="{FF2B5EF4-FFF2-40B4-BE49-F238E27FC236}">
                  <a16:creationId xmlns:a16="http://schemas.microsoft.com/office/drawing/2014/main" id="{389E64C5-B349-4230-B5C6-32387A01380C}"/>
                </a:ext>
              </a:extLst>
            </p:cNvPr>
            <p:cNvSpPr txBox="1">
              <a:spLocks noChangeArrowheads="1"/>
            </p:cNvSpPr>
            <p:nvPr/>
          </p:nvSpPr>
          <p:spPr bwMode="auto">
            <a:xfrm>
              <a:off x="5243279" y="4964546"/>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sp>
          <p:nvSpPr>
            <p:cNvPr id="290" name="Text Box 143">
              <a:extLst>
                <a:ext uri="{FF2B5EF4-FFF2-40B4-BE49-F238E27FC236}">
                  <a16:creationId xmlns:a16="http://schemas.microsoft.com/office/drawing/2014/main" id="{B10A51B9-4A2A-4308-AB55-2A0D1685C3B0}"/>
                </a:ext>
              </a:extLst>
            </p:cNvPr>
            <p:cNvSpPr txBox="1">
              <a:spLocks noChangeArrowheads="1"/>
            </p:cNvSpPr>
            <p:nvPr/>
          </p:nvSpPr>
          <p:spPr bwMode="auto">
            <a:xfrm>
              <a:off x="8298305" y="4992879"/>
              <a:ext cx="8691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IPv6/</a:t>
              </a:r>
              <a:r>
                <a:rPr kumimoji="0" lang="en-US" altLang="en-US" sz="16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v4</a:t>
              </a:r>
            </a:p>
          </p:txBody>
        </p:sp>
      </p:grpSp>
    </p:spTree>
    <p:extLst>
      <p:ext uri="{BB962C8B-B14F-4D97-AF65-F5344CB8AC3E}">
        <p14:creationId xmlns:p14="http://schemas.microsoft.com/office/powerpoint/2010/main" val="2820878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dissolve">
                                      <p:cBhvr>
                                        <p:cTn id="10" dur="500"/>
                                        <p:tgtEl>
                                          <p:spTgt spid="17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1"/>
                                        </p:tgtEl>
                                        <p:attrNameLst>
                                          <p:attrName>style.visibility</p:attrName>
                                        </p:attrNameLst>
                                      </p:cBhvr>
                                      <p:to>
                                        <p:strVal val="visible"/>
                                      </p:to>
                                    </p:set>
                                    <p:animEffect transition="in" filter="wipe(left)">
                                      <p:cBhvr>
                                        <p:cTn id="15" dur="500"/>
                                        <p:tgtEl>
                                          <p:spTgt spid="28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56"/>
                                        </p:tgtEl>
                                        <p:attrNameLst>
                                          <p:attrName>style.visibility</p:attrName>
                                        </p:attrNameLst>
                                      </p:cBhvr>
                                      <p:to>
                                        <p:strVal val="visible"/>
                                      </p:to>
                                    </p:set>
                                    <p:animEffect transition="in" filter="wipe(up)">
                                      <p:cBhvr>
                                        <p:cTn id="20" dur="500"/>
                                        <p:tgtEl>
                                          <p:spTgt spid="256"/>
                                        </p:tgtEl>
                                      </p:cBhvr>
                                    </p:animEffect>
                                  </p:childTnLst>
                                </p:cTn>
                              </p:par>
                            </p:childTnLst>
                          </p:cTn>
                        </p:par>
                        <p:par>
                          <p:cTn id="21" fill="hold">
                            <p:stCondLst>
                              <p:cond delay="500"/>
                            </p:stCondLst>
                            <p:childTnLst>
                              <p:par>
                                <p:cTn id="22" presetID="9" presetClass="entr" presetSubtype="0" fill="hold" nodeType="afterEffect">
                                  <p:stCondLst>
                                    <p:cond delay="500"/>
                                  </p:stCondLst>
                                  <p:childTnLst>
                                    <p:set>
                                      <p:cBhvr>
                                        <p:cTn id="23" dur="1" fill="hold">
                                          <p:stCondLst>
                                            <p:cond delay="0"/>
                                          </p:stCondLst>
                                        </p:cTn>
                                        <p:tgtEl>
                                          <p:spTgt spid="253"/>
                                        </p:tgtEl>
                                        <p:attrNameLst>
                                          <p:attrName>style.visibility</p:attrName>
                                        </p:attrNameLst>
                                      </p:cBhvr>
                                      <p:to>
                                        <p:strVal val="visible"/>
                                      </p:to>
                                    </p:set>
                                    <p:animEffect transition="in" filter="dissolve">
                                      <p:cBhvr>
                                        <p:cTn id="24" dur="500"/>
                                        <p:tgtEl>
                                          <p:spTgt spid="253"/>
                                        </p:tgtEl>
                                      </p:cBhvr>
                                    </p:animEffect>
                                  </p:childTnLst>
                                </p:cTn>
                              </p:par>
                            </p:childTnLst>
                          </p:cTn>
                        </p:par>
                        <p:par>
                          <p:cTn id="25" fill="hold">
                            <p:stCondLst>
                              <p:cond delay="1500"/>
                            </p:stCondLst>
                            <p:childTnLst>
                              <p:par>
                                <p:cTn id="26" presetID="9" presetClass="entr" presetSubtype="0" fill="hold" grpId="0" nodeType="afterEffect">
                                  <p:stCondLst>
                                    <p:cond delay="500"/>
                                  </p:stCondLst>
                                  <p:childTnLst>
                                    <p:set>
                                      <p:cBhvr>
                                        <p:cTn id="27" dur="1" fill="hold">
                                          <p:stCondLst>
                                            <p:cond delay="0"/>
                                          </p:stCondLst>
                                        </p:cTn>
                                        <p:tgtEl>
                                          <p:spTgt spid="280"/>
                                        </p:tgtEl>
                                        <p:attrNameLst>
                                          <p:attrName>style.visibility</p:attrName>
                                        </p:attrNameLst>
                                      </p:cBhvr>
                                      <p:to>
                                        <p:strVal val="visible"/>
                                      </p:to>
                                    </p:set>
                                    <p:animEffect transition="in" filter="dissolve">
                                      <p:cBhvr>
                                        <p:cTn id="28"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28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2"/>
          <p:cNvGrpSpPr>
            <a:grpSpLocks/>
          </p:cNvGrpSpPr>
          <p:nvPr/>
        </p:nvGrpSpPr>
        <p:grpSpPr bwMode="auto">
          <a:xfrm>
            <a:off x="4081463" y="3384551"/>
            <a:ext cx="817562" cy="2981325"/>
            <a:chOff x="1611" y="2132"/>
            <a:chExt cx="515" cy="1878"/>
          </a:xfrm>
        </p:grpSpPr>
        <p:grpSp>
          <p:nvGrpSpPr>
            <p:cNvPr id="113821" name="Group 212"/>
            <p:cNvGrpSpPr>
              <a:grpSpLocks/>
            </p:cNvGrpSpPr>
            <p:nvPr/>
          </p:nvGrpSpPr>
          <p:grpSpPr bwMode="auto">
            <a:xfrm>
              <a:off x="1625" y="2200"/>
              <a:ext cx="471" cy="908"/>
              <a:chOff x="643" y="2144"/>
              <a:chExt cx="471" cy="908"/>
            </a:xfrm>
          </p:grpSpPr>
          <p:sp>
            <p:nvSpPr>
              <p:cNvPr id="113825" name="Rectangle 183"/>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6" name="Text Box 184"/>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rPr>
                  <a:t>flow: X</a:t>
                </a:r>
              </a:p>
              <a:p>
                <a:r>
                  <a:rPr lang="en-US" altLang="zh-CN" sz="1400">
                    <a:solidFill>
                      <a:srgbClr val="0000FF"/>
                    </a:solidFill>
                  </a:rPr>
                  <a:t>src: A</a:t>
                </a:r>
              </a:p>
              <a:p>
                <a:r>
                  <a:rPr lang="en-US" altLang="zh-CN" sz="1400">
                    <a:solidFill>
                      <a:srgbClr val="0000FF"/>
                    </a:solidFill>
                  </a:rPr>
                  <a:t>dest: F</a:t>
                </a:r>
              </a:p>
              <a:p>
                <a:endParaRPr lang="en-US" altLang="zh-CN" sz="1400">
                  <a:solidFill>
                    <a:srgbClr val="0000FF"/>
                  </a:solidFill>
                </a:endParaRPr>
              </a:p>
              <a:p>
                <a:endParaRPr lang="en-US" altLang="zh-CN" sz="1400">
                  <a:solidFill>
                    <a:srgbClr val="0000FF"/>
                  </a:solidFill>
                </a:endParaRPr>
              </a:p>
              <a:p>
                <a:r>
                  <a:rPr lang="en-US" altLang="zh-CN" sz="1400">
                    <a:solidFill>
                      <a:srgbClr val="0000FF"/>
                    </a:solidFill>
                  </a:rPr>
                  <a:t>data</a:t>
                </a:r>
              </a:p>
            </p:txBody>
          </p:sp>
        </p:grpSp>
        <p:sp>
          <p:nvSpPr>
            <p:cNvPr id="113822" name="Line 194"/>
            <p:cNvSpPr>
              <a:spLocks noChangeShapeType="1"/>
            </p:cNvSpPr>
            <p:nvPr/>
          </p:nvSpPr>
          <p:spPr bwMode="auto">
            <a:xfrm>
              <a:off x="1661" y="2132"/>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23" name="Text Box 204"/>
            <p:cNvSpPr txBox="1">
              <a:spLocks noChangeArrowheads="1"/>
            </p:cNvSpPr>
            <p:nvPr/>
          </p:nvSpPr>
          <p:spPr bwMode="auto">
            <a:xfrm>
              <a:off x="1611" y="3690"/>
              <a:ext cx="515"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A-to-B:</a:t>
              </a:r>
            </a:p>
            <a:p>
              <a:pPr algn="ctr">
                <a:lnSpc>
                  <a:spcPct val="85000"/>
                </a:lnSpc>
              </a:pPr>
              <a:r>
                <a:rPr lang="en-US" altLang="zh-CN" sz="1600">
                  <a:solidFill>
                    <a:srgbClr val="0000FF"/>
                  </a:solidFill>
                </a:rPr>
                <a:t>IPv6</a:t>
              </a:r>
            </a:p>
          </p:txBody>
        </p:sp>
        <p:sp>
          <p:nvSpPr>
            <p:cNvPr id="113824" name="Line 205"/>
            <p:cNvSpPr>
              <a:spLocks noChangeShapeType="1"/>
            </p:cNvSpPr>
            <p:nvPr/>
          </p:nvSpPr>
          <p:spPr bwMode="auto">
            <a:xfrm>
              <a:off x="1856" y="3230"/>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4" name="Group 353"/>
          <p:cNvGrpSpPr>
            <a:grpSpLocks/>
          </p:cNvGrpSpPr>
          <p:nvPr/>
        </p:nvGrpSpPr>
        <p:grpSpPr bwMode="auto">
          <a:xfrm>
            <a:off x="5056188" y="3376613"/>
            <a:ext cx="1185862" cy="3319462"/>
            <a:chOff x="2225" y="2127"/>
            <a:chExt cx="747" cy="2091"/>
          </a:xfrm>
        </p:grpSpPr>
        <p:grpSp>
          <p:nvGrpSpPr>
            <p:cNvPr id="113812" name="Group 216"/>
            <p:cNvGrpSpPr>
              <a:grpSpLocks/>
            </p:cNvGrpSpPr>
            <p:nvPr/>
          </p:nvGrpSpPr>
          <p:grpSpPr bwMode="auto">
            <a:xfrm>
              <a:off x="2225" y="2194"/>
              <a:ext cx="620" cy="1388"/>
              <a:chOff x="441" y="2082"/>
              <a:chExt cx="620" cy="1388"/>
            </a:xfrm>
          </p:grpSpPr>
          <p:sp>
            <p:nvSpPr>
              <p:cNvPr id="113816" name="Rectangle 189"/>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17" name="Group 190"/>
              <p:cNvGrpSpPr>
                <a:grpSpLocks/>
              </p:cNvGrpSpPr>
              <p:nvPr/>
            </p:nvGrpSpPr>
            <p:grpSpPr bwMode="auto">
              <a:xfrm>
                <a:off x="499" y="2471"/>
                <a:ext cx="486" cy="908"/>
                <a:chOff x="4869" y="143"/>
                <a:chExt cx="486" cy="908"/>
              </a:xfrm>
            </p:grpSpPr>
            <p:sp>
              <p:nvSpPr>
                <p:cNvPr id="113819" name="Rectangle 191"/>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20" name="Text Box 192"/>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18" name="Text Box 193"/>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rgbClr val="FFFF00"/>
                    </a:solidFill>
                  </a:rPr>
                  <a:t>src:B</a:t>
                </a:r>
                <a:endParaRPr lang="en-US" altLang="zh-CN" sz="1800" dirty="0">
                  <a:solidFill>
                    <a:srgbClr val="FFFF00"/>
                  </a:solidFill>
                </a:endParaRPr>
              </a:p>
              <a:p>
                <a:r>
                  <a:rPr lang="en-US" altLang="zh-CN" sz="1800" dirty="0" err="1">
                    <a:solidFill>
                      <a:srgbClr val="FFFF00"/>
                    </a:solidFill>
                  </a:rPr>
                  <a:t>dest</a:t>
                </a:r>
                <a:r>
                  <a:rPr lang="en-US" altLang="zh-CN" sz="1800" dirty="0">
                    <a:solidFill>
                      <a:srgbClr val="FFFF00"/>
                    </a:solidFill>
                  </a:rPr>
                  <a:t>: E</a:t>
                </a:r>
              </a:p>
            </p:txBody>
          </p:sp>
        </p:grpSp>
        <p:sp>
          <p:nvSpPr>
            <p:cNvPr id="113813" name="Line 195"/>
            <p:cNvSpPr>
              <a:spLocks noChangeShapeType="1"/>
            </p:cNvSpPr>
            <p:nvPr/>
          </p:nvSpPr>
          <p:spPr bwMode="auto">
            <a:xfrm>
              <a:off x="2345" y="2127"/>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14" name="Text Box 208"/>
            <p:cNvSpPr txBox="1">
              <a:spLocks noChangeArrowheads="1"/>
            </p:cNvSpPr>
            <p:nvPr/>
          </p:nvSpPr>
          <p:spPr bwMode="auto">
            <a:xfrm>
              <a:off x="2231" y="3767"/>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B-to-C:</a:t>
              </a:r>
            </a:p>
            <a:p>
              <a:pPr algn="ctr">
                <a:lnSpc>
                  <a:spcPct val="85000"/>
                </a:lnSpc>
              </a:pPr>
              <a:r>
                <a:rPr lang="en-US" altLang="zh-CN" sz="1600">
                  <a:solidFill>
                    <a:srgbClr val="0000FF"/>
                  </a:solidFill>
                </a:rPr>
                <a:t>IPv6 inside</a:t>
              </a:r>
            </a:p>
            <a:p>
              <a:pPr algn="ctr">
                <a:lnSpc>
                  <a:spcPct val="85000"/>
                </a:lnSpc>
              </a:pPr>
              <a:r>
                <a:rPr lang="en-US" altLang="zh-CN" sz="1600">
                  <a:solidFill>
                    <a:srgbClr val="0000FF"/>
                  </a:solidFill>
                </a:rPr>
                <a:t>IPv4</a:t>
              </a:r>
            </a:p>
          </p:txBody>
        </p:sp>
        <p:sp>
          <p:nvSpPr>
            <p:cNvPr id="113815" name="Line 209"/>
            <p:cNvSpPr>
              <a:spLocks noChangeShapeType="1"/>
            </p:cNvSpPr>
            <p:nvPr/>
          </p:nvSpPr>
          <p:spPr bwMode="auto">
            <a:xfrm>
              <a:off x="2588" y="3604"/>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grpSp>
        <p:nvGrpSpPr>
          <p:cNvPr id="7" name="Group 355"/>
          <p:cNvGrpSpPr>
            <a:grpSpLocks/>
          </p:cNvGrpSpPr>
          <p:nvPr/>
        </p:nvGrpSpPr>
        <p:grpSpPr bwMode="auto">
          <a:xfrm>
            <a:off x="8272463" y="3379789"/>
            <a:ext cx="881062" cy="2998787"/>
            <a:chOff x="4251" y="2129"/>
            <a:chExt cx="555" cy="1889"/>
          </a:xfrm>
        </p:grpSpPr>
        <p:sp>
          <p:nvSpPr>
            <p:cNvPr id="113806" name="Line 197"/>
            <p:cNvSpPr>
              <a:spLocks noChangeShapeType="1"/>
            </p:cNvSpPr>
            <p:nvPr/>
          </p:nvSpPr>
          <p:spPr bwMode="auto">
            <a:xfrm>
              <a:off x="4292" y="2129"/>
              <a:ext cx="434" cy="0"/>
            </a:xfrm>
            <a:prstGeom prst="line">
              <a:avLst/>
            </a:prstGeom>
            <a:noFill/>
            <a:ln w="19050">
              <a:solidFill>
                <a:schemeClr val="accent6">
                  <a:lumMod val="75000"/>
                </a:schemeClr>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807" name="Text Box 206"/>
            <p:cNvSpPr txBox="1">
              <a:spLocks noChangeArrowheads="1"/>
            </p:cNvSpPr>
            <p:nvPr/>
          </p:nvSpPr>
          <p:spPr bwMode="auto">
            <a:xfrm>
              <a:off x="4298" y="3698"/>
              <a:ext cx="50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a:solidFill>
                    <a:srgbClr val="0000FF"/>
                  </a:solidFill>
                </a:rPr>
                <a:t>E-to-F:</a:t>
              </a:r>
            </a:p>
            <a:p>
              <a:pPr algn="ctr">
                <a:lnSpc>
                  <a:spcPct val="85000"/>
                </a:lnSpc>
              </a:pPr>
              <a:r>
                <a:rPr lang="en-US" altLang="zh-CN" sz="1600">
                  <a:solidFill>
                    <a:srgbClr val="0000FF"/>
                  </a:solidFill>
                </a:rPr>
                <a:t>IPv6</a:t>
              </a:r>
            </a:p>
          </p:txBody>
        </p:sp>
        <p:sp>
          <p:nvSpPr>
            <p:cNvPr id="113808" name="Line 207"/>
            <p:cNvSpPr>
              <a:spLocks noChangeShapeType="1"/>
            </p:cNvSpPr>
            <p:nvPr/>
          </p:nvSpPr>
          <p:spPr bwMode="auto">
            <a:xfrm>
              <a:off x="4540" y="3238"/>
              <a:ext cx="0" cy="495"/>
            </a:xfrm>
            <a:prstGeom prst="line">
              <a:avLst/>
            </a:prstGeom>
            <a:noFill/>
            <a:ln w="9525">
              <a:solidFill>
                <a:schemeClr val="accent6">
                  <a:lumMod val="75000"/>
                </a:schemeClr>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dirty="0">
                <a:solidFill>
                  <a:srgbClr val="0000FF"/>
                </a:solidFill>
              </a:endParaRPr>
            </a:p>
          </p:txBody>
        </p:sp>
        <p:grpSp>
          <p:nvGrpSpPr>
            <p:cNvPr id="113809" name="Group 213"/>
            <p:cNvGrpSpPr>
              <a:grpSpLocks/>
            </p:cNvGrpSpPr>
            <p:nvPr/>
          </p:nvGrpSpPr>
          <p:grpSpPr bwMode="auto">
            <a:xfrm>
              <a:off x="4251" y="2205"/>
              <a:ext cx="471" cy="908"/>
              <a:chOff x="643" y="2144"/>
              <a:chExt cx="471" cy="908"/>
            </a:xfrm>
          </p:grpSpPr>
          <p:sp>
            <p:nvSpPr>
              <p:cNvPr id="113810" name="Rectangle 214"/>
              <p:cNvSpPr>
                <a:spLocks noChangeArrowheads="1"/>
              </p:cNvSpPr>
              <p:nvPr/>
            </p:nvSpPr>
            <p:spPr bwMode="auto">
              <a:xfrm>
                <a:off x="652" y="2144"/>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11" name="Text Box 215"/>
              <p:cNvSpPr txBox="1">
                <a:spLocks noChangeArrowheads="1"/>
              </p:cNvSpPr>
              <p:nvPr/>
            </p:nvSpPr>
            <p:spPr bwMode="auto">
              <a:xfrm>
                <a:off x="643" y="2169"/>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grpSp>
      <p:grpSp>
        <p:nvGrpSpPr>
          <p:cNvPr id="9" name="Group 354"/>
          <p:cNvGrpSpPr>
            <a:grpSpLocks/>
          </p:cNvGrpSpPr>
          <p:nvPr/>
        </p:nvGrpSpPr>
        <p:grpSpPr bwMode="auto">
          <a:xfrm>
            <a:off x="7091364" y="3378201"/>
            <a:ext cx="1176337" cy="3330575"/>
            <a:chOff x="3507" y="2128"/>
            <a:chExt cx="741" cy="2098"/>
          </a:xfrm>
        </p:grpSpPr>
        <p:sp>
          <p:nvSpPr>
            <p:cNvPr id="113797" name="Line 196"/>
            <p:cNvSpPr>
              <a:spLocks noChangeShapeType="1"/>
            </p:cNvSpPr>
            <p:nvPr/>
          </p:nvSpPr>
          <p:spPr bwMode="auto">
            <a:xfrm>
              <a:off x="3627" y="2128"/>
              <a:ext cx="434"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sp>
          <p:nvSpPr>
            <p:cNvPr id="113798" name="Text Box 210"/>
            <p:cNvSpPr txBox="1">
              <a:spLocks noChangeArrowheads="1"/>
            </p:cNvSpPr>
            <p:nvPr/>
          </p:nvSpPr>
          <p:spPr bwMode="auto">
            <a:xfrm>
              <a:off x="3507" y="3775"/>
              <a:ext cx="741"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dirty="0">
                  <a:solidFill>
                    <a:srgbClr val="0000FF"/>
                  </a:solidFill>
                </a:rPr>
                <a:t>D-to-E:</a:t>
              </a:r>
            </a:p>
            <a:p>
              <a:pPr algn="ctr">
                <a:lnSpc>
                  <a:spcPct val="85000"/>
                </a:lnSpc>
              </a:pPr>
              <a:r>
                <a:rPr lang="en-US" altLang="zh-CN" sz="1600" dirty="0">
                  <a:solidFill>
                    <a:srgbClr val="0000FF"/>
                  </a:solidFill>
                </a:rPr>
                <a:t>IPv6 inside</a:t>
              </a:r>
            </a:p>
            <a:p>
              <a:pPr algn="ctr">
                <a:lnSpc>
                  <a:spcPct val="85000"/>
                </a:lnSpc>
              </a:pPr>
              <a:r>
                <a:rPr lang="en-US" altLang="zh-CN" sz="1600" dirty="0">
                  <a:solidFill>
                    <a:srgbClr val="0000FF"/>
                  </a:solidFill>
                </a:rPr>
                <a:t>IPv4</a:t>
              </a:r>
            </a:p>
          </p:txBody>
        </p:sp>
        <p:sp>
          <p:nvSpPr>
            <p:cNvPr id="113799" name="Line 211"/>
            <p:cNvSpPr>
              <a:spLocks noChangeShapeType="1"/>
            </p:cNvSpPr>
            <p:nvPr/>
          </p:nvSpPr>
          <p:spPr bwMode="auto">
            <a:xfrm>
              <a:off x="3883" y="3640"/>
              <a:ext cx="0" cy="116"/>
            </a:xfrm>
            <a:prstGeom prst="line">
              <a:avLst/>
            </a:prstGeom>
            <a:noFill/>
            <a:ln w="952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solidFill>
                  <a:srgbClr val="0000FF"/>
                </a:solidFill>
              </a:endParaRPr>
            </a:p>
          </p:txBody>
        </p:sp>
        <p:grpSp>
          <p:nvGrpSpPr>
            <p:cNvPr id="113800" name="Group 217"/>
            <p:cNvGrpSpPr>
              <a:grpSpLocks/>
            </p:cNvGrpSpPr>
            <p:nvPr/>
          </p:nvGrpSpPr>
          <p:grpSpPr bwMode="auto">
            <a:xfrm>
              <a:off x="3521" y="2220"/>
              <a:ext cx="620" cy="1388"/>
              <a:chOff x="441" y="2082"/>
              <a:chExt cx="620" cy="1388"/>
            </a:xfrm>
          </p:grpSpPr>
          <p:sp>
            <p:nvSpPr>
              <p:cNvPr id="113801" name="Rectangle 218"/>
              <p:cNvSpPr>
                <a:spLocks noChangeArrowheads="1"/>
              </p:cNvSpPr>
              <p:nvPr/>
            </p:nvSpPr>
            <p:spPr bwMode="auto">
              <a:xfrm>
                <a:off x="478" y="2088"/>
                <a:ext cx="583" cy="1382"/>
              </a:xfrm>
              <a:prstGeom prst="rect">
                <a:avLst/>
              </a:prstGeom>
              <a:solidFill>
                <a:srgbClr val="CC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nvGrpSpPr>
              <p:cNvPr id="113802" name="Group 219"/>
              <p:cNvGrpSpPr>
                <a:grpSpLocks/>
              </p:cNvGrpSpPr>
              <p:nvPr/>
            </p:nvGrpSpPr>
            <p:grpSpPr bwMode="auto">
              <a:xfrm>
                <a:off x="499" y="2471"/>
                <a:ext cx="486" cy="908"/>
                <a:chOff x="4869" y="143"/>
                <a:chExt cx="486" cy="908"/>
              </a:xfrm>
            </p:grpSpPr>
            <p:sp>
              <p:nvSpPr>
                <p:cNvPr id="113804" name="Rectangle 220"/>
                <p:cNvSpPr>
                  <a:spLocks noChangeArrowheads="1"/>
                </p:cNvSpPr>
                <p:nvPr/>
              </p:nvSpPr>
              <p:spPr bwMode="auto">
                <a:xfrm>
                  <a:off x="4893" y="143"/>
                  <a:ext cx="462" cy="908"/>
                </a:xfrm>
                <a:prstGeom prst="rect">
                  <a:avLst/>
                </a:prstGeom>
                <a:solidFill>
                  <a:srgbClr val="66CC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sp>
              <p:nvSpPr>
                <p:cNvPr id="113805" name="Text Box 221"/>
                <p:cNvSpPr txBox="1">
                  <a:spLocks noChangeArrowheads="1"/>
                </p:cNvSpPr>
                <p:nvPr/>
              </p:nvSpPr>
              <p:spPr bwMode="auto">
                <a:xfrm>
                  <a:off x="4869" y="161"/>
                  <a:ext cx="461"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flow: X</a:t>
                  </a:r>
                </a:p>
                <a:p>
                  <a:r>
                    <a:rPr lang="en-US" altLang="zh-CN" sz="1400" dirty="0" err="1">
                      <a:solidFill>
                        <a:srgbClr val="0000FF"/>
                      </a:solidFill>
                    </a:rPr>
                    <a:t>src</a:t>
                  </a:r>
                  <a:r>
                    <a:rPr lang="en-US" altLang="zh-CN" sz="1400" dirty="0">
                      <a:solidFill>
                        <a:srgbClr val="0000FF"/>
                      </a:solidFill>
                    </a:rPr>
                    <a:t>: A</a:t>
                  </a:r>
                </a:p>
                <a:p>
                  <a:r>
                    <a:rPr lang="en-US" altLang="zh-CN" sz="1400" dirty="0" err="1">
                      <a:solidFill>
                        <a:srgbClr val="0000FF"/>
                      </a:solidFill>
                    </a:rPr>
                    <a:t>dest</a:t>
                  </a:r>
                  <a:r>
                    <a:rPr lang="en-US" altLang="zh-CN" sz="1400" dirty="0">
                      <a:solidFill>
                        <a:srgbClr val="0000FF"/>
                      </a:solidFill>
                    </a:rPr>
                    <a:t>: F</a:t>
                  </a:r>
                </a:p>
                <a:p>
                  <a:endParaRPr lang="en-US" altLang="zh-CN" sz="1400" dirty="0">
                    <a:solidFill>
                      <a:srgbClr val="0000FF"/>
                    </a:solidFill>
                  </a:endParaRPr>
                </a:p>
                <a:p>
                  <a:endParaRPr lang="en-US" altLang="zh-CN" sz="1400" dirty="0">
                    <a:solidFill>
                      <a:srgbClr val="0000FF"/>
                    </a:solidFill>
                  </a:endParaRPr>
                </a:p>
                <a:p>
                  <a:r>
                    <a:rPr lang="en-US" altLang="zh-CN" sz="1400" dirty="0">
                      <a:solidFill>
                        <a:srgbClr val="0000FF"/>
                      </a:solidFill>
                    </a:rPr>
                    <a:t>data</a:t>
                  </a:r>
                </a:p>
              </p:txBody>
            </p:sp>
          </p:grpSp>
          <p:sp>
            <p:nvSpPr>
              <p:cNvPr id="113803" name="Text Box 222"/>
              <p:cNvSpPr txBox="1">
                <a:spLocks noChangeArrowheads="1"/>
              </p:cNvSpPr>
              <p:nvPr/>
            </p:nvSpPr>
            <p:spPr bwMode="auto">
              <a:xfrm>
                <a:off x="441" y="2082"/>
                <a:ext cx="5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err="1">
                    <a:solidFill>
                      <a:schemeClr val="accent4"/>
                    </a:solidFill>
                  </a:rPr>
                  <a:t>src:B</a:t>
                </a:r>
                <a:endParaRPr lang="en-US" altLang="zh-CN" sz="1800" dirty="0">
                  <a:solidFill>
                    <a:schemeClr val="accent4"/>
                  </a:solidFill>
                </a:endParaRPr>
              </a:p>
              <a:p>
                <a:r>
                  <a:rPr lang="en-US" altLang="zh-CN" sz="1800" dirty="0" err="1">
                    <a:solidFill>
                      <a:schemeClr val="accent4"/>
                    </a:solidFill>
                  </a:rPr>
                  <a:t>dest</a:t>
                </a:r>
                <a:r>
                  <a:rPr lang="en-US" altLang="zh-CN" sz="1800" dirty="0">
                    <a:solidFill>
                      <a:schemeClr val="accent4"/>
                    </a:solidFill>
                  </a:rPr>
                  <a:t>: E</a:t>
                </a:r>
              </a:p>
            </p:txBody>
          </p:sp>
        </p:grpSp>
      </p:grpSp>
      <p:sp>
        <p:nvSpPr>
          <p:cNvPr id="113669" name="Text Box 224"/>
          <p:cNvSpPr txBox="1">
            <a:spLocks noChangeArrowheads="1"/>
          </p:cNvSpPr>
          <p:nvPr/>
        </p:nvSpPr>
        <p:spPr bwMode="auto">
          <a:xfrm>
            <a:off x="1833563" y="2597151"/>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physical view:</a:t>
            </a:r>
          </a:p>
        </p:txBody>
      </p:sp>
      <p:sp>
        <p:nvSpPr>
          <p:cNvPr id="113670" name="Line 225"/>
          <p:cNvSpPr>
            <a:spLocks noChangeShapeType="1"/>
          </p:cNvSpPr>
          <p:nvPr/>
        </p:nvSpPr>
        <p:spPr bwMode="auto">
          <a:xfrm flipV="1">
            <a:off x="5419725" y="2868613"/>
            <a:ext cx="23256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lstStyle/>
          <a:p>
            <a:endParaRPr lang="zh-CN" altLang="en-US" dirty="0">
              <a:solidFill>
                <a:srgbClr val="000099"/>
              </a:solidFill>
            </a:endParaRPr>
          </a:p>
        </p:txBody>
      </p:sp>
      <p:grpSp>
        <p:nvGrpSpPr>
          <p:cNvPr id="113671" name="Group 228"/>
          <p:cNvGrpSpPr>
            <a:grpSpLocks/>
          </p:cNvGrpSpPr>
          <p:nvPr/>
        </p:nvGrpSpPr>
        <p:grpSpPr bwMode="auto">
          <a:xfrm>
            <a:off x="5754689" y="2703514"/>
            <a:ext cx="693737" cy="338137"/>
            <a:chOff x="4396" y="1245"/>
            <a:chExt cx="672" cy="248"/>
          </a:xfrm>
        </p:grpSpPr>
        <p:sp>
          <p:nvSpPr>
            <p:cNvPr id="113789"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90"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91"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92" name="Group 232"/>
            <p:cNvGrpSpPr>
              <a:grpSpLocks/>
            </p:cNvGrpSpPr>
            <p:nvPr/>
          </p:nvGrpSpPr>
          <p:grpSpPr bwMode="auto">
            <a:xfrm>
              <a:off x="4530" y="1287"/>
              <a:ext cx="377" cy="75"/>
              <a:chOff x="2468" y="1332"/>
              <a:chExt cx="310" cy="60"/>
            </a:xfrm>
          </p:grpSpPr>
          <p:sp>
            <p:nvSpPr>
              <p:cNvPr id="113795"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96"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93" name="Line 235"/>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94" name="Line 236"/>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2" name="Group 237"/>
          <p:cNvGrpSpPr>
            <a:grpSpLocks/>
          </p:cNvGrpSpPr>
          <p:nvPr/>
        </p:nvGrpSpPr>
        <p:grpSpPr bwMode="auto">
          <a:xfrm>
            <a:off x="3687765" y="2360614"/>
            <a:ext cx="1951037" cy="966788"/>
            <a:chOff x="1363" y="1403"/>
            <a:chExt cx="1229" cy="609"/>
          </a:xfrm>
        </p:grpSpPr>
        <p:sp>
          <p:nvSpPr>
            <p:cNvPr id="113766" name="Text Box 238"/>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767" name="Text Box 239"/>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768" name="Line 240"/>
            <p:cNvSpPr>
              <a:spLocks noChangeShapeType="1"/>
            </p:cNvSpPr>
            <p:nvPr/>
          </p:nvSpPr>
          <p:spPr bwMode="auto">
            <a:xfrm flipV="1">
              <a:off x="1803" y="1729"/>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69" name="Text Box 241"/>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770" name="Text Box 242"/>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grpSp>
          <p:nvGrpSpPr>
            <p:cNvPr id="113771" name="Group 243"/>
            <p:cNvGrpSpPr>
              <a:grpSpLocks/>
            </p:cNvGrpSpPr>
            <p:nvPr/>
          </p:nvGrpSpPr>
          <p:grpSpPr bwMode="auto">
            <a:xfrm>
              <a:off x="1363" y="1621"/>
              <a:ext cx="437" cy="213"/>
              <a:chOff x="4396" y="1245"/>
              <a:chExt cx="672" cy="248"/>
            </a:xfrm>
          </p:grpSpPr>
          <p:sp>
            <p:nvSpPr>
              <p:cNvPr id="113781"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82"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83"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84" name="Group 247"/>
              <p:cNvGrpSpPr>
                <a:grpSpLocks/>
              </p:cNvGrpSpPr>
              <p:nvPr/>
            </p:nvGrpSpPr>
            <p:grpSpPr bwMode="auto">
              <a:xfrm>
                <a:off x="4530" y="1287"/>
                <a:ext cx="377" cy="75"/>
                <a:chOff x="2468" y="1332"/>
                <a:chExt cx="310" cy="60"/>
              </a:xfrm>
            </p:grpSpPr>
            <p:sp>
              <p:nvSpPr>
                <p:cNvPr id="113787" name="Freeform 2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8" name="Freeform 2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85" name="Line 250"/>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86" name="Line 251"/>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72" name="Group 252"/>
            <p:cNvGrpSpPr>
              <a:grpSpLocks/>
            </p:cNvGrpSpPr>
            <p:nvPr/>
          </p:nvGrpSpPr>
          <p:grpSpPr bwMode="auto">
            <a:xfrm>
              <a:off x="2015" y="1617"/>
              <a:ext cx="437" cy="213"/>
              <a:chOff x="4396" y="1245"/>
              <a:chExt cx="672" cy="248"/>
            </a:xfrm>
          </p:grpSpPr>
          <p:sp>
            <p:nvSpPr>
              <p:cNvPr id="113773"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74"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75"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76" name="Group 256"/>
              <p:cNvGrpSpPr>
                <a:grpSpLocks/>
              </p:cNvGrpSpPr>
              <p:nvPr/>
            </p:nvGrpSpPr>
            <p:grpSpPr bwMode="auto">
              <a:xfrm>
                <a:off x="4530" y="1287"/>
                <a:ext cx="377" cy="75"/>
                <a:chOff x="2468" y="1332"/>
                <a:chExt cx="310" cy="60"/>
              </a:xfrm>
            </p:grpSpPr>
            <p:sp>
              <p:nvSpPr>
                <p:cNvPr id="113779" name="Freeform 25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80" name="Freeform 25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77" name="Line 259"/>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78" name="Line 260"/>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nvGrpSpPr>
          <p:cNvPr id="113673" name="Group 261"/>
          <p:cNvGrpSpPr>
            <a:grpSpLocks/>
          </p:cNvGrpSpPr>
          <p:nvPr/>
        </p:nvGrpSpPr>
        <p:grpSpPr bwMode="auto">
          <a:xfrm>
            <a:off x="6719889" y="2706689"/>
            <a:ext cx="693737" cy="338137"/>
            <a:chOff x="4396" y="1245"/>
            <a:chExt cx="672" cy="248"/>
          </a:xfrm>
        </p:grpSpPr>
        <p:sp>
          <p:nvSpPr>
            <p:cNvPr id="113758" name="Oval 407"/>
            <p:cNvSpPr>
              <a:spLocks noChangeArrowheads="1"/>
            </p:cNvSpPr>
            <p:nvPr/>
          </p:nvSpPr>
          <p:spPr bwMode="auto">
            <a:xfrm>
              <a:off x="4399" y="1355"/>
              <a:ext cx="666" cy="138"/>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9" name="Rectangle 410"/>
            <p:cNvSpPr>
              <a:spLocks noChangeArrowheads="1"/>
            </p:cNvSpPr>
            <p:nvPr/>
          </p:nvSpPr>
          <p:spPr bwMode="auto">
            <a:xfrm>
              <a:off x="4399" y="1339"/>
              <a:ext cx="669" cy="86"/>
            </a:xfrm>
            <a:prstGeom prst="rect">
              <a:avLst/>
            </a:prstGeom>
            <a:gradFill rotWithShape="1">
              <a:gsLst>
                <a:gs pos="0">
                  <a:srgbClr val="CC0000"/>
                </a:gs>
                <a:gs pos="100000">
                  <a:schemeClr val="bg1"/>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60" name="Oval 411"/>
            <p:cNvSpPr>
              <a:spLocks noChangeArrowheads="1"/>
            </p:cNvSpPr>
            <p:nvPr/>
          </p:nvSpPr>
          <p:spPr bwMode="auto">
            <a:xfrm>
              <a:off x="4396" y="1245"/>
              <a:ext cx="667" cy="162"/>
            </a:xfrm>
            <a:prstGeom prst="ellipse">
              <a:avLst/>
            </a:prstGeom>
            <a:gradFill rotWithShape="1">
              <a:gsLst>
                <a:gs pos="0">
                  <a:srgbClr val="CC0000"/>
                </a:gs>
                <a:gs pos="100000">
                  <a:schemeClr val="bg1"/>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61" name="Group 265"/>
            <p:cNvGrpSpPr>
              <a:grpSpLocks/>
            </p:cNvGrpSpPr>
            <p:nvPr/>
          </p:nvGrpSpPr>
          <p:grpSpPr bwMode="auto">
            <a:xfrm>
              <a:off x="4530" y="1287"/>
              <a:ext cx="377" cy="75"/>
              <a:chOff x="2468" y="1332"/>
              <a:chExt cx="310" cy="60"/>
            </a:xfrm>
          </p:grpSpPr>
          <p:sp>
            <p:nvSpPr>
              <p:cNvPr id="113764" name="Freeform 2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sp>
            <p:nvSpPr>
              <p:cNvPr id="113765" name="Freeform 2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rgbClr val="CC0000"/>
                  </a:gs>
                  <a:gs pos="100000">
                    <a:schemeClr val="bg1"/>
                  </a:gs>
                </a:gsLst>
                <a:lin ang="0" scaled="1"/>
              </a:gradFill>
              <a:ln w="19050" cmpd="sng">
                <a:solidFill>
                  <a:srgbClr val="000000"/>
                </a:solidFill>
                <a:round/>
                <a:headEnd/>
                <a:tailEnd/>
              </a:ln>
            </p:spPr>
            <p:txBody>
              <a:bodyPr/>
              <a:lstStyle/>
              <a:p>
                <a:endParaRPr lang="zh-CN" altLang="en-US">
                  <a:solidFill>
                    <a:srgbClr val="000099"/>
                  </a:solidFill>
                </a:endParaRPr>
              </a:p>
            </p:txBody>
          </p:sp>
        </p:grpSp>
        <p:sp>
          <p:nvSpPr>
            <p:cNvPr id="113762" name="Line 268"/>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63" name="Line 269"/>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74" name="Group 270"/>
          <p:cNvGrpSpPr>
            <a:grpSpLocks/>
          </p:cNvGrpSpPr>
          <p:nvPr/>
        </p:nvGrpSpPr>
        <p:grpSpPr bwMode="auto">
          <a:xfrm>
            <a:off x="7726363" y="2362200"/>
            <a:ext cx="1668462" cy="958850"/>
            <a:chOff x="3907" y="1404"/>
            <a:chExt cx="1051" cy="604"/>
          </a:xfrm>
        </p:grpSpPr>
        <p:sp>
          <p:nvSpPr>
            <p:cNvPr id="113735" name="Text Box 27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36" name="Line 272"/>
            <p:cNvSpPr>
              <a:spLocks noChangeShapeType="1"/>
            </p:cNvSpPr>
            <p:nvPr/>
          </p:nvSpPr>
          <p:spPr bwMode="auto">
            <a:xfrm flipV="1">
              <a:off x="4352" y="1717"/>
              <a:ext cx="2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37" name="Text Box 27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38" name="Text Box 27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39" name="Group 275"/>
            <p:cNvGrpSpPr>
              <a:grpSpLocks/>
            </p:cNvGrpSpPr>
            <p:nvPr/>
          </p:nvGrpSpPr>
          <p:grpSpPr bwMode="auto">
            <a:xfrm>
              <a:off x="3907" y="1621"/>
              <a:ext cx="437" cy="213"/>
              <a:chOff x="4396" y="1245"/>
              <a:chExt cx="672" cy="248"/>
            </a:xfrm>
          </p:grpSpPr>
          <p:sp>
            <p:nvSpPr>
              <p:cNvPr id="113750"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51"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52"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53" name="Group 279"/>
              <p:cNvGrpSpPr>
                <a:grpSpLocks/>
              </p:cNvGrpSpPr>
              <p:nvPr/>
            </p:nvGrpSpPr>
            <p:grpSpPr bwMode="auto">
              <a:xfrm>
                <a:off x="4530" y="1287"/>
                <a:ext cx="377" cy="75"/>
                <a:chOff x="2468" y="1332"/>
                <a:chExt cx="310" cy="60"/>
              </a:xfrm>
            </p:grpSpPr>
            <p:sp>
              <p:nvSpPr>
                <p:cNvPr id="113756" name="Freeform 2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57" name="Freeform 2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54" name="Line 28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55" name="Line 28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40" name="Group 284"/>
            <p:cNvGrpSpPr>
              <a:grpSpLocks/>
            </p:cNvGrpSpPr>
            <p:nvPr/>
          </p:nvGrpSpPr>
          <p:grpSpPr bwMode="auto">
            <a:xfrm>
              <a:off x="4521" y="1619"/>
              <a:ext cx="437" cy="213"/>
              <a:chOff x="4396" y="1245"/>
              <a:chExt cx="672" cy="248"/>
            </a:xfrm>
          </p:grpSpPr>
          <p:sp>
            <p:nvSpPr>
              <p:cNvPr id="113742"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43"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44"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45" name="Group 288"/>
              <p:cNvGrpSpPr>
                <a:grpSpLocks/>
              </p:cNvGrpSpPr>
              <p:nvPr/>
            </p:nvGrpSpPr>
            <p:grpSpPr bwMode="auto">
              <a:xfrm>
                <a:off x="4530" y="1287"/>
                <a:ext cx="377" cy="75"/>
                <a:chOff x="2468" y="1332"/>
                <a:chExt cx="310" cy="60"/>
              </a:xfrm>
            </p:grpSpPr>
            <p:sp>
              <p:nvSpPr>
                <p:cNvPr id="113748" name="Freeform 2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49" name="Freeform 2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46" name="Line 29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47" name="Line 29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41" name="Text Box 29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sp>
        <p:nvSpPr>
          <p:cNvPr id="113675" name="Text Box 294"/>
          <p:cNvSpPr txBox="1">
            <a:spLocks noChangeArrowheads="1"/>
          </p:cNvSpPr>
          <p:nvPr/>
        </p:nvSpPr>
        <p:spPr bwMode="auto">
          <a:xfrm>
            <a:off x="5910263" y="2355851"/>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C</a:t>
            </a:r>
          </a:p>
        </p:txBody>
      </p:sp>
      <p:sp>
        <p:nvSpPr>
          <p:cNvPr id="113676" name="Text Box 295"/>
          <p:cNvSpPr txBox="1">
            <a:spLocks noChangeArrowheads="1"/>
          </p:cNvSpPr>
          <p:nvPr/>
        </p:nvSpPr>
        <p:spPr bwMode="auto">
          <a:xfrm>
            <a:off x="6886575" y="2359026"/>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D</a:t>
            </a:r>
          </a:p>
        </p:txBody>
      </p:sp>
      <p:grpSp>
        <p:nvGrpSpPr>
          <p:cNvPr id="113677" name="Group 296"/>
          <p:cNvGrpSpPr>
            <a:grpSpLocks/>
          </p:cNvGrpSpPr>
          <p:nvPr/>
        </p:nvGrpSpPr>
        <p:grpSpPr bwMode="auto">
          <a:xfrm>
            <a:off x="1982789" y="1216025"/>
            <a:ext cx="7418387" cy="979488"/>
            <a:chOff x="289" y="766"/>
            <a:chExt cx="4673" cy="617"/>
          </a:xfrm>
        </p:grpSpPr>
        <p:sp>
          <p:nvSpPr>
            <p:cNvPr id="113684" name="Rectangle 297"/>
            <p:cNvSpPr>
              <a:spLocks noChangeArrowheads="1"/>
            </p:cNvSpPr>
            <p:nvPr/>
          </p:nvSpPr>
          <p:spPr bwMode="auto">
            <a:xfrm>
              <a:off x="2424" y="1085"/>
              <a:ext cx="1515" cy="42"/>
            </a:xfrm>
            <a:prstGeom prst="rect">
              <a:avLst/>
            </a:prstGeom>
            <a:solidFill>
              <a:srgbClr val="CC0000"/>
            </a:soli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endParaRPr>
            </a:p>
          </p:txBody>
        </p:sp>
        <p:sp>
          <p:nvSpPr>
            <p:cNvPr id="113685" name="Text Box 298"/>
            <p:cNvSpPr txBox="1">
              <a:spLocks noChangeArrowheads="1"/>
            </p:cNvSpPr>
            <p:nvPr/>
          </p:nvSpPr>
          <p:spPr bwMode="auto">
            <a:xfrm>
              <a:off x="289" y="979"/>
              <a:ext cx="8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logical view:</a:t>
              </a:r>
            </a:p>
          </p:txBody>
        </p:sp>
        <p:sp>
          <p:nvSpPr>
            <p:cNvPr id="113686" name="Text Box 299"/>
            <p:cNvSpPr txBox="1">
              <a:spLocks noChangeArrowheads="1"/>
            </p:cNvSpPr>
            <p:nvPr/>
          </p:nvSpPr>
          <p:spPr bwMode="auto">
            <a:xfrm>
              <a:off x="2494" y="766"/>
              <a:ext cx="1461"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ct val="85000"/>
                </a:lnSpc>
              </a:pPr>
              <a:r>
                <a:rPr lang="en-US" altLang="zh-CN" sz="1600" i="1" dirty="0">
                  <a:solidFill>
                    <a:srgbClr val="FF0000"/>
                  </a:solidFill>
                </a:rPr>
                <a:t>IPv4 tunnel </a:t>
              </a:r>
            </a:p>
            <a:p>
              <a:pPr algn="ctr">
                <a:lnSpc>
                  <a:spcPct val="85000"/>
                </a:lnSpc>
              </a:pPr>
              <a:r>
                <a:rPr lang="en-US" altLang="zh-CN" sz="1600" i="1" dirty="0">
                  <a:solidFill>
                    <a:srgbClr val="FF0000"/>
                  </a:solidFill>
                </a:rPr>
                <a:t>connecting IPv6 routers</a:t>
              </a:r>
            </a:p>
          </p:txBody>
        </p:sp>
        <p:grpSp>
          <p:nvGrpSpPr>
            <p:cNvPr id="113687" name="Group 300"/>
            <p:cNvGrpSpPr>
              <a:grpSpLocks/>
            </p:cNvGrpSpPr>
            <p:nvPr/>
          </p:nvGrpSpPr>
          <p:grpSpPr bwMode="auto">
            <a:xfrm>
              <a:off x="3911" y="779"/>
              <a:ext cx="1051" cy="604"/>
              <a:chOff x="3907" y="1404"/>
              <a:chExt cx="1051" cy="604"/>
            </a:xfrm>
          </p:grpSpPr>
          <p:sp>
            <p:nvSpPr>
              <p:cNvPr id="113712" name="Text Box 301"/>
              <p:cNvSpPr txBox="1">
                <a:spLocks noChangeArrowheads="1"/>
              </p:cNvSpPr>
              <p:nvPr/>
            </p:nvSpPr>
            <p:spPr bwMode="auto">
              <a:xfrm>
                <a:off x="4012" y="1404"/>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E</a:t>
                </a:r>
              </a:p>
            </p:txBody>
          </p:sp>
          <p:sp>
            <p:nvSpPr>
              <p:cNvPr id="113713" name="Line 302"/>
              <p:cNvSpPr>
                <a:spLocks noChangeShapeType="1"/>
              </p:cNvSpPr>
              <p:nvPr/>
            </p:nvSpPr>
            <p:spPr bwMode="auto">
              <a:xfrm flipV="1">
                <a:off x="4352" y="1717"/>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714" name="Text Box 303"/>
              <p:cNvSpPr txBox="1">
                <a:spLocks noChangeArrowheads="1"/>
              </p:cNvSpPr>
              <p:nvPr/>
            </p:nvSpPr>
            <p:spPr bwMode="auto">
              <a:xfrm>
                <a:off x="3951" y="1794"/>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rgbClr val="000099"/>
                  </a:solidFill>
                </a:endParaRPr>
              </a:p>
            </p:txBody>
          </p:sp>
          <p:sp>
            <p:nvSpPr>
              <p:cNvPr id="113715" name="Text Box 304"/>
              <p:cNvSpPr txBox="1">
                <a:spLocks noChangeArrowheads="1"/>
              </p:cNvSpPr>
              <p:nvPr/>
            </p:nvSpPr>
            <p:spPr bwMode="auto">
              <a:xfrm>
                <a:off x="4569" y="1796"/>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grpSp>
            <p:nvGrpSpPr>
              <p:cNvPr id="113716" name="Group 305"/>
              <p:cNvGrpSpPr>
                <a:grpSpLocks/>
              </p:cNvGrpSpPr>
              <p:nvPr/>
            </p:nvGrpSpPr>
            <p:grpSpPr bwMode="auto">
              <a:xfrm>
                <a:off x="3907" y="1621"/>
                <a:ext cx="437" cy="213"/>
                <a:chOff x="4396" y="1245"/>
                <a:chExt cx="672" cy="248"/>
              </a:xfrm>
            </p:grpSpPr>
            <p:sp>
              <p:nvSpPr>
                <p:cNvPr id="113727"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8"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9"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30" name="Group 309"/>
                <p:cNvGrpSpPr>
                  <a:grpSpLocks/>
                </p:cNvGrpSpPr>
                <p:nvPr/>
              </p:nvGrpSpPr>
              <p:grpSpPr bwMode="auto">
                <a:xfrm>
                  <a:off x="4530" y="1287"/>
                  <a:ext cx="377" cy="75"/>
                  <a:chOff x="2468" y="1332"/>
                  <a:chExt cx="310" cy="60"/>
                </a:xfrm>
              </p:grpSpPr>
              <p:sp>
                <p:nvSpPr>
                  <p:cNvPr id="113733" name="Freeform 31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34" name="Freeform 31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31" name="Line 312"/>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32" name="Line 313"/>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717" name="Group 314"/>
              <p:cNvGrpSpPr>
                <a:grpSpLocks/>
              </p:cNvGrpSpPr>
              <p:nvPr/>
            </p:nvGrpSpPr>
            <p:grpSpPr bwMode="auto">
              <a:xfrm>
                <a:off x="4521" y="1619"/>
                <a:ext cx="437" cy="213"/>
                <a:chOff x="4396" y="1245"/>
                <a:chExt cx="672" cy="248"/>
              </a:xfrm>
            </p:grpSpPr>
            <p:sp>
              <p:nvSpPr>
                <p:cNvPr id="113719"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20"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21"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22" name="Group 318"/>
                <p:cNvGrpSpPr>
                  <a:grpSpLocks/>
                </p:cNvGrpSpPr>
                <p:nvPr/>
              </p:nvGrpSpPr>
              <p:grpSpPr bwMode="auto">
                <a:xfrm>
                  <a:off x="4530" y="1287"/>
                  <a:ext cx="377" cy="75"/>
                  <a:chOff x="2468" y="1332"/>
                  <a:chExt cx="310" cy="60"/>
                </a:xfrm>
              </p:grpSpPr>
              <p:sp>
                <p:nvSpPr>
                  <p:cNvPr id="113725" name="Freeform 31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26" name="Freeform 32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23" name="Line 321"/>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24" name="Line 322"/>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sp>
            <p:nvSpPr>
              <p:cNvPr id="113718" name="Text Box 323"/>
              <p:cNvSpPr txBox="1">
                <a:spLocks noChangeArrowheads="1"/>
              </p:cNvSpPr>
              <p:nvPr/>
            </p:nvSpPr>
            <p:spPr bwMode="auto">
              <a:xfrm>
                <a:off x="4635" y="1408"/>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F</a:t>
                </a:r>
              </a:p>
            </p:txBody>
          </p:sp>
        </p:grpSp>
        <p:grpSp>
          <p:nvGrpSpPr>
            <p:cNvPr id="113688" name="Group 324"/>
            <p:cNvGrpSpPr>
              <a:grpSpLocks/>
            </p:cNvGrpSpPr>
            <p:nvPr/>
          </p:nvGrpSpPr>
          <p:grpSpPr bwMode="auto">
            <a:xfrm>
              <a:off x="1361" y="771"/>
              <a:ext cx="1229" cy="609"/>
              <a:chOff x="1363" y="1403"/>
              <a:chExt cx="1229" cy="609"/>
            </a:xfrm>
          </p:grpSpPr>
          <p:sp>
            <p:nvSpPr>
              <p:cNvPr id="113689" name="Text Box 325"/>
              <p:cNvSpPr txBox="1">
                <a:spLocks noChangeArrowheads="1"/>
              </p:cNvSpPr>
              <p:nvPr/>
            </p:nvSpPr>
            <p:spPr bwMode="auto">
              <a:xfrm>
                <a:off x="1462" y="140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A</a:t>
                </a:r>
              </a:p>
            </p:txBody>
          </p:sp>
          <p:sp>
            <p:nvSpPr>
              <p:cNvPr id="113690" name="Text Box 326"/>
              <p:cNvSpPr txBox="1">
                <a:spLocks noChangeArrowheads="1"/>
              </p:cNvSpPr>
              <p:nvPr/>
            </p:nvSpPr>
            <p:spPr bwMode="auto">
              <a:xfrm>
                <a:off x="2121" y="1406"/>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000099"/>
                    </a:solidFill>
                  </a:rPr>
                  <a:t>B</a:t>
                </a:r>
              </a:p>
            </p:txBody>
          </p:sp>
          <p:sp>
            <p:nvSpPr>
              <p:cNvPr id="113691" name="Line 327"/>
              <p:cNvSpPr>
                <a:spLocks noChangeShapeType="1"/>
              </p:cNvSpPr>
              <p:nvPr/>
            </p:nvSpPr>
            <p:spPr bwMode="auto">
              <a:xfrm flipV="1">
                <a:off x="1803" y="1729"/>
                <a:ext cx="204" cy="0"/>
              </a:xfrm>
              <a:prstGeom prst="line">
                <a:avLst/>
              </a:prstGeom>
              <a:noFill/>
              <a:ln w="19050">
                <a:solidFill>
                  <a:schemeClr val="accent6">
                    <a:lumMod val="75000"/>
                  </a:schemeClr>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endParaRPr>
              </a:p>
            </p:txBody>
          </p:sp>
          <p:sp>
            <p:nvSpPr>
              <p:cNvPr id="113692" name="Text Box 328"/>
              <p:cNvSpPr txBox="1">
                <a:spLocks noChangeArrowheads="1"/>
              </p:cNvSpPr>
              <p:nvPr/>
            </p:nvSpPr>
            <p:spPr bwMode="auto">
              <a:xfrm>
                <a:off x="1386" y="1798"/>
                <a:ext cx="3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99"/>
                    </a:solidFill>
                  </a:rPr>
                  <a:t>IPv6</a:t>
                </a:r>
              </a:p>
            </p:txBody>
          </p:sp>
          <p:sp>
            <p:nvSpPr>
              <p:cNvPr id="113693" name="Text Box 329"/>
              <p:cNvSpPr txBox="1">
                <a:spLocks noChangeArrowheads="1"/>
              </p:cNvSpPr>
              <p:nvPr/>
            </p:nvSpPr>
            <p:spPr bwMode="auto">
              <a:xfrm>
                <a:off x="2045" y="1799"/>
                <a:ext cx="547"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99"/>
                    </a:solidFill>
                  </a:rPr>
                  <a:t>IPv6</a:t>
                </a:r>
                <a:r>
                  <a:rPr lang="en-US" altLang="zh-CN" sz="1600" dirty="0">
                    <a:solidFill>
                      <a:schemeClr val="accent2">
                        <a:lumMod val="75000"/>
                      </a:schemeClr>
                    </a:solidFill>
                  </a:rPr>
                  <a:t>/</a:t>
                </a:r>
                <a:r>
                  <a:rPr kumimoji="0" lang="en-US" altLang="en-US" sz="1600" b="0" i="0" u="none" strike="noStrike" kern="1200" cap="none" spc="0" normalizeH="0" baseline="0" noProof="0" dirty="0">
                    <a:ln>
                      <a:noFill/>
                    </a:ln>
                    <a:solidFill>
                      <a:schemeClr val="accent2">
                        <a:lumMod val="75000"/>
                      </a:schemeClr>
                    </a:solidFill>
                    <a:effectLst/>
                    <a:uLnTx/>
                    <a:uFillTx/>
                    <a:latin typeface="Arial" panose="020B0604020202020204" pitchFamily="34" charset="0"/>
                    <a:ea typeface="ＭＳ Ｐゴシック" panose="020B0600070205080204" pitchFamily="34" charset="-128"/>
                    <a:cs typeface="+mn-cs"/>
                  </a:rPr>
                  <a:t>v4</a:t>
                </a:r>
                <a:endParaRPr lang="en-US" altLang="zh-CN" sz="1600" dirty="0">
                  <a:solidFill>
                    <a:schemeClr val="accent2">
                      <a:lumMod val="75000"/>
                    </a:schemeClr>
                  </a:solidFill>
                </a:endParaRPr>
              </a:p>
            </p:txBody>
          </p:sp>
          <p:grpSp>
            <p:nvGrpSpPr>
              <p:cNvPr id="113694" name="Group 330"/>
              <p:cNvGrpSpPr>
                <a:grpSpLocks/>
              </p:cNvGrpSpPr>
              <p:nvPr/>
            </p:nvGrpSpPr>
            <p:grpSpPr bwMode="auto">
              <a:xfrm>
                <a:off x="1363" y="1621"/>
                <a:ext cx="437" cy="213"/>
                <a:chOff x="4396" y="1245"/>
                <a:chExt cx="672" cy="248"/>
              </a:xfrm>
            </p:grpSpPr>
            <p:sp>
              <p:nvSpPr>
                <p:cNvPr id="113704"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705"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706"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707" name="Group 334"/>
                <p:cNvGrpSpPr>
                  <a:grpSpLocks/>
                </p:cNvGrpSpPr>
                <p:nvPr/>
              </p:nvGrpSpPr>
              <p:grpSpPr bwMode="auto">
                <a:xfrm>
                  <a:off x="4530" y="1287"/>
                  <a:ext cx="377" cy="75"/>
                  <a:chOff x="2468" y="1332"/>
                  <a:chExt cx="310" cy="60"/>
                </a:xfrm>
              </p:grpSpPr>
              <p:sp>
                <p:nvSpPr>
                  <p:cNvPr id="113710" name="Freeform 3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11" name="Freeform 3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8" name="Line 337"/>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9" name="Line 338"/>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nvGrpSpPr>
              <p:cNvPr id="113695" name="Group 339"/>
              <p:cNvGrpSpPr>
                <a:grpSpLocks/>
              </p:cNvGrpSpPr>
              <p:nvPr/>
            </p:nvGrpSpPr>
            <p:grpSpPr bwMode="auto">
              <a:xfrm>
                <a:off x="2015" y="1617"/>
                <a:ext cx="437" cy="213"/>
                <a:chOff x="4396" y="1245"/>
                <a:chExt cx="672" cy="248"/>
              </a:xfrm>
            </p:grpSpPr>
            <p:sp>
              <p:nvSpPr>
                <p:cNvPr id="113696" name="Oval 407"/>
                <p:cNvSpPr>
                  <a:spLocks noChangeArrowheads="1"/>
                </p:cNvSpPr>
                <p:nvPr/>
              </p:nvSpPr>
              <p:spPr bwMode="auto">
                <a:xfrm>
                  <a:off x="4399" y="1355"/>
                  <a:ext cx="666" cy="138"/>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sp>
              <p:nvSpPr>
                <p:cNvPr id="113697" name="Rectangle 410"/>
                <p:cNvSpPr>
                  <a:spLocks noChangeArrowheads="1"/>
                </p:cNvSpPr>
                <p:nvPr/>
              </p:nvSpPr>
              <p:spPr bwMode="auto">
                <a:xfrm>
                  <a:off x="4399" y="1339"/>
                  <a:ext cx="669" cy="86"/>
                </a:xfrm>
                <a:prstGeom prst="rect">
                  <a:avLst/>
                </a:prstGeom>
                <a:gradFill rotWithShape="1">
                  <a:gsLst>
                    <a:gs pos="0">
                      <a:srgbClr val="CCCCFF"/>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solidFill>
                      <a:srgbClr val="000099"/>
                    </a:solidFill>
                    <a:latin typeface="Times New Roman" panose="02020603050405020304" pitchFamily="18" charset="0"/>
                    <a:cs typeface="Arial" panose="020B0604020202020204" pitchFamily="34" charset="0"/>
                  </a:endParaRPr>
                </a:p>
              </p:txBody>
            </p:sp>
            <p:sp>
              <p:nvSpPr>
                <p:cNvPr id="113698" name="Oval 411"/>
                <p:cNvSpPr>
                  <a:spLocks noChangeArrowheads="1"/>
                </p:cNvSpPr>
                <p:nvPr/>
              </p:nvSpPr>
              <p:spPr bwMode="auto">
                <a:xfrm>
                  <a:off x="4396" y="1245"/>
                  <a:ext cx="667" cy="162"/>
                </a:xfrm>
                <a:prstGeom prst="ellipse">
                  <a:avLst/>
                </a:prstGeom>
                <a:gradFill rotWithShape="1">
                  <a:gsLst>
                    <a:gs pos="0">
                      <a:srgbClr val="CCCCFF"/>
                    </a:gs>
                    <a:gs pos="100000">
                      <a:srgbClr val="FFFFFF"/>
                    </a:gs>
                  </a:gsLst>
                  <a:lin ang="0" scaled="1"/>
                </a:gradFill>
                <a:ln w="12700">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solidFill>
                      <a:srgbClr val="000099"/>
                    </a:solidFill>
                    <a:latin typeface="Times New Roman" panose="02020603050405020304" pitchFamily="18" charset="0"/>
                    <a:cs typeface="Arial" panose="020B0604020202020204" pitchFamily="34" charset="0"/>
                  </a:endParaRPr>
                </a:p>
              </p:txBody>
            </p:sp>
            <p:grpSp>
              <p:nvGrpSpPr>
                <p:cNvPr id="113699" name="Group 343"/>
                <p:cNvGrpSpPr>
                  <a:grpSpLocks/>
                </p:cNvGrpSpPr>
                <p:nvPr/>
              </p:nvGrpSpPr>
              <p:grpSpPr bwMode="auto">
                <a:xfrm>
                  <a:off x="4530" y="1287"/>
                  <a:ext cx="377" cy="75"/>
                  <a:chOff x="2468" y="1332"/>
                  <a:chExt cx="310" cy="60"/>
                </a:xfrm>
              </p:grpSpPr>
              <p:sp>
                <p:nvSpPr>
                  <p:cNvPr id="113702" name="Freeform 3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sp>
                <p:nvSpPr>
                  <p:cNvPr id="113703" name="Freeform 3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sp>
              <p:nvSpPr>
                <p:cNvPr id="113700" name="Line 346"/>
                <p:cNvSpPr>
                  <a:spLocks noChangeShapeType="1"/>
                </p:cNvSpPr>
                <p:nvPr/>
              </p:nvSpPr>
              <p:spPr bwMode="auto">
                <a:xfrm>
                  <a:off x="4399" y="1321"/>
                  <a:ext cx="0" cy="10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113701" name="Line 347"/>
                <p:cNvSpPr>
                  <a:spLocks noChangeShapeType="1"/>
                </p:cNvSpPr>
                <p:nvPr/>
              </p:nvSpPr>
              <p:spPr bwMode="auto">
                <a:xfrm>
                  <a:off x="5063" y="1327"/>
                  <a:ext cx="0" cy="10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grpSp>
      </p:grpSp>
      <p:sp>
        <p:nvSpPr>
          <p:cNvPr id="72722" name="Rectangle 349"/>
          <p:cNvSpPr>
            <a:spLocks noGrp="1" noChangeArrowheads="1"/>
          </p:cNvSpPr>
          <p:nvPr>
            <p:ph type="title"/>
          </p:nvPr>
        </p:nvSpPr>
        <p:spPr>
          <a:xfrm>
            <a:off x="1831975" y="214313"/>
            <a:ext cx="7772400" cy="990600"/>
          </a:xfrm>
        </p:spPr>
        <p:txBody>
          <a:bodyPr/>
          <a:lstStyle/>
          <a:p>
            <a:pPr>
              <a:defRPr/>
            </a:pPr>
            <a:r>
              <a:rPr lang="en-US">
                <a:cs typeface="+mj-cs"/>
              </a:rPr>
              <a:t>Tunneling</a:t>
            </a:r>
          </a:p>
        </p:txBody>
      </p:sp>
      <p:sp>
        <p:nvSpPr>
          <p:cNvPr id="113680" name="Text Box 350"/>
          <p:cNvSpPr txBox="1">
            <a:spLocks noChangeArrowheads="1"/>
          </p:cNvSpPr>
          <p:nvPr/>
        </p:nvSpPr>
        <p:spPr bwMode="auto">
          <a:xfrm>
            <a:off x="5751513" y="299243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13681" name="Text Box 351"/>
          <p:cNvSpPr txBox="1">
            <a:spLocks noChangeArrowheads="1"/>
          </p:cNvSpPr>
          <p:nvPr/>
        </p:nvSpPr>
        <p:spPr bwMode="auto">
          <a:xfrm>
            <a:off x="6745288" y="299402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FF0000"/>
                </a:solidFill>
              </a:rPr>
              <a:t>IPv4</a:t>
            </a:r>
          </a:p>
        </p:txBody>
      </p:sp>
      <p:sp>
        <p:nvSpPr>
          <p:cNvPr id="164"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grpSp>
        <p:nvGrpSpPr>
          <p:cNvPr id="163" name="Group 16">
            <a:extLst>
              <a:ext uri="{FF2B5EF4-FFF2-40B4-BE49-F238E27FC236}">
                <a16:creationId xmlns:a16="http://schemas.microsoft.com/office/drawing/2014/main" id="{0793FB74-9929-4D6A-BE3C-B628CCCBC423}"/>
              </a:ext>
            </a:extLst>
          </p:cNvPr>
          <p:cNvGrpSpPr/>
          <p:nvPr/>
        </p:nvGrpSpPr>
        <p:grpSpPr>
          <a:xfrm>
            <a:off x="1300369" y="3468226"/>
            <a:ext cx="7664727" cy="2055959"/>
            <a:chOff x="1300369" y="3385930"/>
            <a:chExt cx="7664727" cy="2055959"/>
          </a:xfrm>
        </p:grpSpPr>
        <p:grpSp>
          <p:nvGrpSpPr>
            <p:cNvPr id="165" name="Group 15">
              <a:extLst>
                <a:ext uri="{FF2B5EF4-FFF2-40B4-BE49-F238E27FC236}">
                  <a16:creationId xmlns:a16="http://schemas.microsoft.com/office/drawing/2014/main" id="{664410E9-866F-46E3-ABD3-7177A5AC6F34}"/>
                </a:ext>
              </a:extLst>
            </p:cNvPr>
            <p:cNvGrpSpPr/>
            <p:nvPr/>
          </p:nvGrpSpPr>
          <p:grpSpPr>
            <a:xfrm>
              <a:off x="1300369" y="3385930"/>
              <a:ext cx="7664727" cy="2055959"/>
              <a:chOff x="1300369" y="3385930"/>
              <a:chExt cx="7664727" cy="2055959"/>
            </a:xfrm>
          </p:grpSpPr>
          <p:sp>
            <p:nvSpPr>
              <p:cNvPr id="167" name="Oval 7">
                <a:extLst>
                  <a:ext uri="{FF2B5EF4-FFF2-40B4-BE49-F238E27FC236}">
                    <a16:creationId xmlns:a16="http://schemas.microsoft.com/office/drawing/2014/main" id="{5CC14739-1E8D-4C9C-AD71-C102BD60F6AA}"/>
                  </a:ext>
                </a:extLst>
              </p:cNvPr>
              <p:cNvSpPr/>
              <p:nvPr/>
            </p:nvSpPr>
            <p:spPr>
              <a:xfrm>
                <a:off x="4108174" y="3670852"/>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347">
                <a:extLst>
                  <a:ext uri="{FF2B5EF4-FFF2-40B4-BE49-F238E27FC236}">
                    <a16:creationId xmlns:a16="http://schemas.microsoft.com/office/drawing/2014/main" id="{B46D7E63-B6F0-47E8-B22F-1AEDF41667CA}"/>
                  </a:ext>
                </a:extLst>
              </p:cNvPr>
              <p:cNvSpPr/>
              <p:nvPr/>
            </p:nvSpPr>
            <p:spPr>
              <a:xfrm>
                <a:off x="5002696" y="3385930"/>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348">
                <a:extLst>
                  <a:ext uri="{FF2B5EF4-FFF2-40B4-BE49-F238E27FC236}">
                    <a16:creationId xmlns:a16="http://schemas.microsoft.com/office/drawing/2014/main" id="{015281DE-79FF-4C1A-8DAA-CE7A5E97EA16}"/>
                  </a:ext>
                </a:extLst>
              </p:cNvPr>
              <p:cNvSpPr/>
              <p:nvPr/>
            </p:nvSpPr>
            <p:spPr>
              <a:xfrm>
                <a:off x="7076661" y="3432312"/>
                <a:ext cx="974035" cy="66923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349">
                <a:extLst>
                  <a:ext uri="{FF2B5EF4-FFF2-40B4-BE49-F238E27FC236}">
                    <a16:creationId xmlns:a16="http://schemas.microsoft.com/office/drawing/2014/main" id="{5394AF45-7795-4876-B246-7EE851356E92}"/>
                  </a:ext>
                </a:extLst>
              </p:cNvPr>
              <p:cNvSpPr/>
              <p:nvPr/>
            </p:nvSpPr>
            <p:spPr>
              <a:xfrm>
                <a:off x="8249479" y="3680713"/>
                <a:ext cx="715617" cy="53008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8">
                <a:extLst>
                  <a:ext uri="{FF2B5EF4-FFF2-40B4-BE49-F238E27FC236}">
                    <a16:creationId xmlns:a16="http://schemas.microsoft.com/office/drawing/2014/main" id="{69A3D0BC-65FD-4090-812C-44D2F3028871}"/>
                  </a:ext>
                </a:extLst>
              </p:cNvPr>
              <p:cNvSpPr txBox="1"/>
              <p:nvPr/>
            </p:nvSpPr>
            <p:spPr>
              <a:xfrm>
                <a:off x="1300369" y="4426226"/>
                <a:ext cx="1933161" cy="1015663"/>
              </a:xfrm>
              <a:prstGeom prst="rect">
                <a:avLst/>
              </a:prstGeom>
              <a:noFill/>
              <a:ln>
                <a:noFill/>
              </a:ln>
            </p:spPr>
            <p:txBody>
              <a:bodyPr wrap="square" rtlCol="0">
                <a:spAutoFit/>
              </a:bodyPr>
              <a:lstStyle/>
              <a:p>
                <a:pPr algn="r"/>
                <a:r>
                  <a:rPr lang="en-US" sz="2000" dirty="0">
                    <a:solidFill>
                      <a:srgbClr val="0000FF"/>
                    </a:solidFill>
                  </a:rPr>
                  <a:t>Note source and destination addresses!</a:t>
                </a:r>
              </a:p>
            </p:txBody>
          </p:sp>
          <p:cxnSp>
            <p:nvCxnSpPr>
              <p:cNvPr id="172" name="Straight Connector 11">
                <a:extLst>
                  <a:ext uri="{FF2B5EF4-FFF2-40B4-BE49-F238E27FC236}">
                    <a16:creationId xmlns:a16="http://schemas.microsoft.com/office/drawing/2014/main" id="{8F908447-0D0E-43ED-8829-8EC2BA215B80}"/>
                  </a:ext>
                </a:extLst>
              </p:cNvPr>
              <p:cNvCxnSpPr>
                <a:stCxn id="167" idx="2"/>
                <a:endCxn id="171" idx="3"/>
              </p:cNvCxnSpPr>
              <p:nvPr/>
            </p:nvCxnSpPr>
            <p:spPr>
              <a:xfrm flipH="1">
                <a:off x="3233530" y="3935896"/>
                <a:ext cx="874644" cy="998162"/>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3" name="Straight Connector 350">
                <a:extLst>
                  <a:ext uri="{FF2B5EF4-FFF2-40B4-BE49-F238E27FC236}">
                    <a16:creationId xmlns:a16="http://schemas.microsoft.com/office/drawing/2014/main" id="{071B685A-1586-4675-803E-0F50802089D5}"/>
                  </a:ext>
                </a:extLst>
              </p:cNvPr>
              <p:cNvCxnSpPr>
                <a:cxnSpLocks/>
                <a:endCxn id="171" idx="3"/>
              </p:cNvCxnSpPr>
              <p:nvPr/>
            </p:nvCxnSpPr>
            <p:spPr>
              <a:xfrm flipH="1">
                <a:off x="3233530" y="3690731"/>
                <a:ext cx="1769166" cy="1243327"/>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351">
                <a:extLst>
                  <a:ext uri="{FF2B5EF4-FFF2-40B4-BE49-F238E27FC236}">
                    <a16:creationId xmlns:a16="http://schemas.microsoft.com/office/drawing/2014/main" id="{8D923D41-571F-4496-81AE-26CF37B7F004}"/>
                  </a:ext>
                </a:extLst>
              </p:cNvPr>
              <p:cNvCxnSpPr>
                <a:cxnSpLocks/>
                <a:endCxn id="171" idx="3"/>
              </p:cNvCxnSpPr>
              <p:nvPr/>
            </p:nvCxnSpPr>
            <p:spPr>
              <a:xfrm flipH="1">
                <a:off x="3233530" y="3763618"/>
                <a:ext cx="3836506" cy="1170440"/>
              </a:xfrm>
              <a:prstGeom prst="line">
                <a:avLst/>
              </a:prstGeom>
              <a:ln w="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6" name="Straight Connector 352">
              <a:extLst>
                <a:ext uri="{FF2B5EF4-FFF2-40B4-BE49-F238E27FC236}">
                  <a16:creationId xmlns:a16="http://schemas.microsoft.com/office/drawing/2014/main" id="{92FE9422-C079-45D2-A398-0CFBEC0A3A44}"/>
                </a:ext>
              </a:extLst>
            </p:cNvPr>
            <p:cNvCxnSpPr>
              <a:cxnSpLocks/>
              <a:stCxn id="170" idx="2"/>
              <a:endCxn id="171" idx="3"/>
            </p:cNvCxnSpPr>
            <p:nvPr/>
          </p:nvCxnSpPr>
          <p:spPr>
            <a:xfrm flipH="1">
              <a:off x="3233530" y="3945757"/>
              <a:ext cx="5015949" cy="988301"/>
            </a:xfrm>
            <a:prstGeom prst="line">
              <a:avLst/>
            </a:prstGeom>
            <a:ln w="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9313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dissolve">
                                      <p:cBhvr>
                                        <p:cTn id="27"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a:defRPr/>
            </a:pPr>
            <a:r>
              <a:rPr lang="en-US" dirty="0">
                <a:cs typeface="+mj-cs"/>
              </a:rPr>
              <a:t>IPv6: adoption</a:t>
            </a:r>
          </a:p>
        </p:txBody>
      </p:sp>
      <p:sp>
        <p:nvSpPr>
          <p:cNvPr id="69637" name="Rectangle 3"/>
          <p:cNvSpPr>
            <a:spLocks noGrp="1" noChangeArrowheads="1"/>
          </p:cNvSpPr>
          <p:nvPr>
            <p:ph idx="1"/>
          </p:nvPr>
        </p:nvSpPr>
        <p:spPr/>
        <p:txBody>
          <a:bodyPr>
            <a:normAutofit/>
          </a:bodyPr>
          <a:lstStyle/>
          <a:p>
            <a:r>
              <a:rPr lang="en-US" altLang="zh-CN" dirty="0">
                <a:ea typeface="ＭＳ Ｐゴシック" panose="020B0600070205080204" pitchFamily="34" charset="-128"/>
                <a:cs typeface="ＭＳ Ｐゴシック" panose="020B0600070205080204" pitchFamily="34" charset="-128"/>
              </a:rPr>
              <a:t>Google: ~30% of clients access services via IPv6</a:t>
            </a:r>
          </a:p>
          <a:p>
            <a:r>
              <a:rPr lang="en-US" altLang="zh-CN" dirty="0">
                <a:ea typeface="ＭＳ Ｐゴシック" panose="020B0600070205080204" pitchFamily="34" charset="-128"/>
                <a:cs typeface="ＭＳ Ｐゴシック" panose="020B0600070205080204" pitchFamily="34" charset="-128"/>
              </a:rPr>
              <a:t>NIST: 1/3 of all US government domains are IPv6 capable</a:t>
            </a:r>
          </a:p>
          <a:p>
            <a:pPr marL="457200" lvl="1" indent="0">
              <a:buNone/>
            </a:pPr>
            <a:endParaRPr lang="en-US" altLang="zh-CN" dirty="0">
              <a:ea typeface="ＭＳ Ｐゴシック" panose="020B0600070205080204" pitchFamily="34" charset="-128"/>
            </a:endParaRPr>
          </a:p>
          <a:p>
            <a:r>
              <a:rPr lang="en-US" altLang="zh-CN" i="1" dirty="0">
                <a:solidFill>
                  <a:srgbClr val="CC0000"/>
                </a:solidFill>
                <a:ea typeface="ＭＳ Ｐゴシック" panose="020B0600070205080204" pitchFamily="34" charset="-128"/>
                <a:cs typeface="ＭＳ Ｐゴシック" panose="020B0600070205080204" pitchFamily="34" charset="-128"/>
              </a:rPr>
              <a:t>Long (long!) time for deployment, use</a:t>
            </a:r>
          </a:p>
          <a:p>
            <a:pPr marL="457200" lvl="1" indent="0"/>
            <a:r>
              <a:rPr lang="en-US" altLang="zh-CN" dirty="0">
                <a:ea typeface="ＭＳ Ｐゴシック" panose="020B0600070205080204" pitchFamily="34" charset="-128"/>
              </a:rPr>
              <a:t>25 years and counting!</a:t>
            </a:r>
          </a:p>
          <a:p>
            <a:pPr marL="457200" lvl="1" indent="0"/>
            <a:r>
              <a:rPr lang="en-US" altLang="zh-CN" dirty="0">
                <a:ea typeface="ＭＳ Ｐゴシック" panose="020B0600070205080204" pitchFamily="34" charset="-128"/>
              </a:rPr>
              <a:t>think of application-level changes in last 25 years: WWW, Facebook, streaming media, telepresence, metaverse, </a:t>
            </a:r>
            <a:r>
              <a:rPr lang="en-US" altLang="zh-CN" dirty="0">
                <a:solidFill>
                  <a:schemeClr val="accent6">
                    <a:lumMod val="75000"/>
                  </a:schemeClr>
                </a:solidFill>
                <a:ea typeface="ＭＳ Ｐゴシック" panose="020B0600070205080204" pitchFamily="34" charset="-128"/>
              </a:rPr>
              <a:t>GPT</a:t>
            </a:r>
            <a:r>
              <a:rPr lang="en-US" altLang="zh-CN" dirty="0">
                <a:ea typeface="ＭＳ Ｐゴシック" panose="020B0600070205080204" pitchFamily="34" charset="-128"/>
              </a:rPr>
              <a:t> …</a:t>
            </a:r>
          </a:p>
          <a:p>
            <a:pPr marL="457200" lvl="1" indent="0"/>
            <a:r>
              <a:rPr lang="en-US" altLang="zh-CN" i="1" dirty="0">
                <a:solidFill>
                  <a:srgbClr val="CC0000"/>
                </a:solidFill>
                <a:ea typeface="ＭＳ Ｐゴシック" panose="020B0600070205080204" pitchFamily="34" charset="-128"/>
              </a:rPr>
              <a:t>Why?</a:t>
            </a:r>
          </a:p>
        </p:txBody>
      </p:sp>
      <p:sp>
        <p:nvSpPr>
          <p:cNvPr id="7" name="Rectangle 7"/>
          <p:cNvSpPr txBox="1">
            <a:spLocks noChangeArrowheads="1"/>
          </p:cNvSpPr>
          <p:nvPr/>
        </p:nvSpPr>
        <p:spPr>
          <a:xfrm>
            <a:off x="9768408" y="6624784"/>
            <a:ext cx="201622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4.3 IP: </a:t>
            </a:r>
            <a:r>
              <a:rPr lang="en-US" altLang="zh-CN" sz="1200" dirty="0">
                <a:solidFill>
                  <a:srgbClr val="FF0000"/>
                </a:solidFill>
                <a:cs typeface="Arial" panose="020B0604020202020204" pitchFamily="34" charset="0"/>
              </a:rPr>
              <a:t> Internet Protocol</a:t>
            </a:r>
          </a:p>
        </p:txBody>
      </p:sp>
      <p:sp>
        <p:nvSpPr>
          <p:cNvPr id="8" name="矩形 7">
            <a:extLst>
              <a:ext uri="{FF2B5EF4-FFF2-40B4-BE49-F238E27FC236}">
                <a16:creationId xmlns:a16="http://schemas.microsoft.com/office/drawing/2014/main" id="{50262BCB-A3B0-426F-9A06-24053ED387D1}"/>
              </a:ext>
            </a:extLst>
          </p:cNvPr>
          <p:cNvSpPr/>
          <p:nvPr/>
        </p:nvSpPr>
        <p:spPr>
          <a:xfrm>
            <a:off x="4079776" y="5924796"/>
            <a:ext cx="7618368" cy="369332"/>
          </a:xfrm>
          <a:prstGeom prst="rect">
            <a:avLst/>
          </a:prstGeom>
        </p:spPr>
        <p:txBody>
          <a:bodyPr wrap="none">
            <a:spAutoFit/>
          </a:bodyPr>
          <a:lstStyle/>
          <a:p>
            <a:r>
              <a:rPr lang="en-US" altLang="zh-CN" dirty="0">
                <a:solidFill>
                  <a:srgbClr val="0000FF"/>
                </a:solidFill>
              </a:rPr>
              <a:t>http://www.gov.cn/zhengce/zhengceku/2020-03/23/content_5494661.htm</a:t>
            </a:r>
            <a:endParaRPr lang="zh-CN" altLang="en-US" dirty="0">
              <a:solidFill>
                <a:srgbClr val="0000FF"/>
              </a:solidFill>
            </a:endParaRPr>
          </a:p>
        </p:txBody>
      </p:sp>
      <p:sp>
        <p:nvSpPr>
          <p:cNvPr id="9" name="矩形 8">
            <a:extLst>
              <a:ext uri="{FF2B5EF4-FFF2-40B4-BE49-F238E27FC236}">
                <a16:creationId xmlns:a16="http://schemas.microsoft.com/office/drawing/2014/main" id="{11C87515-2825-43AA-8F9C-935A7FBBA1B5}"/>
              </a:ext>
            </a:extLst>
          </p:cNvPr>
          <p:cNvSpPr/>
          <p:nvPr/>
        </p:nvSpPr>
        <p:spPr>
          <a:xfrm>
            <a:off x="4079776" y="6263452"/>
            <a:ext cx="7584504" cy="369332"/>
          </a:xfrm>
          <a:prstGeom prst="rect">
            <a:avLst/>
          </a:prstGeom>
        </p:spPr>
        <p:txBody>
          <a:bodyPr wrap="square">
            <a:spAutoFit/>
          </a:bodyPr>
          <a:lstStyle/>
          <a:p>
            <a:r>
              <a:rPr lang="en-US" altLang="zh-CN" dirty="0">
                <a:solidFill>
                  <a:srgbClr val="0000FF"/>
                </a:solidFill>
              </a:rPr>
              <a:t>http://www.gov.cn/zhengce/2017-11/26/content_5242389.htm</a:t>
            </a:r>
            <a:endParaRPr lang="zh-CN" altLang="en-US" dirty="0">
              <a:solidFill>
                <a:srgbClr val="0000FF"/>
              </a:solidFill>
            </a:endParaRPr>
          </a:p>
        </p:txBody>
      </p:sp>
      <p:pic>
        <p:nvPicPr>
          <p:cNvPr id="3" name="图片 2">
            <a:extLst>
              <a:ext uri="{FF2B5EF4-FFF2-40B4-BE49-F238E27FC236}">
                <a16:creationId xmlns:a16="http://schemas.microsoft.com/office/drawing/2014/main" id="{6FD3D82C-1189-45BA-9BC4-D6B6B5EBB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592" y="2277168"/>
            <a:ext cx="6552728" cy="4368485"/>
          </a:xfrm>
          <a:prstGeom prst="rect">
            <a:avLst/>
          </a:prstGeom>
        </p:spPr>
      </p:pic>
    </p:spTree>
    <p:extLst>
      <p:ext uri="{BB962C8B-B14F-4D97-AF65-F5344CB8AC3E}">
        <p14:creationId xmlns:p14="http://schemas.microsoft.com/office/powerpoint/2010/main" val="75391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Tree>
    <p:extLst>
      <p:ext uri="{BB962C8B-B14F-4D97-AF65-F5344CB8AC3E}">
        <p14:creationId xmlns:p14="http://schemas.microsoft.com/office/powerpoint/2010/main" val="3007785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8784976" cy="389935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rgbClr val="FF0000"/>
                </a:solidFill>
                <a:latin typeface="Microsoft YaHei UI" panose="020B0503020204020204" pitchFamily="34" charset="-122"/>
                <a:ea typeface="Microsoft YaHei UI" panose="020B0503020204020204" pitchFamily="34" charset="-122"/>
              </a:rPr>
              <a:t>4.4 Generalized Forward</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match</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action</a:t>
            </a:r>
          </a:p>
          <a:p>
            <a:pPr lvl="1">
              <a:spcAft>
                <a:spcPts val="0"/>
              </a:spcAft>
              <a:buClr>
                <a:srgbClr val="000099"/>
              </a:buClr>
              <a:buSzPct val="85000"/>
              <a:buFont typeface="Wingdings" panose="05000000000000000000" pitchFamily="2" charset="2"/>
              <a:buChar char="v"/>
              <a:defRPr/>
            </a:pPr>
            <a:r>
              <a:rPr lang="en-US" altLang="zh-CN" dirty="0">
                <a:latin typeface="Microsoft YaHei UI" panose="020B0503020204020204" pitchFamily="34" charset="-122"/>
                <a:ea typeface="Microsoft YaHei UI" panose="020B0503020204020204" pitchFamily="34" charset="-122"/>
              </a:rPr>
              <a:t>OpenFlow  examples of match-plus-action in action</a:t>
            </a:r>
          </a:p>
          <a:p>
            <a:pPr marL="57150" indent="0">
              <a:spcAft>
                <a:spcPts val="0"/>
              </a:spcAft>
              <a:buClr>
                <a:srgbClr val="000099"/>
              </a:buClr>
              <a:buSzPct val="85000"/>
              <a:buNone/>
              <a:defRPr/>
            </a:pPr>
            <a:r>
              <a:rPr lang="en-US" dirty="0">
                <a:latin typeface="Microsoft YaHei UI" panose="020B0503020204020204" pitchFamily="34" charset="-122"/>
                <a:ea typeface="Microsoft YaHei UI" panose="020B0503020204020204" pitchFamily="34" charset="-122"/>
              </a:rPr>
              <a:t>4.5 Middleboxes</a:t>
            </a: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a:p>
            <a:pPr marL="512763" indent="-512763">
              <a:buNone/>
              <a:defRPr/>
            </a:pPr>
            <a:endParaRPr lang="en-US" dirty="0">
              <a:latin typeface="Microsoft YaHei UI" panose="020B0503020204020204" pitchFamily="34" charset="-122"/>
              <a:ea typeface="Microsoft YaHei UI" panose="020B0503020204020204" pitchFamily="34" charset="-122"/>
            </a:endParaRP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a:solidFill>
                  <a:schemeClr val="accent4"/>
                </a:solidFill>
                <a:cs typeface="Arial" panose="020B0604020202020204" pitchFamily="34" charset="0"/>
              </a:rPr>
              <a:t>Network Layer  </a:t>
            </a:r>
            <a:r>
              <a:rPr lang="en-US" altLang="zh-CN" sz="1200">
                <a:solidFill>
                  <a:srgbClr val="FF0000"/>
                </a:solidFill>
                <a:cs typeface="Arial" panose="020B0604020202020204" pitchFamily="34" charset="0"/>
              </a:rPr>
              <a:t>- the data plane</a:t>
            </a:r>
            <a:endParaRPr lang="en-US" altLang="zh-CN" sz="1200" dirty="0">
              <a:solidFill>
                <a:srgbClr val="FF0000"/>
              </a:solidFill>
              <a:cs typeface="Arial" panose="020B0604020202020204" pitchFamily="34" charset="0"/>
            </a:endParaRPr>
          </a:p>
        </p:txBody>
      </p:sp>
      <p:sp>
        <p:nvSpPr>
          <p:cNvPr id="6" name="矩形 5">
            <a:extLst>
              <a:ext uri="{FF2B5EF4-FFF2-40B4-BE49-F238E27FC236}">
                <a16:creationId xmlns:a16="http://schemas.microsoft.com/office/drawing/2014/main" id="{11948D09-A863-45AB-BF21-B81386E7F646}"/>
              </a:ext>
            </a:extLst>
          </p:cNvPr>
          <p:cNvSpPr/>
          <p:nvPr/>
        </p:nvSpPr>
        <p:spPr>
          <a:xfrm>
            <a:off x="7680176" y="6032214"/>
            <a:ext cx="2659767" cy="369332"/>
          </a:xfrm>
          <a:prstGeom prst="rect">
            <a:avLst/>
          </a:prstGeom>
        </p:spPr>
        <p:txBody>
          <a:bodyPr wrap="none">
            <a:spAutoFit/>
          </a:bodyPr>
          <a:lstStyle/>
          <a:p>
            <a:r>
              <a:rPr lang="en-US" altLang="zh-CN" dirty="0">
                <a:solidFill>
                  <a:srgbClr val="0000FF"/>
                </a:solidFill>
              </a:rPr>
              <a:t>https://www.sdnctc.com/</a:t>
            </a:r>
            <a:endParaRPr lang="zh-CN" altLang="en-US" dirty="0">
              <a:solidFill>
                <a:srgbClr val="0000FF"/>
              </a:solidFill>
            </a:endParaRPr>
          </a:p>
        </p:txBody>
      </p:sp>
    </p:spTree>
    <p:extLst>
      <p:ext uri="{BB962C8B-B14F-4D97-AF65-F5344CB8AC3E}">
        <p14:creationId xmlns:p14="http://schemas.microsoft.com/office/powerpoint/2010/main" val="24163125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895475" y="179388"/>
            <a:ext cx="8160965"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000" dirty="0">
                <a:solidFill>
                  <a:srgbClr val="000099"/>
                </a:solidFill>
                <a:latin typeface="Comic Sans MS" panose="030F0702030302020204" pitchFamily="66" charset="0"/>
                <a:cs typeface="Arial" panose="020B0604020202020204" pitchFamily="34" charset="0"/>
              </a:rPr>
              <a:t>Generalized Forwarding and SDN</a:t>
            </a:r>
          </a:p>
        </p:txBody>
      </p:sp>
      <p:sp>
        <p:nvSpPr>
          <p:cNvPr id="116776" name="TextBox 114"/>
          <p:cNvSpPr txBox="1">
            <a:spLocks noChangeArrowheads="1"/>
          </p:cNvSpPr>
          <p:nvPr/>
        </p:nvSpPr>
        <p:spPr bwMode="auto">
          <a:xfrm>
            <a:off x="1008009" y="1070575"/>
            <a:ext cx="955656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dirty="0">
                <a:solidFill>
                  <a:srgbClr val="000099"/>
                </a:solidFill>
                <a:latin typeface="Comic Sans MS" panose="030F0702030302020204" pitchFamily="66" charset="0"/>
              </a:rPr>
              <a:t>Review: Each router contains a </a:t>
            </a:r>
            <a:r>
              <a:rPr lang="en-US" altLang="zh-CN" i="1" dirty="0">
                <a:solidFill>
                  <a:srgbClr val="FF0000"/>
                </a:solidFill>
                <a:latin typeface="Comic Sans MS" panose="030F0702030302020204" pitchFamily="66" charset="0"/>
              </a:rPr>
              <a:t>forwarding table </a:t>
            </a:r>
            <a:r>
              <a:rPr lang="en-US" altLang="zh-CN" dirty="0">
                <a:solidFill>
                  <a:srgbClr val="000099"/>
                </a:solidFill>
                <a:latin typeface="Comic Sans MS" panose="030F0702030302020204" pitchFamily="66" charset="0"/>
              </a:rPr>
              <a:t>that is computed and distributed by a </a:t>
            </a:r>
            <a:r>
              <a:rPr lang="en-US" altLang="zh-CN" dirty="0">
                <a:solidFill>
                  <a:srgbClr val="0000FF"/>
                </a:solidFill>
                <a:latin typeface="Comic Sans MS" panose="030F0702030302020204" pitchFamily="66" charset="0"/>
              </a:rPr>
              <a:t>logically centralized </a:t>
            </a:r>
            <a:r>
              <a:rPr lang="en-US" altLang="zh-CN" dirty="0">
                <a:solidFill>
                  <a:srgbClr val="000099"/>
                </a:solidFill>
                <a:latin typeface="Comic Sans MS" panose="030F0702030302020204" pitchFamily="66" charset="0"/>
              </a:rPr>
              <a:t>routing controller</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270" name="Group 816">
            <a:extLst>
              <a:ext uri="{FF2B5EF4-FFF2-40B4-BE49-F238E27FC236}">
                <a16:creationId xmlns:a16="http://schemas.microsoft.com/office/drawing/2014/main" id="{F57C0D4B-6D34-457B-AF71-8A26E3992270}"/>
              </a:ext>
            </a:extLst>
          </p:cNvPr>
          <p:cNvGrpSpPr>
            <a:grpSpLocks/>
          </p:cNvGrpSpPr>
          <p:nvPr/>
        </p:nvGrpSpPr>
        <p:grpSpPr bwMode="auto">
          <a:xfrm>
            <a:off x="3203430" y="2060848"/>
            <a:ext cx="6027738" cy="1318184"/>
            <a:chOff x="1492879" y="2183037"/>
            <a:chExt cx="6027737" cy="1318434"/>
          </a:xfrm>
        </p:grpSpPr>
        <p:sp>
          <p:nvSpPr>
            <p:cNvPr id="272" name="Rectangle 817">
              <a:extLst>
                <a:ext uri="{FF2B5EF4-FFF2-40B4-BE49-F238E27FC236}">
                  <a16:creationId xmlns:a16="http://schemas.microsoft.com/office/drawing/2014/main" id="{D5146B2E-479B-460D-925F-6C571F2A70A0}"/>
                </a:ext>
              </a:extLst>
            </p:cNvPr>
            <p:cNvSpPr/>
            <p:nvPr/>
          </p:nvSpPr>
          <p:spPr bwMode="auto">
            <a:xfrm>
              <a:off x="1929442" y="2197060"/>
              <a:ext cx="5043486" cy="94460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3" name="Freeform 818">
              <a:extLst>
                <a:ext uri="{FF2B5EF4-FFF2-40B4-BE49-F238E27FC236}">
                  <a16:creationId xmlns:a16="http://schemas.microsoft.com/office/drawing/2014/main" id="{FC6133ED-8230-4AD4-9ACC-92AFD72DDDD5}"/>
                </a:ext>
              </a:extLst>
            </p:cNvPr>
            <p:cNvSpPr/>
            <p:nvPr/>
          </p:nvSpPr>
          <p:spPr bwMode="auto">
            <a:xfrm>
              <a:off x="1740529" y="2193237"/>
              <a:ext cx="198438" cy="126060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274" name="Freeform 819">
              <a:extLst>
                <a:ext uri="{FF2B5EF4-FFF2-40B4-BE49-F238E27FC236}">
                  <a16:creationId xmlns:a16="http://schemas.microsoft.com/office/drawing/2014/main" id="{8DEA2E28-0B5C-4C20-8A40-81FDE1EB3F22}"/>
                </a:ext>
              </a:extLst>
            </p:cNvPr>
            <p:cNvSpPr/>
            <p:nvPr/>
          </p:nvSpPr>
          <p:spPr bwMode="auto">
            <a:xfrm flipH="1">
              <a:off x="6969751" y="2183037"/>
              <a:ext cx="219075" cy="1291963"/>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grpSp>
          <p:nvGrpSpPr>
            <p:cNvPr id="275" name="Group 950">
              <a:extLst>
                <a:ext uri="{FF2B5EF4-FFF2-40B4-BE49-F238E27FC236}">
                  <a16:creationId xmlns:a16="http://schemas.microsoft.com/office/drawing/2014/main" id="{21907A99-FC7E-4317-93CD-BC4DF7D869C5}"/>
                </a:ext>
              </a:extLst>
            </p:cNvPr>
            <p:cNvGrpSpPr>
              <a:grpSpLocks/>
            </p:cNvGrpSpPr>
            <p:nvPr/>
          </p:nvGrpSpPr>
          <p:grpSpPr bwMode="auto">
            <a:xfrm>
              <a:off x="1492879" y="2820676"/>
              <a:ext cx="338137" cy="653816"/>
              <a:chOff x="4140" y="429"/>
              <a:chExt cx="1425" cy="2396"/>
            </a:xfrm>
          </p:grpSpPr>
          <p:sp>
            <p:nvSpPr>
              <p:cNvPr id="309" name="Freeform 951">
                <a:extLst>
                  <a:ext uri="{FF2B5EF4-FFF2-40B4-BE49-F238E27FC236}">
                    <a16:creationId xmlns:a16="http://schemas.microsoft.com/office/drawing/2014/main" id="{8665617A-0547-4DA0-A1F4-76B5B1D1C5E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0" name="Rectangle 952">
                <a:extLst>
                  <a:ext uri="{FF2B5EF4-FFF2-40B4-BE49-F238E27FC236}">
                    <a16:creationId xmlns:a16="http://schemas.microsoft.com/office/drawing/2014/main" id="{D060AEC0-ECDC-4CD5-963F-CE31FCB683A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1" name="Freeform 953">
                <a:extLst>
                  <a:ext uri="{FF2B5EF4-FFF2-40B4-BE49-F238E27FC236}">
                    <a16:creationId xmlns:a16="http://schemas.microsoft.com/office/drawing/2014/main" id="{09823E86-A1A0-4C7E-BEB7-A8ED1B3C35A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2" name="Freeform 954">
                <a:extLst>
                  <a:ext uri="{FF2B5EF4-FFF2-40B4-BE49-F238E27FC236}">
                    <a16:creationId xmlns:a16="http://schemas.microsoft.com/office/drawing/2014/main" id="{CD3A6E36-E664-4F92-B76A-C251E1C6E07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3" name="Rectangle 955">
                <a:extLst>
                  <a:ext uri="{FF2B5EF4-FFF2-40B4-BE49-F238E27FC236}">
                    <a16:creationId xmlns:a16="http://schemas.microsoft.com/office/drawing/2014/main" id="{972A9485-6BD1-456C-81F1-2B032E5CCC9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4" name="Group 956">
                <a:extLst>
                  <a:ext uri="{FF2B5EF4-FFF2-40B4-BE49-F238E27FC236}">
                    <a16:creationId xmlns:a16="http://schemas.microsoft.com/office/drawing/2014/main" id="{4BE808C1-565F-4E67-BD07-886C47A10AF2}"/>
                  </a:ext>
                </a:extLst>
              </p:cNvPr>
              <p:cNvGrpSpPr>
                <a:grpSpLocks/>
              </p:cNvGrpSpPr>
              <p:nvPr/>
            </p:nvGrpSpPr>
            <p:grpSpPr bwMode="auto">
              <a:xfrm>
                <a:off x="4749" y="668"/>
                <a:ext cx="581" cy="145"/>
                <a:chOff x="614" y="2568"/>
                <a:chExt cx="725" cy="139"/>
              </a:xfrm>
            </p:grpSpPr>
            <p:sp>
              <p:nvSpPr>
                <p:cNvPr id="339" name="AutoShape 957">
                  <a:extLst>
                    <a:ext uri="{FF2B5EF4-FFF2-40B4-BE49-F238E27FC236}">
                      <a16:creationId xmlns:a16="http://schemas.microsoft.com/office/drawing/2014/main" id="{7FDF2B9A-75ED-450C-B478-7034D482C71D}"/>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40" name="AutoShape 958">
                  <a:extLst>
                    <a:ext uri="{FF2B5EF4-FFF2-40B4-BE49-F238E27FC236}">
                      <a16:creationId xmlns:a16="http://schemas.microsoft.com/office/drawing/2014/main" id="{E791DB9A-FC0E-4ED5-B193-A2A8614D92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5" name="Rectangle 959">
                <a:extLst>
                  <a:ext uri="{FF2B5EF4-FFF2-40B4-BE49-F238E27FC236}">
                    <a16:creationId xmlns:a16="http://schemas.microsoft.com/office/drawing/2014/main" id="{E09214EB-51C1-49B0-89CE-FAF1E4BDF802}"/>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6" name="Group 960">
                <a:extLst>
                  <a:ext uri="{FF2B5EF4-FFF2-40B4-BE49-F238E27FC236}">
                    <a16:creationId xmlns:a16="http://schemas.microsoft.com/office/drawing/2014/main" id="{6C6F94EB-E6FB-493E-A59D-9B90AF740F96}"/>
                  </a:ext>
                </a:extLst>
              </p:cNvPr>
              <p:cNvGrpSpPr>
                <a:grpSpLocks/>
              </p:cNvGrpSpPr>
              <p:nvPr/>
            </p:nvGrpSpPr>
            <p:grpSpPr bwMode="auto">
              <a:xfrm>
                <a:off x="4747" y="994"/>
                <a:ext cx="581" cy="134"/>
                <a:chOff x="614" y="2568"/>
                <a:chExt cx="725" cy="139"/>
              </a:xfrm>
            </p:grpSpPr>
            <p:sp>
              <p:nvSpPr>
                <p:cNvPr id="337" name="AutoShape 961">
                  <a:extLst>
                    <a:ext uri="{FF2B5EF4-FFF2-40B4-BE49-F238E27FC236}">
                      <a16:creationId xmlns:a16="http://schemas.microsoft.com/office/drawing/2014/main" id="{168CED53-6816-45B5-8BB8-69E7B23109D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8" name="AutoShape 962">
                  <a:extLst>
                    <a:ext uri="{FF2B5EF4-FFF2-40B4-BE49-F238E27FC236}">
                      <a16:creationId xmlns:a16="http://schemas.microsoft.com/office/drawing/2014/main" id="{1758D2F2-8EF4-4FFB-9C20-99F4AD45162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17" name="Rectangle 963">
                <a:extLst>
                  <a:ext uri="{FF2B5EF4-FFF2-40B4-BE49-F238E27FC236}">
                    <a16:creationId xmlns:a16="http://schemas.microsoft.com/office/drawing/2014/main" id="{B7E62309-05F3-40FD-A578-F3983A5624A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18" name="Rectangle 964">
                <a:extLst>
                  <a:ext uri="{FF2B5EF4-FFF2-40B4-BE49-F238E27FC236}">
                    <a16:creationId xmlns:a16="http://schemas.microsoft.com/office/drawing/2014/main" id="{908AAFCA-C356-433C-9637-45709B936CC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19" name="Group 965">
                <a:extLst>
                  <a:ext uri="{FF2B5EF4-FFF2-40B4-BE49-F238E27FC236}">
                    <a16:creationId xmlns:a16="http://schemas.microsoft.com/office/drawing/2014/main" id="{A8192F24-16AD-429D-866C-9146D85F0F64}"/>
                  </a:ext>
                </a:extLst>
              </p:cNvPr>
              <p:cNvGrpSpPr>
                <a:grpSpLocks/>
              </p:cNvGrpSpPr>
              <p:nvPr/>
            </p:nvGrpSpPr>
            <p:grpSpPr bwMode="auto">
              <a:xfrm>
                <a:off x="4735" y="1627"/>
                <a:ext cx="582" cy="151"/>
                <a:chOff x="614" y="2568"/>
                <a:chExt cx="725" cy="139"/>
              </a:xfrm>
            </p:grpSpPr>
            <p:sp>
              <p:nvSpPr>
                <p:cNvPr id="335" name="AutoShape 966">
                  <a:extLst>
                    <a:ext uri="{FF2B5EF4-FFF2-40B4-BE49-F238E27FC236}">
                      <a16:creationId xmlns:a16="http://schemas.microsoft.com/office/drawing/2014/main" id="{ABDAEAA9-0E18-41F6-8B5D-EF2ED049167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6" name="AutoShape 967">
                  <a:extLst>
                    <a:ext uri="{FF2B5EF4-FFF2-40B4-BE49-F238E27FC236}">
                      <a16:creationId xmlns:a16="http://schemas.microsoft.com/office/drawing/2014/main" id="{3FFE442A-C785-4562-8915-377F74596DC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0" name="Freeform 968">
                <a:extLst>
                  <a:ext uri="{FF2B5EF4-FFF2-40B4-BE49-F238E27FC236}">
                    <a16:creationId xmlns:a16="http://schemas.microsoft.com/office/drawing/2014/main" id="{41018CA8-9CBE-45BC-8F28-A1B57FAFCD92}"/>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321" name="Group 969">
                <a:extLst>
                  <a:ext uri="{FF2B5EF4-FFF2-40B4-BE49-F238E27FC236}">
                    <a16:creationId xmlns:a16="http://schemas.microsoft.com/office/drawing/2014/main" id="{039DFB13-9492-4D94-86E3-99AF7B6A9F57}"/>
                  </a:ext>
                </a:extLst>
              </p:cNvPr>
              <p:cNvGrpSpPr>
                <a:grpSpLocks/>
              </p:cNvGrpSpPr>
              <p:nvPr/>
            </p:nvGrpSpPr>
            <p:grpSpPr bwMode="auto">
              <a:xfrm>
                <a:off x="4739" y="1327"/>
                <a:ext cx="582" cy="139"/>
                <a:chOff x="614" y="2568"/>
                <a:chExt cx="725" cy="139"/>
              </a:xfrm>
            </p:grpSpPr>
            <p:sp>
              <p:nvSpPr>
                <p:cNvPr id="333" name="AutoShape 970">
                  <a:extLst>
                    <a:ext uri="{FF2B5EF4-FFF2-40B4-BE49-F238E27FC236}">
                      <a16:creationId xmlns:a16="http://schemas.microsoft.com/office/drawing/2014/main" id="{A0C0FDE0-4ED1-4139-AEFB-00C6E34A4FC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4" name="AutoShape 971">
                  <a:extLst>
                    <a:ext uri="{FF2B5EF4-FFF2-40B4-BE49-F238E27FC236}">
                      <a16:creationId xmlns:a16="http://schemas.microsoft.com/office/drawing/2014/main" id="{35D6EC94-083F-4A9F-B888-CEF0C36FBEE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322" name="Rectangle 972">
                <a:extLst>
                  <a:ext uri="{FF2B5EF4-FFF2-40B4-BE49-F238E27FC236}">
                    <a16:creationId xmlns:a16="http://schemas.microsoft.com/office/drawing/2014/main" id="{30D5DE79-A85C-4BF9-AEF6-D35FB952094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3" name="Freeform 973">
                <a:extLst>
                  <a:ext uri="{FF2B5EF4-FFF2-40B4-BE49-F238E27FC236}">
                    <a16:creationId xmlns:a16="http://schemas.microsoft.com/office/drawing/2014/main" id="{B5122752-ADE5-43C5-9505-9F0606E8091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4" name="Freeform 974">
                <a:extLst>
                  <a:ext uri="{FF2B5EF4-FFF2-40B4-BE49-F238E27FC236}">
                    <a16:creationId xmlns:a16="http://schemas.microsoft.com/office/drawing/2014/main" id="{6CEB5EDF-AE38-4966-8715-C98361CACFA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5" name="Oval 975">
                <a:extLst>
                  <a:ext uri="{FF2B5EF4-FFF2-40B4-BE49-F238E27FC236}">
                    <a16:creationId xmlns:a16="http://schemas.microsoft.com/office/drawing/2014/main" id="{4CAAEFF8-4A03-4382-B0DD-63CDD1CF5AB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6" name="Freeform 976">
                <a:extLst>
                  <a:ext uri="{FF2B5EF4-FFF2-40B4-BE49-F238E27FC236}">
                    <a16:creationId xmlns:a16="http://schemas.microsoft.com/office/drawing/2014/main" id="{3C4068EF-E78E-4392-8157-15F37785C0D0}"/>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7" name="AutoShape 977">
                <a:extLst>
                  <a:ext uri="{FF2B5EF4-FFF2-40B4-BE49-F238E27FC236}">
                    <a16:creationId xmlns:a16="http://schemas.microsoft.com/office/drawing/2014/main" id="{958C5301-256C-453E-9183-DA2C2CCEFDC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8" name="AutoShape 978">
                <a:extLst>
                  <a:ext uri="{FF2B5EF4-FFF2-40B4-BE49-F238E27FC236}">
                    <a16:creationId xmlns:a16="http://schemas.microsoft.com/office/drawing/2014/main" id="{1ADBDFAE-CCEF-4937-B907-9AE0527F9B06}"/>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29" name="Oval 979">
                <a:extLst>
                  <a:ext uri="{FF2B5EF4-FFF2-40B4-BE49-F238E27FC236}">
                    <a16:creationId xmlns:a16="http://schemas.microsoft.com/office/drawing/2014/main" id="{2C4CC211-2669-4913-86D6-94565464465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0" name="Oval 980">
                <a:extLst>
                  <a:ext uri="{FF2B5EF4-FFF2-40B4-BE49-F238E27FC236}">
                    <a16:creationId xmlns:a16="http://schemas.microsoft.com/office/drawing/2014/main" id="{8F4AE764-5555-4DFF-BA34-654717483AB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1" name="Oval 981">
                <a:extLst>
                  <a:ext uri="{FF2B5EF4-FFF2-40B4-BE49-F238E27FC236}">
                    <a16:creationId xmlns:a16="http://schemas.microsoft.com/office/drawing/2014/main" id="{A9562B5C-04CF-455D-939C-C22E0BE98DF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32" name="Rectangle 982">
                <a:extLst>
                  <a:ext uri="{FF2B5EF4-FFF2-40B4-BE49-F238E27FC236}">
                    <a16:creationId xmlns:a16="http://schemas.microsoft.com/office/drawing/2014/main" id="{ABC746C1-29CC-4A1B-9AA2-2C6D04E0AF2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276" name="Group 950">
              <a:extLst>
                <a:ext uri="{FF2B5EF4-FFF2-40B4-BE49-F238E27FC236}">
                  <a16:creationId xmlns:a16="http://schemas.microsoft.com/office/drawing/2014/main" id="{3604D961-D034-495A-B06F-1D236D1D6D8B}"/>
                </a:ext>
              </a:extLst>
            </p:cNvPr>
            <p:cNvGrpSpPr>
              <a:grpSpLocks/>
            </p:cNvGrpSpPr>
            <p:nvPr/>
          </p:nvGrpSpPr>
          <p:grpSpPr bwMode="auto">
            <a:xfrm>
              <a:off x="7182479" y="2847655"/>
              <a:ext cx="338137" cy="653816"/>
              <a:chOff x="4140" y="429"/>
              <a:chExt cx="1425" cy="2396"/>
            </a:xfrm>
          </p:grpSpPr>
          <p:sp>
            <p:nvSpPr>
              <p:cNvPr id="277" name="Freeform 951">
                <a:extLst>
                  <a:ext uri="{FF2B5EF4-FFF2-40B4-BE49-F238E27FC236}">
                    <a16:creationId xmlns:a16="http://schemas.microsoft.com/office/drawing/2014/main" id="{E6D07BF3-80B8-4563-AC96-D67810E2339A}"/>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8" name="Rectangle 952">
                <a:extLst>
                  <a:ext uri="{FF2B5EF4-FFF2-40B4-BE49-F238E27FC236}">
                    <a16:creationId xmlns:a16="http://schemas.microsoft.com/office/drawing/2014/main" id="{3EAD5345-AEC8-43EB-AF54-D94C37C030A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79" name="Freeform 953">
                <a:extLst>
                  <a:ext uri="{FF2B5EF4-FFF2-40B4-BE49-F238E27FC236}">
                    <a16:creationId xmlns:a16="http://schemas.microsoft.com/office/drawing/2014/main" id="{02D19EAA-8F6E-441B-82B1-1C24467AC50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0" name="Freeform 954">
                <a:extLst>
                  <a:ext uri="{FF2B5EF4-FFF2-40B4-BE49-F238E27FC236}">
                    <a16:creationId xmlns:a16="http://schemas.microsoft.com/office/drawing/2014/main" id="{B3F33F53-D760-4CF7-9EFD-D0A1712832CC}"/>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1" name="Rectangle 955">
                <a:extLst>
                  <a:ext uri="{FF2B5EF4-FFF2-40B4-BE49-F238E27FC236}">
                    <a16:creationId xmlns:a16="http://schemas.microsoft.com/office/drawing/2014/main" id="{29F0BA1E-DA8B-47AD-8857-8402D79F1B17}"/>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2" name="Group 956">
                <a:extLst>
                  <a:ext uri="{FF2B5EF4-FFF2-40B4-BE49-F238E27FC236}">
                    <a16:creationId xmlns:a16="http://schemas.microsoft.com/office/drawing/2014/main" id="{0C79CCC2-18C2-42F1-9328-CF99A1A35D12}"/>
                  </a:ext>
                </a:extLst>
              </p:cNvPr>
              <p:cNvGrpSpPr>
                <a:grpSpLocks/>
              </p:cNvGrpSpPr>
              <p:nvPr/>
            </p:nvGrpSpPr>
            <p:grpSpPr bwMode="auto">
              <a:xfrm>
                <a:off x="4749" y="668"/>
                <a:ext cx="581" cy="145"/>
                <a:chOff x="614" y="2568"/>
                <a:chExt cx="725" cy="139"/>
              </a:xfrm>
            </p:grpSpPr>
            <p:sp>
              <p:nvSpPr>
                <p:cNvPr id="307" name="AutoShape 957">
                  <a:extLst>
                    <a:ext uri="{FF2B5EF4-FFF2-40B4-BE49-F238E27FC236}">
                      <a16:creationId xmlns:a16="http://schemas.microsoft.com/office/drawing/2014/main" id="{8BE7B90D-1009-440F-957F-5338825E0DF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8" name="AutoShape 958">
                  <a:extLst>
                    <a:ext uri="{FF2B5EF4-FFF2-40B4-BE49-F238E27FC236}">
                      <a16:creationId xmlns:a16="http://schemas.microsoft.com/office/drawing/2014/main" id="{C024E13A-9C64-44DC-A98A-45735C130D1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3" name="Rectangle 959">
                <a:extLst>
                  <a:ext uri="{FF2B5EF4-FFF2-40B4-BE49-F238E27FC236}">
                    <a16:creationId xmlns:a16="http://schemas.microsoft.com/office/drawing/2014/main" id="{4A0480E0-CEB4-4C4B-80D0-440661262D0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4" name="Group 960">
                <a:extLst>
                  <a:ext uri="{FF2B5EF4-FFF2-40B4-BE49-F238E27FC236}">
                    <a16:creationId xmlns:a16="http://schemas.microsoft.com/office/drawing/2014/main" id="{BC37648F-AA24-41AC-9302-8CD522EACC63}"/>
                  </a:ext>
                </a:extLst>
              </p:cNvPr>
              <p:cNvGrpSpPr>
                <a:grpSpLocks/>
              </p:cNvGrpSpPr>
              <p:nvPr/>
            </p:nvGrpSpPr>
            <p:grpSpPr bwMode="auto">
              <a:xfrm>
                <a:off x="4747" y="994"/>
                <a:ext cx="581" cy="134"/>
                <a:chOff x="614" y="2568"/>
                <a:chExt cx="725" cy="139"/>
              </a:xfrm>
            </p:grpSpPr>
            <p:sp>
              <p:nvSpPr>
                <p:cNvPr id="305" name="AutoShape 961">
                  <a:extLst>
                    <a:ext uri="{FF2B5EF4-FFF2-40B4-BE49-F238E27FC236}">
                      <a16:creationId xmlns:a16="http://schemas.microsoft.com/office/drawing/2014/main" id="{3F2EDB01-E7AE-42EB-A3E1-9F48536AD38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6" name="AutoShape 962">
                  <a:extLst>
                    <a:ext uri="{FF2B5EF4-FFF2-40B4-BE49-F238E27FC236}">
                      <a16:creationId xmlns:a16="http://schemas.microsoft.com/office/drawing/2014/main" id="{4562C355-E72B-4E7E-9C91-0B005BFA99B9}"/>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5" name="Rectangle 963">
                <a:extLst>
                  <a:ext uri="{FF2B5EF4-FFF2-40B4-BE49-F238E27FC236}">
                    <a16:creationId xmlns:a16="http://schemas.microsoft.com/office/drawing/2014/main" id="{0372A55B-0CEF-427A-858C-28ADB6B6936B}"/>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86" name="Rectangle 964">
                <a:extLst>
                  <a:ext uri="{FF2B5EF4-FFF2-40B4-BE49-F238E27FC236}">
                    <a16:creationId xmlns:a16="http://schemas.microsoft.com/office/drawing/2014/main" id="{FE0A1BFD-F77E-40A7-BF09-C1F6A40A69A9}"/>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7" name="Group 965">
                <a:extLst>
                  <a:ext uri="{FF2B5EF4-FFF2-40B4-BE49-F238E27FC236}">
                    <a16:creationId xmlns:a16="http://schemas.microsoft.com/office/drawing/2014/main" id="{271458DB-AAEF-4729-AEF6-8F0D9B1CF47B}"/>
                  </a:ext>
                </a:extLst>
              </p:cNvPr>
              <p:cNvGrpSpPr>
                <a:grpSpLocks/>
              </p:cNvGrpSpPr>
              <p:nvPr/>
            </p:nvGrpSpPr>
            <p:grpSpPr bwMode="auto">
              <a:xfrm>
                <a:off x="4735" y="1627"/>
                <a:ext cx="582" cy="151"/>
                <a:chOff x="614" y="2568"/>
                <a:chExt cx="725" cy="139"/>
              </a:xfrm>
            </p:grpSpPr>
            <p:sp>
              <p:nvSpPr>
                <p:cNvPr id="303" name="AutoShape 966">
                  <a:extLst>
                    <a:ext uri="{FF2B5EF4-FFF2-40B4-BE49-F238E27FC236}">
                      <a16:creationId xmlns:a16="http://schemas.microsoft.com/office/drawing/2014/main" id="{A8184C3D-1468-4952-80A7-06FBB3B6C30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4" name="AutoShape 967">
                  <a:extLst>
                    <a:ext uri="{FF2B5EF4-FFF2-40B4-BE49-F238E27FC236}">
                      <a16:creationId xmlns:a16="http://schemas.microsoft.com/office/drawing/2014/main" id="{F16A1164-0831-4DEA-AF07-A32B127F7B3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88" name="Freeform 968">
                <a:extLst>
                  <a:ext uri="{FF2B5EF4-FFF2-40B4-BE49-F238E27FC236}">
                    <a16:creationId xmlns:a16="http://schemas.microsoft.com/office/drawing/2014/main" id="{116C2969-FE4E-4CE1-B880-BD45516855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289" name="Group 969">
                <a:extLst>
                  <a:ext uri="{FF2B5EF4-FFF2-40B4-BE49-F238E27FC236}">
                    <a16:creationId xmlns:a16="http://schemas.microsoft.com/office/drawing/2014/main" id="{67E426CD-C2F0-454A-A860-676D3384C6B5}"/>
                  </a:ext>
                </a:extLst>
              </p:cNvPr>
              <p:cNvGrpSpPr>
                <a:grpSpLocks/>
              </p:cNvGrpSpPr>
              <p:nvPr/>
            </p:nvGrpSpPr>
            <p:grpSpPr bwMode="auto">
              <a:xfrm>
                <a:off x="4739" y="1327"/>
                <a:ext cx="582" cy="139"/>
                <a:chOff x="614" y="2568"/>
                <a:chExt cx="725" cy="139"/>
              </a:xfrm>
            </p:grpSpPr>
            <p:sp>
              <p:nvSpPr>
                <p:cNvPr id="301" name="AutoShape 970">
                  <a:extLst>
                    <a:ext uri="{FF2B5EF4-FFF2-40B4-BE49-F238E27FC236}">
                      <a16:creationId xmlns:a16="http://schemas.microsoft.com/office/drawing/2014/main" id="{0DABCC4E-E9EF-4CF6-AADA-9FB91F4928D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2" name="AutoShape 971">
                  <a:extLst>
                    <a:ext uri="{FF2B5EF4-FFF2-40B4-BE49-F238E27FC236}">
                      <a16:creationId xmlns:a16="http://schemas.microsoft.com/office/drawing/2014/main" id="{95BD51C8-02D0-4D26-A399-B94608BE075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290" name="Rectangle 972">
                <a:extLst>
                  <a:ext uri="{FF2B5EF4-FFF2-40B4-BE49-F238E27FC236}">
                    <a16:creationId xmlns:a16="http://schemas.microsoft.com/office/drawing/2014/main" id="{A260E67A-85E3-4DF7-92D3-52692B63E8E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1" name="Freeform 973">
                <a:extLst>
                  <a:ext uri="{FF2B5EF4-FFF2-40B4-BE49-F238E27FC236}">
                    <a16:creationId xmlns:a16="http://schemas.microsoft.com/office/drawing/2014/main" id="{C448683A-1D1E-47E6-BD32-EB8F9255F8A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2" name="Freeform 974">
                <a:extLst>
                  <a:ext uri="{FF2B5EF4-FFF2-40B4-BE49-F238E27FC236}">
                    <a16:creationId xmlns:a16="http://schemas.microsoft.com/office/drawing/2014/main" id="{2C029799-04FF-46BD-BB15-A7AAC893938C}"/>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3" name="Oval 975">
                <a:extLst>
                  <a:ext uri="{FF2B5EF4-FFF2-40B4-BE49-F238E27FC236}">
                    <a16:creationId xmlns:a16="http://schemas.microsoft.com/office/drawing/2014/main" id="{CC4E1AE1-AF2C-4F53-BF38-FA3280424BEA}"/>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4" name="Freeform 976">
                <a:extLst>
                  <a:ext uri="{FF2B5EF4-FFF2-40B4-BE49-F238E27FC236}">
                    <a16:creationId xmlns:a16="http://schemas.microsoft.com/office/drawing/2014/main" id="{A833219F-F2F1-41EE-AD0A-27583628C954}"/>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5" name="AutoShape 977">
                <a:extLst>
                  <a:ext uri="{FF2B5EF4-FFF2-40B4-BE49-F238E27FC236}">
                    <a16:creationId xmlns:a16="http://schemas.microsoft.com/office/drawing/2014/main" id="{DE2DAB31-A34D-4E44-AF8E-F24394A337E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6" name="AutoShape 978">
                <a:extLst>
                  <a:ext uri="{FF2B5EF4-FFF2-40B4-BE49-F238E27FC236}">
                    <a16:creationId xmlns:a16="http://schemas.microsoft.com/office/drawing/2014/main" id="{BF1F0081-E1F9-4290-AAB7-25866FDA4789}"/>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7" name="Oval 979">
                <a:extLst>
                  <a:ext uri="{FF2B5EF4-FFF2-40B4-BE49-F238E27FC236}">
                    <a16:creationId xmlns:a16="http://schemas.microsoft.com/office/drawing/2014/main" id="{C5A699DE-027E-4F4F-951F-3CBA467B9FB5}"/>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8" name="Oval 980">
                <a:extLst>
                  <a:ext uri="{FF2B5EF4-FFF2-40B4-BE49-F238E27FC236}">
                    <a16:creationId xmlns:a16="http://schemas.microsoft.com/office/drawing/2014/main" id="{0F493EB1-3A18-47E0-A22A-0418CACA713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299" name="Oval 981">
                <a:extLst>
                  <a:ext uri="{FF2B5EF4-FFF2-40B4-BE49-F238E27FC236}">
                    <a16:creationId xmlns:a16="http://schemas.microsoft.com/office/drawing/2014/main" id="{CF23C2D1-0AC6-4EAC-96BC-E362CB49A6B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300" name="Rectangle 982">
                <a:extLst>
                  <a:ext uri="{FF2B5EF4-FFF2-40B4-BE49-F238E27FC236}">
                    <a16:creationId xmlns:a16="http://schemas.microsoft.com/office/drawing/2014/main" id="{3D218BC1-187D-4D58-BE6A-A47B7340E32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sp>
        <p:nvSpPr>
          <p:cNvPr id="341" name="Freeform 2">
            <a:extLst>
              <a:ext uri="{FF2B5EF4-FFF2-40B4-BE49-F238E27FC236}">
                <a16:creationId xmlns:a16="http://schemas.microsoft.com/office/drawing/2014/main" id="{28F9FC86-280C-4113-B204-603F70642FDE}"/>
              </a:ext>
            </a:extLst>
          </p:cNvPr>
          <p:cNvSpPr>
            <a:spLocks/>
          </p:cNvSpPr>
          <p:nvPr/>
        </p:nvSpPr>
        <p:spPr bwMode="auto">
          <a:xfrm>
            <a:off x="4341668" y="566820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000099"/>
              </a:solidFill>
              <a:latin typeface="Arial" panose="020B0604020202020204" pitchFamily="34" charset="0"/>
              <a:ea typeface="ＭＳ Ｐゴシック" panose="020B0600070205080204" pitchFamily="34" charset="-128"/>
            </a:endParaRPr>
          </a:p>
        </p:txBody>
      </p:sp>
      <p:cxnSp>
        <p:nvCxnSpPr>
          <p:cNvPr id="342" name="Straight Connector 887">
            <a:extLst>
              <a:ext uri="{FF2B5EF4-FFF2-40B4-BE49-F238E27FC236}">
                <a16:creationId xmlns:a16="http://schemas.microsoft.com/office/drawing/2014/main" id="{5A92E280-6757-44EC-A4ED-A2A130F38B10}"/>
              </a:ext>
            </a:extLst>
          </p:cNvPr>
          <p:cNvCxnSpPr/>
          <p:nvPr/>
        </p:nvCxnSpPr>
        <p:spPr>
          <a:xfrm flipV="1">
            <a:off x="5011593" y="5819020"/>
            <a:ext cx="1316037" cy="131762"/>
          </a:xfrm>
          <a:prstGeom prst="line">
            <a:avLst/>
          </a:prstGeom>
          <a:noFill/>
          <a:ln w="12700" cap="flat" cmpd="sng" algn="ctr">
            <a:solidFill>
              <a:srgbClr val="000000"/>
            </a:solidFill>
            <a:prstDash val="solid"/>
          </a:ln>
          <a:effectLst/>
        </p:spPr>
      </p:cxnSp>
      <p:cxnSp>
        <p:nvCxnSpPr>
          <p:cNvPr id="343" name="Straight Connector 888">
            <a:extLst>
              <a:ext uri="{FF2B5EF4-FFF2-40B4-BE49-F238E27FC236}">
                <a16:creationId xmlns:a16="http://schemas.microsoft.com/office/drawing/2014/main" id="{6FAE6E5E-3F5E-4051-A68E-8BBEDFC90724}"/>
              </a:ext>
            </a:extLst>
          </p:cNvPr>
          <p:cNvCxnSpPr/>
          <p:nvPr/>
        </p:nvCxnSpPr>
        <p:spPr>
          <a:xfrm>
            <a:off x="4900468" y="6006345"/>
            <a:ext cx="2259012" cy="298450"/>
          </a:xfrm>
          <a:prstGeom prst="line">
            <a:avLst/>
          </a:prstGeom>
          <a:noFill/>
          <a:ln w="12700" cap="flat" cmpd="sng" algn="ctr">
            <a:solidFill>
              <a:srgbClr val="000000"/>
            </a:solidFill>
            <a:prstDash val="solid"/>
          </a:ln>
          <a:effectLst/>
        </p:spPr>
      </p:cxnSp>
      <p:cxnSp>
        <p:nvCxnSpPr>
          <p:cNvPr id="344" name="Straight Connector 889">
            <a:extLst>
              <a:ext uri="{FF2B5EF4-FFF2-40B4-BE49-F238E27FC236}">
                <a16:creationId xmlns:a16="http://schemas.microsoft.com/office/drawing/2014/main" id="{358701C7-DE7A-4636-A7AC-4C2CA7C81224}"/>
              </a:ext>
            </a:extLst>
          </p:cNvPr>
          <p:cNvCxnSpPr/>
          <p:nvPr/>
        </p:nvCxnSpPr>
        <p:spPr>
          <a:xfrm>
            <a:off x="4913168" y="6111120"/>
            <a:ext cx="714375" cy="276225"/>
          </a:xfrm>
          <a:prstGeom prst="line">
            <a:avLst/>
          </a:prstGeom>
          <a:noFill/>
          <a:ln w="12700" cap="flat" cmpd="sng" algn="ctr">
            <a:solidFill>
              <a:srgbClr val="000000"/>
            </a:solidFill>
            <a:prstDash val="solid"/>
          </a:ln>
          <a:effectLst/>
        </p:spPr>
      </p:cxnSp>
      <p:cxnSp>
        <p:nvCxnSpPr>
          <p:cNvPr id="345" name="Straight Connector 890">
            <a:extLst>
              <a:ext uri="{FF2B5EF4-FFF2-40B4-BE49-F238E27FC236}">
                <a16:creationId xmlns:a16="http://schemas.microsoft.com/office/drawing/2014/main" id="{51842079-A516-41A2-A380-D5F3656E1545}"/>
              </a:ext>
            </a:extLst>
          </p:cNvPr>
          <p:cNvCxnSpPr/>
          <p:nvPr/>
        </p:nvCxnSpPr>
        <p:spPr>
          <a:xfrm flipV="1">
            <a:off x="5930755" y="6304795"/>
            <a:ext cx="1247775" cy="82550"/>
          </a:xfrm>
          <a:prstGeom prst="line">
            <a:avLst/>
          </a:prstGeom>
          <a:noFill/>
          <a:ln w="12700" cap="flat" cmpd="sng" algn="ctr">
            <a:solidFill>
              <a:srgbClr val="000000"/>
            </a:solidFill>
            <a:prstDash val="solid"/>
          </a:ln>
          <a:effectLst/>
        </p:spPr>
      </p:cxnSp>
      <p:cxnSp>
        <p:nvCxnSpPr>
          <p:cNvPr id="346" name="Straight Connector 891">
            <a:extLst>
              <a:ext uri="{FF2B5EF4-FFF2-40B4-BE49-F238E27FC236}">
                <a16:creationId xmlns:a16="http://schemas.microsoft.com/office/drawing/2014/main" id="{E7DC98B0-B117-40AB-81D1-3BBB6D2FDEDD}"/>
              </a:ext>
            </a:extLst>
          </p:cNvPr>
          <p:cNvCxnSpPr/>
          <p:nvPr/>
        </p:nvCxnSpPr>
        <p:spPr>
          <a:xfrm>
            <a:off x="6591155" y="5852357"/>
            <a:ext cx="1057275" cy="123825"/>
          </a:xfrm>
          <a:prstGeom prst="line">
            <a:avLst/>
          </a:prstGeom>
          <a:noFill/>
          <a:ln w="12700" cap="flat" cmpd="sng" algn="ctr">
            <a:solidFill>
              <a:srgbClr val="000000"/>
            </a:solidFill>
            <a:prstDash val="solid"/>
          </a:ln>
          <a:effectLst/>
        </p:spPr>
      </p:cxnSp>
      <p:cxnSp>
        <p:nvCxnSpPr>
          <p:cNvPr id="347" name="Straight Connector 892">
            <a:extLst>
              <a:ext uri="{FF2B5EF4-FFF2-40B4-BE49-F238E27FC236}">
                <a16:creationId xmlns:a16="http://schemas.microsoft.com/office/drawing/2014/main" id="{3A29FE71-A361-4904-9964-670852C478AC}"/>
              </a:ext>
            </a:extLst>
          </p:cNvPr>
          <p:cNvCxnSpPr/>
          <p:nvPr/>
        </p:nvCxnSpPr>
        <p:spPr>
          <a:xfrm flipV="1">
            <a:off x="5875193" y="6006345"/>
            <a:ext cx="1790700" cy="298450"/>
          </a:xfrm>
          <a:prstGeom prst="line">
            <a:avLst/>
          </a:prstGeom>
          <a:noFill/>
          <a:ln w="12700" cap="flat" cmpd="sng" algn="ctr">
            <a:solidFill>
              <a:srgbClr val="000000"/>
            </a:solidFill>
            <a:prstDash val="solid"/>
          </a:ln>
          <a:effectLst/>
        </p:spPr>
      </p:cxnSp>
      <p:cxnSp>
        <p:nvCxnSpPr>
          <p:cNvPr id="348" name="Straight Connector 893">
            <a:extLst>
              <a:ext uri="{FF2B5EF4-FFF2-40B4-BE49-F238E27FC236}">
                <a16:creationId xmlns:a16="http://schemas.microsoft.com/office/drawing/2014/main" id="{C0BAAB35-121F-41B5-9E88-0918501CA6C0}"/>
              </a:ext>
            </a:extLst>
          </p:cNvPr>
          <p:cNvCxnSpPr/>
          <p:nvPr/>
        </p:nvCxnSpPr>
        <p:spPr>
          <a:xfrm flipV="1">
            <a:off x="7202343" y="6034920"/>
            <a:ext cx="588962" cy="269875"/>
          </a:xfrm>
          <a:prstGeom prst="line">
            <a:avLst/>
          </a:prstGeom>
          <a:noFill/>
          <a:ln w="12700" cap="flat" cmpd="sng" algn="ctr">
            <a:solidFill>
              <a:srgbClr val="000000"/>
            </a:solidFill>
            <a:prstDash val="solid"/>
          </a:ln>
          <a:effectLst/>
        </p:spPr>
      </p:cxnSp>
      <p:cxnSp>
        <p:nvCxnSpPr>
          <p:cNvPr id="349" name="Straight Connector 894">
            <a:extLst>
              <a:ext uri="{FF2B5EF4-FFF2-40B4-BE49-F238E27FC236}">
                <a16:creationId xmlns:a16="http://schemas.microsoft.com/office/drawing/2014/main" id="{C955948B-BAD5-4A64-ABE0-61C269F99752}"/>
              </a:ext>
            </a:extLst>
          </p:cNvPr>
          <p:cNvCxnSpPr/>
          <p:nvPr/>
        </p:nvCxnSpPr>
        <p:spPr>
          <a:xfrm>
            <a:off x="6345093" y="5819020"/>
            <a:ext cx="814387" cy="401637"/>
          </a:xfrm>
          <a:prstGeom prst="line">
            <a:avLst/>
          </a:prstGeom>
          <a:noFill/>
          <a:ln w="12700" cap="flat" cmpd="sng" algn="ctr">
            <a:solidFill>
              <a:srgbClr val="000000"/>
            </a:solidFill>
            <a:prstDash val="solid"/>
          </a:ln>
          <a:effectLst/>
        </p:spPr>
      </p:cxnSp>
      <p:grpSp>
        <p:nvGrpSpPr>
          <p:cNvPr id="350" name="Group 895">
            <a:extLst>
              <a:ext uri="{FF2B5EF4-FFF2-40B4-BE49-F238E27FC236}">
                <a16:creationId xmlns:a16="http://schemas.microsoft.com/office/drawing/2014/main" id="{6D5EA224-FB56-4EBF-85BF-DC770A620D3F}"/>
              </a:ext>
            </a:extLst>
          </p:cNvPr>
          <p:cNvGrpSpPr>
            <a:grpSpLocks/>
          </p:cNvGrpSpPr>
          <p:nvPr/>
        </p:nvGrpSpPr>
        <p:grpSpPr bwMode="auto">
          <a:xfrm>
            <a:off x="3274868" y="2921832"/>
            <a:ext cx="6978650" cy="1102530"/>
            <a:chOff x="1526216" y="3003498"/>
            <a:chExt cx="6978041" cy="1102529"/>
          </a:xfrm>
        </p:grpSpPr>
        <p:sp>
          <p:nvSpPr>
            <p:cNvPr id="351" name="TextBox 399">
              <a:extLst>
                <a:ext uri="{FF2B5EF4-FFF2-40B4-BE49-F238E27FC236}">
                  <a16:creationId xmlns:a16="http://schemas.microsoft.com/office/drawing/2014/main" id="{A6FAF4D0-7EAB-44FF-A8AB-49F3566736F5}"/>
                </a:ext>
              </a:extLst>
            </p:cNvPr>
            <p:cNvSpPr txBox="1">
              <a:spLocks noChangeArrowheads="1"/>
            </p:cNvSpPr>
            <p:nvPr/>
          </p:nvSpPr>
          <p:spPr bwMode="auto">
            <a:xfrm>
              <a:off x="7700832" y="3628973"/>
              <a:ext cx="62223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sp>
          <p:nvSpPr>
            <p:cNvPr id="352" name="TextBox 400">
              <a:extLst>
                <a:ext uri="{FF2B5EF4-FFF2-40B4-BE49-F238E27FC236}">
                  <a16:creationId xmlns:a16="http://schemas.microsoft.com/office/drawing/2014/main" id="{D730B9F2-462E-44CD-A7D4-1DE2653FD424}"/>
                </a:ext>
              </a:extLst>
            </p:cNvPr>
            <p:cNvSpPr txBox="1">
              <a:spLocks noChangeArrowheads="1"/>
            </p:cNvSpPr>
            <p:nvPr/>
          </p:nvSpPr>
          <p:spPr bwMode="auto">
            <a:xfrm>
              <a:off x="7722580" y="3003498"/>
              <a:ext cx="72160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plane</a:t>
              </a:r>
            </a:p>
          </p:txBody>
        </p:sp>
        <p:cxnSp>
          <p:nvCxnSpPr>
            <p:cNvPr id="353" name="Straight Connector 898">
              <a:extLst>
                <a:ext uri="{FF2B5EF4-FFF2-40B4-BE49-F238E27FC236}">
                  <a16:creationId xmlns:a16="http://schemas.microsoft.com/office/drawing/2014/main" id="{8CC84CCE-94E0-44C2-885E-CDC47E307709}"/>
                </a:ext>
              </a:extLst>
            </p:cNvPr>
            <p:cNvCxnSpPr/>
            <p:nvPr/>
          </p:nvCxnSpPr>
          <p:spPr bwMode="auto">
            <a:xfrm flipV="1">
              <a:off x="1526216" y="3579760"/>
              <a:ext cx="6978041" cy="11112"/>
            </a:xfrm>
            <a:prstGeom prst="line">
              <a:avLst/>
            </a:prstGeom>
            <a:noFill/>
            <a:ln w="25400" cap="flat" cmpd="sng" algn="ctr">
              <a:solidFill>
                <a:srgbClr val="92D050"/>
              </a:solidFill>
              <a:prstDash val="dash"/>
            </a:ln>
            <a:effectLst/>
          </p:spPr>
        </p:cxnSp>
      </p:grpSp>
      <p:grpSp>
        <p:nvGrpSpPr>
          <p:cNvPr id="354" name="Group 899">
            <a:extLst>
              <a:ext uri="{FF2B5EF4-FFF2-40B4-BE49-F238E27FC236}">
                <a16:creationId xmlns:a16="http://schemas.microsoft.com/office/drawing/2014/main" id="{95C84C1D-B6CA-4C22-9CCE-AFED60D116C8}"/>
              </a:ext>
            </a:extLst>
          </p:cNvPr>
          <p:cNvGrpSpPr>
            <a:grpSpLocks/>
          </p:cNvGrpSpPr>
          <p:nvPr/>
        </p:nvGrpSpPr>
        <p:grpSpPr bwMode="auto">
          <a:xfrm>
            <a:off x="4186093" y="2653545"/>
            <a:ext cx="4295775" cy="320675"/>
            <a:chOff x="2433511" y="2792111"/>
            <a:chExt cx="4296530" cy="320561"/>
          </a:xfrm>
        </p:grpSpPr>
        <p:grpSp>
          <p:nvGrpSpPr>
            <p:cNvPr id="355" name="Group 401">
              <a:extLst>
                <a:ext uri="{FF2B5EF4-FFF2-40B4-BE49-F238E27FC236}">
                  <a16:creationId xmlns:a16="http://schemas.microsoft.com/office/drawing/2014/main" id="{91328C5A-22F4-49F5-B768-5DAF52D4D435}"/>
                </a:ext>
              </a:extLst>
            </p:cNvPr>
            <p:cNvGrpSpPr>
              <a:grpSpLocks/>
            </p:cNvGrpSpPr>
            <p:nvPr/>
          </p:nvGrpSpPr>
          <p:grpSpPr bwMode="auto">
            <a:xfrm>
              <a:off x="2433511" y="2794083"/>
              <a:ext cx="349250" cy="317387"/>
              <a:chOff x="2931664" y="3912603"/>
              <a:chExt cx="430450" cy="329314"/>
            </a:xfrm>
          </p:grpSpPr>
          <p:sp>
            <p:nvSpPr>
              <p:cNvPr id="376" name="Rectangle 921">
                <a:extLst>
                  <a:ext uri="{FF2B5EF4-FFF2-40B4-BE49-F238E27FC236}">
                    <a16:creationId xmlns:a16="http://schemas.microsoft.com/office/drawing/2014/main" id="{F6824CE1-EB9A-48D4-B68E-B328A5D60F45}"/>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7" name="Straight Connector 922">
                <a:extLst>
                  <a:ext uri="{FF2B5EF4-FFF2-40B4-BE49-F238E27FC236}">
                    <a16:creationId xmlns:a16="http://schemas.microsoft.com/office/drawing/2014/main" id="{84DDFAC1-CDDD-4AFC-883F-208C75A3E2B5}"/>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378" name="Straight Connector 923">
                <a:extLst>
                  <a:ext uri="{FF2B5EF4-FFF2-40B4-BE49-F238E27FC236}">
                    <a16:creationId xmlns:a16="http://schemas.microsoft.com/office/drawing/2014/main" id="{AD7F7FC2-A8C9-4F9B-AC90-FC5635B1086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379" name="Straight Connector 924">
                <a:extLst>
                  <a:ext uri="{FF2B5EF4-FFF2-40B4-BE49-F238E27FC236}">
                    <a16:creationId xmlns:a16="http://schemas.microsoft.com/office/drawing/2014/main" id="{D65E0BBF-347D-45D6-97D6-1F0C614BE648}"/>
                  </a:ext>
                </a:extLst>
              </p:cNvPr>
              <p:cNvCxnSpPr>
                <a:stCxn id="376"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356" name="Group 406">
              <a:extLst>
                <a:ext uri="{FF2B5EF4-FFF2-40B4-BE49-F238E27FC236}">
                  <a16:creationId xmlns:a16="http://schemas.microsoft.com/office/drawing/2014/main" id="{948883CD-4A1C-4378-81A3-F85A83B577DC}"/>
                </a:ext>
              </a:extLst>
            </p:cNvPr>
            <p:cNvGrpSpPr>
              <a:grpSpLocks/>
            </p:cNvGrpSpPr>
            <p:nvPr/>
          </p:nvGrpSpPr>
          <p:grpSpPr bwMode="auto">
            <a:xfrm>
              <a:off x="3348666" y="2792111"/>
              <a:ext cx="350838" cy="317387"/>
              <a:chOff x="2931664" y="3912603"/>
              <a:chExt cx="430450" cy="329314"/>
            </a:xfrm>
          </p:grpSpPr>
          <p:sp>
            <p:nvSpPr>
              <p:cNvPr id="372" name="Rectangle 917">
                <a:extLst>
                  <a:ext uri="{FF2B5EF4-FFF2-40B4-BE49-F238E27FC236}">
                    <a16:creationId xmlns:a16="http://schemas.microsoft.com/office/drawing/2014/main" id="{24FDABC1-3B4A-4335-97F0-FCA15FE41BB3}"/>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73" name="Straight Connector 918">
                <a:extLst>
                  <a:ext uri="{FF2B5EF4-FFF2-40B4-BE49-F238E27FC236}">
                    <a16:creationId xmlns:a16="http://schemas.microsoft.com/office/drawing/2014/main" id="{6F5037FC-A4CB-4ED0-B592-30DF97A48BBE}"/>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374" name="Straight Connector 919">
                <a:extLst>
                  <a:ext uri="{FF2B5EF4-FFF2-40B4-BE49-F238E27FC236}">
                    <a16:creationId xmlns:a16="http://schemas.microsoft.com/office/drawing/2014/main" id="{D6FF9AE2-4B3D-4B32-A639-81B1912009DD}"/>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375" name="Straight Connector 920">
                <a:extLst>
                  <a:ext uri="{FF2B5EF4-FFF2-40B4-BE49-F238E27FC236}">
                    <a16:creationId xmlns:a16="http://schemas.microsoft.com/office/drawing/2014/main" id="{E0A14499-2348-45E3-B1E4-98D23A9497BB}"/>
                  </a:ext>
                </a:extLst>
              </p:cNvPr>
              <p:cNvCxnSpPr>
                <a:stCxn id="372"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357" name="Group 411">
              <a:extLst>
                <a:ext uri="{FF2B5EF4-FFF2-40B4-BE49-F238E27FC236}">
                  <a16:creationId xmlns:a16="http://schemas.microsoft.com/office/drawing/2014/main" id="{A3C3E734-253F-4918-A4D4-79EDEC255CE0}"/>
                </a:ext>
              </a:extLst>
            </p:cNvPr>
            <p:cNvGrpSpPr>
              <a:grpSpLocks/>
            </p:cNvGrpSpPr>
            <p:nvPr/>
          </p:nvGrpSpPr>
          <p:grpSpPr bwMode="auto">
            <a:xfrm>
              <a:off x="4182104" y="2792111"/>
              <a:ext cx="350837" cy="317387"/>
              <a:chOff x="2931664" y="3912603"/>
              <a:chExt cx="430450" cy="329314"/>
            </a:xfrm>
          </p:grpSpPr>
          <p:sp>
            <p:nvSpPr>
              <p:cNvPr id="368" name="Rectangle 913">
                <a:extLst>
                  <a:ext uri="{FF2B5EF4-FFF2-40B4-BE49-F238E27FC236}">
                    <a16:creationId xmlns:a16="http://schemas.microsoft.com/office/drawing/2014/main" id="{60859F7F-0A8D-4AF4-A57D-971B335A6ACA}"/>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9" name="Straight Connector 914">
                <a:extLst>
                  <a:ext uri="{FF2B5EF4-FFF2-40B4-BE49-F238E27FC236}">
                    <a16:creationId xmlns:a16="http://schemas.microsoft.com/office/drawing/2014/main" id="{D2AC33DD-71F0-4D73-AD21-C63798C0ADBE}"/>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370" name="Straight Connector 915">
                <a:extLst>
                  <a:ext uri="{FF2B5EF4-FFF2-40B4-BE49-F238E27FC236}">
                    <a16:creationId xmlns:a16="http://schemas.microsoft.com/office/drawing/2014/main" id="{BD400CA3-E1BA-4166-A24D-535D6A836995}"/>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371" name="Straight Connector 916">
                <a:extLst>
                  <a:ext uri="{FF2B5EF4-FFF2-40B4-BE49-F238E27FC236}">
                    <a16:creationId xmlns:a16="http://schemas.microsoft.com/office/drawing/2014/main" id="{EB287716-6FC9-4F4D-AED2-B78BDEBC03BE}"/>
                  </a:ext>
                </a:extLst>
              </p:cNvPr>
              <p:cNvCxnSpPr>
                <a:stCxn id="368"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358" name="Group 416">
              <a:extLst>
                <a:ext uri="{FF2B5EF4-FFF2-40B4-BE49-F238E27FC236}">
                  <a16:creationId xmlns:a16="http://schemas.microsoft.com/office/drawing/2014/main" id="{298FC3F7-511F-4959-8909-035BD667D2E8}"/>
                </a:ext>
              </a:extLst>
            </p:cNvPr>
            <p:cNvGrpSpPr>
              <a:grpSpLocks/>
            </p:cNvGrpSpPr>
            <p:nvPr/>
          </p:nvGrpSpPr>
          <p:grpSpPr bwMode="auto">
            <a:xfrm>
              <a:off x="5374316" y="2795285"/>
              <a:ext cx="349250" cy="317387"/>
              <a:chOff x="2931664" y="3912603"/>
              <a:chExt cx="430450" cy="329314"/>
            </a:xfrm>
          </p:grpSpPr>
          <p:sp>
            <p:nvSpPr>
              <p:cNvPr id="364" name="Rectangle 909">
                <a:extLst>
                  <a:ext uri="{FF2B5EF4-FFF2-40B4-BE49-F238E27FC236}">
                    <a16:creationId xmlns:a16="http://schemas.microsoft.com/office/drawing/2014/main" id="{D8E94386-DD88-4B11-811D-6D5781987A75}"/>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5" name="Straight Connector 910">
                <a:extLst>
                  <a:ext uri="{FF2B5EF4-FFF2-40B4-BE49-F238E27FC236}">
                    <a16:creationId xmlns:a16="http://schemas.microsoft.com/office/drawing/2014/main" id="{23A79B89-AF41-456C-A80C-61DE53A6A6EA}"/>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366" name="Straight Connector 911">
                <a:extLst>
                  <a:ext uri="{FF2B5EF4-FFF2-40B4-BE49-F238E27FC236}">
                    <a16:creationId xmlns:a16="http://schemas.microsoft.com/office/drawing/2014/main" id="{AFCF666A-FED7-4873-9C84-174DEA8E9548}"/>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367" name="Straight Connector 912">
                <a:extLst>
                  <a:ext uri="{FF2B5EF4-FFF2-40B4-BE49-F238E27FC236}">
                    <a16:creationId xmlns:a16="http://schemas.microsoft.com/office/drawing/2014/main" id="{942F77FC-AE25-46E1-A9BB-D11993CBFCB8}"/>
                  </a:ext>
                </a:extLst>
              </p:cNvPr>
              <p:cNvCxnSpPr>
                <a:stCxn id="364"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359" name="Group 421">
              <a:extLst>
                <a:ext uri="{FF2B5EF4-FFF2-40B4-BE49-F238E27FC236}">
                  <a16:creationId xmlns:a16="http://schemas.microsoft.com/office/drawing/2014/main" id="{8A2B0AD3-ED06-4600-AC51-0D0D90D7D6F5}"/>
                </a:ext>
              </a:extLst>
            </p:cNvPr>
            <p:cNvGrpSpPr>
              <a:grpSpLocks/>
            </p:cNvGrpSpPr>
            <p:nvPr/>
          </p:nvGrpSpPr>
          <p:grpSpPr bwMode="auto">
            <a:xfrm>
              <a:off x="6379204" y="2792111"/>
              <a:ext cx="350837" cy="317387"/>
              <a:chOff x="2931664" y="3912603"/>
              <a:chExt cx="430450" cy="329314"/>
            </a:xfrm>
          </p:grpSpPr>
          <p:sp>
            <p:nvSpPr>
              <p:cNvPr id="360" name="Rectangle 905">
                <a:extLst>
                  <a:ext uri="{FF2B5EF4-FFF2-40B4-BE49-F238E27FC236}">
                    <a16:creationId xmlns:a16="http://schemas.microsoft.com/office/drawing/2014/main" id="{90D1CB81-AE06-488B-B615-CDA531BD4A55}"/>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61" name="Straight Connector 906">
                <a:extLst>
                  <a:ext uri="{FF2B5EF4-FFF2-40B4-BE49-F238E27FC236}">
                    <a16:creationId xmlns:a16="http://schemas.microsoft.com/office/drawing/2014/main" id="{DAD1333C-AA68-4C61-B3B3-54D96BFD4F8A}"/>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362" name="Straight Connector 907">
                <a:extLst>
                  <a:ext uri="{FF2B5EF4-FFF2-40B4-BE49-F238E27FC236}">
                    <a16:creationId xmlns:a16="http://schemas.microsoft.com/office/drawing/2014/main" id="{A921DCF1-164A-485A-8FC2-9D2533589CDB}"/>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363" name="Straight Connector 908">
                <a:extLst>
                  <a:ext uri="{FF2B5EF4-FFF2-40B4-BE49-F238E27FC236}">
                    <a16:creationId xmlns:a16="http://schemas.microsoft.com/office/drawing/2014/main" id="{C7189DE5-394A-41E3-B80D-7D482E74DD97}"/>
                  </a:ext>
                </a:extLst>
              </p:cNvPr>
              <p:cNvCxnSpPr>
                <a:stCxn id="360"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380" name="Group 925">
            <a:extLst>
              <a:ext uri="{FF2B5EF4-FFF2-40B4-BE49-F238E27FC236}">
                <a16:creationId xmlns:a16="http://schemas.microsoft.com/office/drawing/2014/main" id="{0B50A344-95B3-43B4-B7F9-F6E72E72BA88}"/>
              </a:ext>
            </a:extLst>
          </p:cNvPr>
          <p:cNvGrpSpPr>
            <a:grpSpLocks/>
          </p:cNvGrpSpPr>
          <p:nvPr/>
        </p:nvGrpSpPr>
        <p:grpSpPr bwMode="auto">
          <a:xfrm>
            <a:off x="3605068" y="3628270"/>
            <a:ext cx="5211762" cy="2740025"/>
            <a:chOff x="1856416" y="3709935"/>
            <a:chExt cx="5211763" cy="2739614"/>
          </a:xfrm>
        </p:grpSpPr>
        <p:sp>
          <p:nvSpPr>
            <p:cNvPr id="381" name="Freeform 926">
              <a:extLst>
                <a:ext uri="{FF2B5EF4-FFF2-40B4-BE49-F238E27FC236}">
                  <a16:creationId xmlns:a16="http://schemas.microsoft.com/office/drawing/2014/main" id="{49DE3662-8434-496A-8731-0E53D573E42C}"/>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2" name="Freeform 927">
              <a:extLst>
                <a:ext uri="{FF2B5EF4-FFF2-40B4-BE49-F238E27FC236}">
                  <a16:creationId xmlns:a16="http://schemas.microsoft.com/office/drawing/2014/main" id="{6CF179A1-5A85-4A3E-9C3E-B510DE8002FB}"/>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3" name="Freeform 928">
              <a:extLst>
                <a:ext uri="{FF2B5EF4-FFF2-40B4-BE49-F238E27FC236}">
                  <a16:creationId xmlns:a16="http://schemas.microsoft.com/office/drawing/2014/main" id="{833E6930-8C12-4DD9-B985-DD3101A7D07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4" name="Freeform 929">
              <a:extLst>
                <a:ext uri="{FF2B5EF4-FFF2-40B4-BE49-F238E27FC236}">
                  <a16:creationId xmlns:a16="http://schemas.microsoft.com/office/drawing/2014/main" id="{8F6A5EB0-8F7E-42FF-8FED-63D5EB9DD62D}"/>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85" name="Freeform 930">
              <a:extLst>
                <a:ext uri="{FF2B5EF4-FFF2-40B4-BE49-F238E27FC236}">
                  <a16:creationId xmlns:a16="http://schemas.microsoft.com/office/drawing/2014/main" id="{3A8CE07D-1C39-4AEE-B95A-599C0F6307F0}"/>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386" name="Group 28">
              <a:extLst>
                <a:ext uri="{FF2B5EF4-FFF2-40B4-BE49-F238E27FC236}">
                  <a16:creationId xmlns:a16="http://schemas.microsoft.com/office/drawing/2014/main" id="{4122F84D-A426-4302-BA2E-95436D3DEB96}"/>
                </a:ext>
              </a:extLst>
            </p:cNvPr>
            <p:cNvGrpSpPr>
              <a:grpSpLocks/>
            </p:cNvGrpSpPr>
            <p:nvPr/>
          </p:nvGrpSpPr>
          <p:grpSpPr bwMode="auto">
            <a:xfrm>
              <a:off x="1856416" y="3709935"/>
              <a:ext cx="1049338" cy="1739900"/>
              <a:chOff x="1856416" y="3709935"/>
              <a:chExt cx="1049338" cy="1739900"/>
            </a:xfrm>
          </p:grpSpPr>
          <p:sp>
            <p:nvSpPr>
              <p:cNvPr id="471" name="Rectangle 1016">
                <a:extLst>
                  <a:ext uri="{FF2B5EF4-FFF2-40B4-BE49-F238E27FC236}">
                    <a16:creationId xmlns:a16="http://schemas.microsoft.com/office/drawing/2014/main" id="{0F0806D0-C0B1-457F-A417-DCC4D584D153}"/>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nvGrpSpPr>
              <p:cNvPr id="472" name="Group 498">
                <a:extLst>
                  <a:ext uri="{FF2B5EF4-FFF2-40B4-BE49-F238E27FC236}">
                    <a16:creationId xmlns:a16="http://schemas.microsoft.com/office/drawing/2014/main" id="{54758BFC-FCBC-454C-B6A0-5DA51FEE00F4}"/>
                  </a:ext>
                </a:extLst>
              </p:cNvPr>
              <p:cNvGrpSpPr>
                <a:grpSpLocks/>
              </p:cNvGrpSpPr>
              <p:nvPr/>
            </p:nvGrpSpPr>
            <p:grpSpPr bwMode="auto">
              <a:xfrm>
                <a:off x="1858805" y="5088863"/>
                <a:ext cx="1035373" cy="360972"/>
                <a:chOff x="4128636" y="3606589"/>
                <a:chExt cx="568145" cy="338667"/>
              </a:xfrm>
            </p:grpSpPr>
            <p:sp>
              <p:nvSpPr>
                <p:cNvPr id="486" name="Oval 1031">
                  <a:extLst>
                    <a:ext uri="{FF2B5EF4-FFF2-40B4-BE49-F238E27FC236}">
                      <a16:creationId xmlns:a16="http://schemas.microsoft.com/office/drawing/2014/main" id="{47477047-43D1-4303-96B0-3A094B8BE9AC}"/>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7" name="Rectangle 1032">
                  <a:extLst>
                    <a:ext uri="{FF2B5EF4-FFF2-40B4-BE49-F238E27FC236}">
                      <a16:creationId xmlns:a16="http://schemas.microsoft.com/office/drawing/2014/main" id="{898BB86E-57BB-4A37-BC4E-201030EC8AB4}"/>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8" name="Oval 1033">
                  <a:extLst>
                    <a:ext uri="{FF2B5EF4-FFF2-40B4-BE49-F238E27FC236}">
                      <a16:creationId xmlns:a16="http://schemas.microsoft.com/office/drawing/2014/main" id="{4C541271-6C1B-4A7C-8959-8D79A6135B11}"/>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89" name="Straight Connector 1034">
                  <a:extLst>
                    <a:ext uri="{FF2B5EF4-FFF2-40B4-BE49-F238E27FC236}">
                      <a16:creationId xmlns:a16="http://schemas.microsoft.com/office/drawing/2014/main" id="{3F9C6E20-F3EB-402F-8B2E-61BC4B7E129C}"/>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490" name="Straight Connector 1035">
                  <a:extLst>
                    <a:ext uri="{FF2B5EF4-FFF2-40B4-BE49-F238E27FC236}">
                      <a16:creationId xmlns:a16="http://schemas.microsoft.com/office/drawing/2014/main" id="{E0894AE9-C194-4F91-912C-112D945B5DBB}"/>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473" name="Rectangle 1018">
                <a:extLst>
                  <a:ext uri="{FF2B5EF4-FFF2-40B4-BE49-F238E27FC236}">
                    <a16:creationId xmlns:a16="http://schemas.microsoft.com/office/drawing/2014/main" id="{81A84D7E-D7C8-4F2F-BB97-E471DF4A640F}"/>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74" name="Straight Connector 1019">
                <a:extLst>
                  <a:ext uri="{FF2B5EF4-FFF2-40B4-BE49-F238E27FC236}">
                    <a16:creationId xmlns:a16="http://schemas.microsoft.com/office/drawing/2014/main" id="{3FA6CA70-B3C6-4CC8-ADFD-09FEAD51D371}"/>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475" name="Straight Connector 1020">
                <a:extLst>
                  <a:ext uri="{FF2B5EF4-FFF2-40B4-BE49-F238E27FC236}">
                    <a16:creationId xmlns:a16="http://schemas.microsoft.com/office/drawing/2014/main" id="{8D42C4C2-9ECC-48F6-8C17-9926B8687789}"/>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476" name="Group 504">
                <a:extLst>
                  <a:ext uri="{FF2B5EF4-FFF2-40B4-BE49-F238E27FC236}">
                    <a16:creationId xmlns:a16="http://schemas.microsoft.com/office/drawing/2014/main" id="{1054FF5C-1E59-4BEE-95F9-8D22999F0C2F}"/>
                  </a:ext>
                </a:extLst>
              </p:cNvPr>
              <p:cNvGrpSpPr>
                <a:grpSpLocks/>
              </p:cNvGrpSpPr>
              <p:nvPr/>
            </p:nvGrpSpPr>
            <p:grpSpPr bwMode="auto">
              <a:xfrm>
                <a:off x="1856416" y="3709935"/>
                <a:ext cx="1044712" cy="399063"/>
                <a:chOff x="2183302" y="1574638"/>
                <a:chExt cx="1200154" cy="430218"/>
              </a:xfrm>
            </p:grpSpPr>
            <p:sp>
              <p:nvSpPr>
                <p:cNvPr id="477" name="Oval 1022">
                  <a:extLst>
                    <a:ext uri="{FF2B5EF4-FFF2-40B4-BE49-F238E27FC236}">
                      <a16:creationId xmlns:a16="http://schemas.microsoft.com/office/drawing/2014/main" id="{DD46E732-6FC9-4D73-A051-A72B19A069FF}"/>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78" name="Rectangle 1023">
                  <a:extLst>
                    <a:ext uri="{FF2B5EF4-FFF2-40B4-BE49-F238E27FC236}">
                      <a16:creationId xmlns:a16="http://schemas.microsoft.com/office/drawing/2014/main" id="{97965648-BAE8-458B-9CFA-AAAE26E2F24A}"/>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79" name="Oval 1024">
                  <a:extLst>
                    <a:ext uri="{FF2B5EF4-FFF2-40B4-BE49-F238E27FC236}">
                      <a16:creationId xmlns:a16="http://schemas.microsoft.com/office/drawing/2014/main" id="{7FDA3F83-AEE0-45BD-9FC5-177572E64766}"/>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80" name="Freeform 1025">
                  <a:extLst>
                    <a:ext uri="{FF2B5EF4-FFF2-40B4-BE49-F238E27FC236}">
                      <a16:creationId xmlns:a16="http://schemas.microsoft.com/office/drawing/2014/main" id="{263E9661-55BB-4AA3-971C-4FBE90E3F32F}"/>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81" name="Freeform 1026">
                  <a:extLst>
                    <a:ext uri="{FF2B5EF4-FFF2-40B4-BE49-F238E27FC236}">
                      <a16:creationId xmlns:a16="http://schemas.microsoft.com/office/drawing/2014/main" id="{9C32E346-208F-4526-9981-DF7A722B5622}"/>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2" name="Freeform 1027">
                  <a:extLst>
                    <a:ext uri="{FF2B5EF4-FFF2-40B4-BE49-F238E27FC236}">
                      <a16:creationId xmlns:a16="http://schemas.microsoft.com/office/drawing/2014/main" id="{2A8565EF-18A1-4C9B-9F85-572AF508EDB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83" name="Freeform 1028">
                  <a:extLst>
                    <a:ext uri="{FF2B5EF4-FFF2-40B4-BE49-F238E27FC236}">
                      <a16:creationId xmlns:a16="http://schemas.microsoft.com/office/drawing/2014/main" id="{77422C5D-74A8-42F4-B937-0FEB64F379DB}"/>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84" name="Straight Connector 1029">
                  <a:extLst>
                    <a:ext uri="{FF2B5EF4-FFF2-40B4-BE49-F238E27FC236}">
                      <a16:creationId xmlns:a16="http://schemas.microsoft.com/office/drawing/2014/main" id="{81EA4C45-2142-4AD8-8D13-10725B6155D8}"/>
                    </a:ext>
                  </a:extLst>
                </p:cNvPr>
                <p:cNvCxnSpPr>
                  <a:cxnSpLocks noChangeShapeType="1"/>
                  <a:endCxn id="479"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5" name="Straight Connector 1030">
                  <a:extLst>
                    <a:ext uri="{FF2B5EF4-FFF2-40B4-BE49-F238E27FC236}">
                      <a16:creationId xmlns:a16="http://schemas.microsoft.com/office/drawing/2014/main" id="{F886C96B-B622-4FA7-876F-38A5A6108F60}"/>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7" name="Group 29">
              <a:extLst>
                <a:ext uri="{FF2B5EF4-FFF2-40B4-BE49-F238E27FC236}">
                  <a16:creationId xmlns:a16="http://schemas.microsoft.com/office/drawing/2014/main" id="{94D3DE07-3339-4AD1-A5AB-F1CDBA02149E}"/>
                </a:ext>
              </a:extLst>
            </p:cNvPr>
            <p:cNvGrpSpPr>
              <a:grpSpLocks/>
            </p:cNvGrpSpPr>
            <p:nvPr/>
          </p:nvGrpSpPr>
          <p:grpSpPr bwMode="auto">
            <a:xfrm>
              <a:off x="3566154" y="3862335"/>
              <a:ext cx="514350" cy="1670050"/>
              <a:chOff x="3566154" y="3862335"/>
              <a:chExt cx="514350" cy="1670050"/>
            </a:xfrm>
          </p:grpSpPr>
          <p:sp>
            <p:nvSpPr>
              <p:cNvPr id="451" name="Rectangle 996">
                <a:extLst>
                  <a:ext uri="{FF2B5EF4-FFF2-40B4-BE49-F238E27FC236}">
                    <a16:creationId xmlns:a16="http://schemas.microsoft.com/office/drawing/2014/main" id="{70179E35-7C51-495B-9AC8-66547EFE2EE1}"/>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2" name="Straight Connector 997">
                <a:extLst>
                  <a:ext uri="{FF2B5EF4-FFF2-40B4-BE49-F238E27FC236}">
                    <a16:creationId xmlns:a16="http://schemas.microsoft.com/office/drawing/2014/main" id="{9E8796E4-3DA8-4E38-9671-ABCD5FAB272B}"/>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453" name="Group 552">
                <a:extLst>
                  <a:ext uri="{FF2B5EF4-FFF2-40B4-BE49-F238E27FC236}">
                    <a16:creationId xmlns:a16="http://schemas.microsoft.com/office/drawing/2014/main" id="{22FF4176-4CAE-4CDB-BE18-72C3E37CB044}"/>
                  </a:ext>
                </a:extLst>
              </p:cNvPr>
              <p:cNvGrpSpPr>
                <a:grpSpLocks/>
              </p:cNvGrpSpPr>
              <p:nvPr/>
            </p:nvGrpSpPr>
            <p:grpSpPr bwMode="auto">
              <a:xfrm>
                <a:off x="3571302" y="5310688"/>
                <a:ext cx="507588" cy="221697"/>
                <a:chOff x="4128636" y="3606589"/>
                <a:chExt cx="568145" cy="338667"/>
              </a:xfrm>
            </p:grpSpPr>
            <p:sp>
              <p:nvSpPr>
                <p:cNvPr id="466" name="Oval 1011">
                  <a:extLst>
                    <a:ext uri="{FF2B5EF4-FFF2-40B4-BE49-F238E27FC236}">
                      <a16:creationId xmlns:a16="http://schemas.microsoft.com/office/drawing/2014/main" id="{DDEAE80A-E9B5-46EC-958F-94FAC805BC80}"/>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7" name="Rectangle 1012">
                  <a:extLst>
                    <a:ext uri="{FF2B5EF4-FFF2-40B4-BE49-F238E27FC236}">
                      <a16:creationId xmlns:a16="http://schemas.microsoft.com/office/drawing/2014/main" id="{0569BAAE-6C2E-416E-B747-7F9B898D2F68}"/>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8" name="Oval 1013">
                  <a:extLst>
                    <a:ext uri="{FF2B5EF4-FFF2-40B4-BE49-F238E27FC236}">
                      <a16:creationId xmlns:a16="http://schemas.microsoft.com/office/drawing/2014/main" id="{DF8C541A-A54F-4042-919F-351A9312505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69" name="Straight Connector 1014">
                  <a:extLst>
                    <a:ext uri="{FF2B5EF4-FFF2-40B4-BE49-F238E27FC236}">
                      <a16:creationId xmlns:a16="http://schemas.microsoft.com/office/drawing/2014/main" id="{C39D7E9D-426A-420C-8052-C93AB1EAECB3}"/>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470" name="Straight Connector 1015">
                  <a:extLst>
                    <a:ext uri="{FF2B5EF4-FFF2-40B4-BE49-F238E27FC236}">
                      <a16:creationId xmlns:a16="http://schemas.microsoft.com/office/drawing/2014/main" id="{BF6BC9A2-6450-4196-8E99-1C44A8138B3F}"/>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454" name="Rectangle 999">
                <a:extLst>
                  <a:ext uri="{FF2B5EF4-FFF2-40B4-BE49-F238E27FC236}">
                    <a16:creationId xmlns:a16="http://schemas.microsoft.com/office/drawing/2014/main" id="{7120A2E9-D326-42CC-BC2C-C366CCCE2BC4}"/>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55" name="Straight Connector 1000">
                <a:extLst>
                  <a:ext uri="{FF2B5EF4-FFF2-40B4-BE49-F238E27FC236}">
                    <a16:creationId xmlns:a16="http://schemas.microsoft.com/office/drawing/2014/main" id="{5FDFBA2C-2136-4A84-A79F-81E19155EC42}"/>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456" name="Group 538">
                <a:extLst>
                  <a:ext uri="{FF2B5EF4-FFF2-40B4-BE49-F238E27FC236}">
                    <a16:creationId xmlns:a16="http://schemas.microsoft.com/office/drawing/2014/main" id="{1F6D5CDE-A4CE-4D6F-BC6F-F6544EB22AFB}"/>
                  </a:ext>
                </a:extLst>
              </p:cNvPr>
              <p:cNvGrpSpPr>
                <a:grpSpLocks/>
              </p:cNvGrpSpPr>
              <p:nvPr/>
            </p:nvGrpSpPr>
            <p:grpSpPr bwMode="auto">
              <a:xfrm>
                <a:off x="3568667" y="3862335"/>
                <a:ext cx="503828" cy="248249"/>
                <a:chOff x="2183302" y="1564542"/>
                <a:chExt cx="1200154" cy="440314"/>
              </a:xfrm>
            </p:grpSpPr>
            <p:sp>
              <p:nvSpPr>
                <p:cNvPr id="457" name="Oval 1002">
                  <a:extLst>
                    <a:ext uri="{FF2B5EF4-FFF2-40B4-BE49-F238E27FC236}">
                      <a16:creationId xmlns:a16="http://schemas.microsoft.com/office/drawing/2014/main" id="{371A9AD5-7BD4-49F0-8CC3-1F6E190B9556}"/>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58" name="Rectangle 1003">
                  <a:extLst>
                    <a:ext uri="{FF2B5EF4-FFF2-40B4-BE49-F238E27FC236}">
                      <a16:creationId xmlns:a16="http://schemas.microsoft.com/office/drawing/2014/main" id="{C8BD88A4-79C6-4F3B-A014-3A873CFC6B0E}"/>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59" name="Oval 1004">
                  <a:extLst>
                    <a:ext uri="{FF2B5EF4-FFF2-40B4-BE49-F238E27FC236}">
                      <a16:creationId xmlns:a16="http://schemas.microsoft.com/office/drawing/2014/main" id="{9E6E5B25-D214-4E96-BED8-A5269DCA6CB8}"/>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60" name="Freeform 1005">
                  <a:extLst>
                    <a:ext uri="{FF2B5EF4-FFF2-40B4-BE49-F238E27FC236}">
                      <a16:creationId xmlns:a16="http://schemas.microsoft.com/office/drawing/2014/main" id="{60381B33-63A3-4900-9A86-1F3F46ADB0D2}"/>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61" name="Freeform 1006">
                  <a:extLst>
                    <a:ext uri="{FF2B5EF4-FFF2-40B4-BE49-F238E27FC236}">
                      <a16:creationId xmlns:a16="http://schemas.microsoft.com/office/drawing/2014/main" id="{2CAC7F4B-443A-4543-B3FE-6DECC0E454E2}"/>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2" name="Freeform 1007">
                  <a:extLst>
                    <a:ext uri="{FF2B5EF4-FFF2-40B4-BE49-F238E27FC236}">
                      <a16:creationId xmlns:a16="http://schemas.microsoft.com/office/drawing/2014/main" id="{55E8A018-D489-4DC4-951F-FBB546C69A1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63" name="Freeform 1008">
                  <a:extLst>
                    <a:ext uri="{FF2B5EF4-FFF2-40B4-BE49-F238E27FC236}">
                      <a16:creationId xmlns:a16="http://schemas.microsoft.com/office/drawing/2014/main" id="{840788A0-0856-46B8-851A-46FAB707A10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64" name="Straight Connector 1009">
                  <a:extLst>
                    <a:ext uri="{FF2B5EF4-FFF2-40B4-BE49-F238E27FC236}">
                      <a16:creationId xmlns:a16="http://schemas.microsoft.com/office/drawing/2014/main" id="{134DA1C5-D74B-469F-9F08-86D7D746018C}"/>
                    </a:ext>
                  </a:extLst>
                </p:cNvPr>
                <p:cNvCxnSpPr>
                  <a:cxnSpLocks noChangeShapeType="1"/>
                  <a:endCxn id="459"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5" name="Straight Connector 1010">
                  <a:extLst>
                    <a:ext uri="{FF2B5EF4-FFF2-40B4-BE49-F238E27FC236}">
                      <a16:creationId xmlns:a16="http://schemas.microsoft.com/office/drawing/2014/main" id="{6E1105BB-1B6D-41EA-9F3B-032E276F77DC}"/>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8" name="Group 30">
              <a:extLst>
                <a:ext uri="{FF2B5EF4-FFF2-40B4-BE49-F238E27FC236}">
                  <a16:creationId xmlns:a16="http://schemas.microsoft.com/office/drawing/2014/main" id="{6362E354-76E8-45A4-A276-DDB62F2AF072}"/>
                </a:ext>
              </a:extLst>
            </p:cNvPr>
            <p:cNvGrpSpPr>
              <a:grpSpLocks/>
            </p:cNvGrpSpPr>
            <p:nvPr/>
          </p:nvGrpSpPr>
          <p:grpSpPr bwMode="auto">
            <a:xfrm>
              <a:off x="4348791" y="3867098"/>
              <a:ext cx="514350" cy="1670050"/>
              <a:chOff x="4348791" y="3867098"/>
              <a:chExt cx="514350" cy="1670050"/>
            </a:xfrm>
          </p:grpSpPr>
          <p:sp>
            <p:nvSpPr>
              <p:cNvPr id="431" name="Rectangle 976">
                <a:extLst>
                  <a:ext uri="{FF2B5EF4-FFF2-40B4-BE49-F238E27FC236}">
                    <a16:creationId xmlns:a16="http://schemas.microsoft.com/office/drawing/2014/main" id="{A24FA815-0119-425F-BD21-48A326E3DA52}"/>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2" name="Straight Connector 977">
                <a:extLst>
                  <a:ext uri="{FF2B5EF4-FFF2-40B4-BE49-F238E27FC236}">
                    <a16:creationId xmlns:a16="http://schemas.microsoft.com/office/drawing/2014/main" id="{73692D70-D4B9-43B6-839C-66EAEDF8E9A8}"/>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433" name="Group 580">
                <a:extLst>
                  <a:ext uri="{FF2B5EF4-FFF2-40B4-BE49-F238E27FC236}">
                    <a16:creationId xmlns:a16="http://schemas.microsoft.com/office/drawing/2014/main" id="{E503BF52-B2F4-468E-98CC-7F89D40DD36F}"/>
                  </a:ext>
                </a:extLst>
              </p:cNvPr>
              <p:cNvGrpSpPr>
                <a:grpSpLocks/>
              </p:cNvGrpSpPr>
              <p:nvPr/>
            </p:nvGrpSpPr>
            <p:grpSpPr bwMode="auto">
              <a:xfrm>
                <a:off x="4353939" y="5315451"/>
                <a:ext cx="507588" cy="221697"/>
                <a:chOff x="4128636" y="3606589"/>
                <a:chExt cx="568145" cy="338667"/>
              </a:xfrm>
            </p:grpSpPr>
            <p:sp>
              <p:nvSpPr>
                <p:cNvPr id="446" name="Oval 991">
                  <a:extLst>
                    <a:ext uri="{FF2B5EF4-FFF2-40B4-BE49-F238E27FC236}">
                      <a16:creationId xmlns:a16="http://schemas.microsoft.com/office/drawing/2014/main" id="{9CB43458-531D-45BF-838C-B99AA9F41A11}"/>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7" name="Rectangle 992">
                  <a:extLst>
                    <a:ext uri="{FF2B5EF4-FFF2-40B4-BE49-F238E27FC236}">
                      <a16:creationId xmlns:a16="http://schemas.microsoft.com/office/drawing/2014/main" id="{5ADB9E94-E6A4-4B2D-885E-613AB66EA546}"/>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8" name="Oval 993">
                  <a:extLst>
                    <a:ext uri="{FF2B5EF4-FFF2-40B4-BE49-F238E27FC236}">
                      <a16:creationId xmlns:a16="http://schemas.microsoft.com/office/drawing/2014/main" id="{0B9FCC8E-9194-4423-BC55-CCFEACC6E112}"/>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49" name="Straight Connector 994">
                  <a:extLst>
                    <a:ext uri="{FF2B5EF4-FFF2-40B4-BE49-F238E27FC236}">
                      <a16:creationId xmlns:a16="http://schemas.microsoft.com/office/drawing/2014/main" id="{B7C3BDCF-BD6E-4909-9641-D4F9C177DB18}"/>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450" name="Straight Connector 995">
                  <a:extLst>
                    <a:ext uri="{FF2B5EF4-FFF2-40B4-BE49-F238E27FC236}">
                      <a16:creationId xmlns:a16="http://schemas.microsoft.com/office/drawing/2014/main" id="{44465730-B29E-4F6D-9180-70032EF682BD}"/>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434" name="Rectangle 979">
                <a:extLst>
                  <a:ext uri="{FF2B5EF4-FFF2-40B4-BE49-F238E27FC236}">
                    <a16:creationId xmlns:a16="http://schemas.microsoft.com/office/drawing/2014/main" id="{21DD2DA4-C850-4E80-8389-F93D745ED2F7}"/>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35" name="Straight Connector 980">
                <a:extLst>
                  <a:ext uri="{FF2B5EF4-FFF2-40B4-BE49-F238E27FC236}">
                    <a16:creationId xmlns:a16="http://schemas.microsoft.com/office/drawing/2014/main" id="{CA762536-8ED9-48FC-817F-6E9484A773DC}"/>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436" name="Group 568">
                <a:extLst>
                  <a:ext uri="{FF2B5EF4-FFF2-40B4-BE49-F238E27FC236}">
                    <a16:creationId xmlns:a16="http://schemas.microsoft.com/office/drawing/2014/main" id="{0981A515-A36F-49A6-B8CA-94926FBB75D2}"/>
                  </a:ext>
                </a:extLst>
              </p:cNvPr>
              <p:cNvGrpSpPr>
                <a:grpSpLocks/>
              </p:cNvGrpSpPr>
              <p:nvPr/>
            </p:nvGrpSpPr>
            <p:grpSpPr bwMode="auto">
              <a:xfrm>
                <a:off x="4351304" y="3867098"/>
                <a:ext cx="503828" cy="248249"/>
                <a:chOff x="2183302" y="1564542"/>
                <a:chExt cx="1200154" cy="440314"/>
              </a:xfrm>
            </p:grpSpPr>
            <p:sp>
              <p:nvSpPr>
                <p:cNvPr id="437" name="Oval 982">
                  <a:extLst>
                    <a:ext uri="{FF2B5EF4-FFF2-40B4-BE49-F238E27FC236}">
                      <a16:creationId xmlns:a16="http://schemas.microsoft.com/office/drawing/2014/main" id="{993D968C-A79D-4083-B20D-36882A5F0CEB}"/>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38" name="Rectangle 983">
                  <a:extLst>
                    <a:ext uri="{FF2B5EF4-FFF2-40B4-BE49-F238E27FC236}">
                      <a16:creationId xmlns:a16="http://schemas.microsoft.com/office/drawing/2014/main" id="{8ED6ABCE-25A9-4555-B6F6-BEE0244E33A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39" name="Oval 984">
                  <a:extLst>
                    <a:ext uri="{FF2B5EF4-FFF2-40B4-BE49-F238E27FC236}">
                      <a16:creationId xmlns:a16="http://schemas.microsoft.com/office/drawing/2014/main" id="{0DB394D9-78FB-4138-8117-3AEB8FDF8E81}"/>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40" name="Freeform 985">
                  <a:extLst>
                    <a:ext uri="{FF2B5EF4-FFF2-40B4-BE49-F238E27FC236}">
                      <a16:creationId xmlns:a16="http://schemas.microsoft.com/office/drawing/2014/main" id="{C68B6C3B-021A-4520-80E1-2A8203487A95}"/>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41" name="Freeform 986">
                  <a:extLst>
                    <a:ext uri="{FF2B5EF4-FFF2-40B4-BE49-F238E27FC236}">
                      <a16:creationId xmlns:a16="http://schemas.microsoft.com/office/drawing/2014/main" id="{BE97CF74-6FA2-4C1E-93BB-6B133E3E054C}"/>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2" name="Freeform 987">
                  <a:extLst>
                    <a:ext uri="{FF2B5EF4-FFF2-40B4-BE49-F238E27FC236}">
                      <a16:creationId xmlns:a16="http://schemas.microsoft.com/office/drawing/2014/main" id="{E35D063D-446B-42DA-A995-B5FE7D469EA3}"/>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43" name="Freeform 988">
                  <a:extLst>
                    <a:ext uri="{FF2B5EF4-FFF2-40B4-BE49-F238E27FC236}">
                      <a16:creationId xmlns:a16="http://schemas.microsoft.com/office/drawing/2014/main" id="{ED0C7DA0-7A10-45E1-8034-C7D5A2142A30}"/>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44" name="Straight Connector 989">
                  <a:extLst>
                    <a:ext uri="{FF2B5EF4-FFF2-40B4-BE49-F238E27FC236}">
                      <a16:creationId xmlns:a16="http://schemas.microsoft.com/office/drawing/2014/main" id="{A520B4BA-B93C-4336-80B4-97B43BC3065B}"/>
                    </a:ext>
                  </a:extLst>
                </p:cNvPr>
                <p:cNvCxnSpPr>
                  <a:cxnSpLocks noChangeShapeType="1"/>
                  <a:endCxn id="439"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Connector 990">
                  <a:extLst>
                    <a:ext uri="{FF2B5EF4-FFF2-40B4-BE49-F238E27FC236}">
                      <a16:creationId xmlns:a16="http://schemas.microsoft.com/office/drawing/2014/main" id="{3E0E1385-5C2B-465A-B035-93651B68BAC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89" name="Group 48257">
              <a:extLst>
                <a:ext uri="{FF2B5EF4-FFF2-40B4-BE49-F238E27FC236}">
                  <a16:creationId xmlns:a16="http://schemas.microsoft.com/office/drawing/2014/main" id="{E580D29D-6422-4282-AC97-55AB166DF492}"/>
                </a:ext>
              </a:extLst>
            </p:cNvPr>
            <p:cNvGrpSpPr>
              <a:grpSpLocks/>
            </p:cNvGrpSpPr>
            <p:nvPr/>
          </p:nvGrpSpPr>
          <p:grpSpPr bwMode="auto">
            <a:xfrm>
              <a:off x="5552116" y="3849635"/>
              <a:ext cx="514350" cy="1670050"/>
              <a:chOff x="5552116" y="3849635"/>
              <a:chExt cx="514350" cy="1670050"/>
            </a:xfrm>
          </p:grpSpPr>
          <p:sp>
            <p:nvSpPr>
              <p:cNvPr id="411" name="Rectangle 956">
                <a:extLst>
                  <a:ext uri="{FF2B5EF4-FFF2-40B4-BE49-F238E27FC236}">
                    <a16:creationId xmlns:a16="http://schemas.microsoft.com/office/drawing/2014/main" id="{5EBCCE0D-AA32-476C-B72E-F3EF6F4AFAA0}"/>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2" name="Straight Connector 957">
                <a:extLst>
                  <a:ext uri="{FF2B5EF4-FFF2-40B4-BE49-F238E27FC236}">
                    <a16:creationId xmlns:a16="http://schemas.microsoft.com/office/drawing/2014/main" id="{F9F811D0-6C68-444B-98CB-9449D16D873A}"/>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413" name="Group 607">
                <a:extLst>
                  <a:ext uri="{FF2B5EF4-FFF2-40B4-BE49-F238E27FC236}">
                    <a16:creationId xmlns:a16="http://schemas.microsoft.com/office/drawing/2014/main" id="{A4F8EC31-EE50-490B-B231-27D9ED19300A}"/>
                  </a:ext>
                </a:extLst>
              </p:cNvPr>
              <p:cNvGrpSpPr>
                <a:grpSpLocks/>
              </p:cNvGrpSpPr>
              <p:nvPr/>
            </p:nvGrpSpPr>
            <p:grpSpPr bwMode="auto">
              <a:xfrm>
                <a:off x="5557264" y="5297988"/>
                <a:ext cx="507588" cy="221697"/>
                <a:chOff x="4128636" y="3606589"/>
                <a:chExt cx="568145" cy="338667"/>
              </a:xfrm>
            </p:grpSpPr>
            <p:sp>
              <p:nvSpPr>
                <p:cNvPr id="426" name="Oval 971">
                  <a:extLst>
                    <a:ext uri="{FF2B5EF4-FFF2-40B4-BE49-F238E27FC236}">
                      <a16:creationId xmlns:a16="http://schemas.microsoft.com/office/drawing/2014/main" id="{B94161E4-DADF-48F3-9237-DE4DDFA4770A}"/>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7" name="Rectangle 972">
                  <a:extLst>
                    <a:ext uri="{FF2B5EF4-FFF2-40B4-BE49-F238E27FC236}">
                      <a16:creationId xmlns:a16="http://schemas.microsoft.com/office/drawing/2014/main" id="{561F7FE0-50A4-4EF3-83E4-6CDE2A7C938C}"/>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8" name="Oval 973">
                  <a:extLst>
                    <a:ext uri="{FF2B5EF4-FFF2-40B4-BE49-F238E27FC236}">
                      <a16:creationId xmlns:a16="http://schemas.microsoft.com/office/drawing/2014/main" id="{4530D0A6-4CDB-4A95-B142-E42DF050CC35}"/>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29" name="Straight Connector 974">
                  <a:extLst>
                    <a:ext uri="{FF2B5EF4-FFF2-40B4-BE49-F238E27FC236}">
                      <a16:creationId xmlns:a16="http://schemas.microsoft.com/office/drawing/2014/main" id="{B86E5ADD-A7C1-41FF-843A-76F45A714112}"/>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430" name="Straight Connector 975">
                  <a:extLst>
                    <a:ext uri="{FF2B5EF4-FFF2-40B4-BE49-F238E27FC236}">
                      <a16:creationId xmlns:a16="http://schemas.microsoft.com/office/drawing/2014/main" id="{B02CA761-9BEA-42E9-855A-D2A0F5CC6F94}"/>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414" name="Rectangle 959">
                <a:extLst>
                  <a:ext uri="{FF2B5EF4-FFF2-40B4-BE49-F238E27FC236}">
                    <a16:creationId xmlns:a16="http://schemas.microsoft.com/office/drawing/2014/main" id="{D02C2B04-3065-4DFA-9F16-0030DDD03176}"/>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15" name="Straight Connector 960">
                <a:extLst>
                  <a:ext uri="{FF2B5EF4-FFF2-40B4-BE49-F238E27FC236}">
                    <a16:creationId xmlns:a16="http://schemas.microsoft.com/office/drawing/2014/main" id="{A6E7D682-1573-48D9-B094-28480AA414F9}"/>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416" name="Group 595">
                <a:extLst>
                  <a:ext uri="{FF2B5EF4-FFF2-40B4-BE49-F238E27FC236}">
                    <a16:creationId xmlns:a16="http://schemas.microsoft.com/office/drawing/2014/main" id="{16E4FB34-7801-4BDD-977D-34DF9ED79236}"/>
                  </a:ext>
                </a:extLst>
              </p:cNvPr>
              <p:cNvGrpSpPr>
                <a:grpSpLocks/>
              </p:cNvGrpSpPr>
              <p:nvPr/>
            </p:nvGrpSpPr>
            <p:grpSpPr bwMode="auto">
              <a:xfrm>
                <a:off x="5554629" y="3849635"/>
                <a:ext cx="503828" cy="248249"/>
                <a:chOff x="2183302" y="1564542"/>
                <a:chExt cx="1200154" cy="440314"/>
              </a:xfrm>
            </p:grpSpPr>
            <p:sp>
              <p:nvSpPr>
                <p:cNvPr id="417" name="Oval 962">
                  <a:extLst>
                    <a:ext uri="{FF2B5EF4-FFF2-40B4-BE49-F238E27FC236}">
                      <a16:creationId xmlns:a16="http://schemas.microsoft.com/office/drawing/2014/main" id="{EF8BA6CD-B2FE-43FF-91C0-760B0B4AB3DB}"/>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418" name="Rectangle 963">
                  <a:extLst>
                    <a:ext uri="{FF2B5EF4-FFF2-40B4-BE49-F238E27FC236}">
                      <a16:creationId xmlns:a16="http://schemas.microsoft.com/office/drawing/2014/main" id="{E96BFDAD-1319-4AAA-B471-17EB88696378}"/>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19" name="Oval 964">
                  <a:extLst>
                    <a:ext uri="{FF2B5EF4-FFF2-40B4-BE49-F238E27FC236}">
                      <a16:creationId xmlns:a16="http://schemas.microsoft.com/office/drawing/2014/main" id="{254D21C9-8E6C-4B66-B03A-F3E76C295BC5}"/>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20" name="Freeform 965">
                  <a:extLst>
                    <a:ext uri="{FF2B5EF4-FFF2-40B4-BE49-F238E27FC236}">
                      <a16:creationId xmlns:a16="http://schemas.microsoft.com/office/drawing/2014/main" id="{287C8140-2699-48CA-AD56-C4DEEDAE7093}"/>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21" name="Freeform 966">
                  <a:extLst>
                    <a:ext uri="{FF2B5EF4-FFF2-40B4-BE49-F238E27FC236}">
                      <a16:creationId xmlns:a16="http://schemas.microsoft.com/office/drawing/2014/main" id="{4F9A7881-6FEC-4CF6-8937-5D2C4E08C6E4}"/>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2" name="Freeform 967">
                  <a:extLst>
                    <a:ext uri="{FF2B5EF4-FFF2-40B4-BE49-F238E27FC236}">
                      <a16:creationId xmlns:a16="http://schemas.microsoft.com/office/drawing/2014/main" id="{11933BB3-5EE4-4D09-9117-ACEB1CC6BF86}"/>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23" name="Freeform 968">
                  <a:extLst>
                    <a:ext uri="{FF2B5EF4-FFF2-40B4-BE49-F238E27FC236}">
                      <a16:creationId xmlns:a16="http://schemas.microsoft.com/office/drawing/2014/main" id="{60807394-67C7-426B-9B81-6A57A7D5A078}"/>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24" name="Straight Connector 969">
                  <a:extLst>
                    <a:ext uri="{FF2B5EF4-FFF2-40B4-BE49-F238E27FC236}">
                      <a16:creationId xmlns:a16="http://schemas.microsoft.com/office/drawing/2014/main" id="{77E47A34-C35E-4301-A68F-6F3A8339C8B4}"/>
                    </a:ext>
                  </a:extLst>
                </p:cNvPr>
                <p:cNvCxnSpPr>
                  <a:cxnSpLocks noChangeShapeType="1"/>
                  <a:endCxn id="419"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5" name="Straight Connector 970">
                  <a:extLst>
                    <a:ext uri="{FF2B5EF4-FFF2-40B4-BE49-F238E27FC236}">
                      <a16:creationId xmlns:a16="http://schemas.microsoft.com/office/drawing/2014/main" id="{DA0787A1-1CDE-42AB-B085-0A5D452F9955}"/>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90" name="Group 48258">
              <a:extLst>
                <a:ext uri="{FF2B5EF4-FFF2-40B4-BE49-F238E27FC236}">
                  <a16:creationId xmlns:a16="http://schemas.microsoft.com/office/drawing/2014/main" id="{25213C76-F5C1-4770-9441-C83DAAFF0603}"/>
                </a:ext>
              </a:extLst>
            </p:cNvPr>
            <p:cNvGrpSpPr>
              <a:grpSpLocks/>
            </p:cNvGrpSpPr>
            <p:nvPr/>
          </p:nvGrpSpPr>
          <p:grpSpPr bwMode="auto">
            <a:xfrm>
              <a:off x="6547479" y="3836935"/>
              <a:ext cx="514350" cy="1671638"/>
              <a:chOff x="6547479" y="3836935"/>
              <a:chExt cx="514350" cy="1671638"/>
            </a:xfrm>
          </p:grpSpPr>
          <p:sp>
            <p:nvSpPr>
              <p:cNvPr id="391" name="Rectangle 936">
                <a:extLst>
                  <a:ext uri="{FF2B5EF4-FFF2-40B4-BE49-F238E27FC236}">
                    <a16:creationId xmlns:a16="http://schemas.microsoft.com/office/drawing/2014/main" id="{3D5A98E9-B172-4DEC-B9C7-CB1848A7E767}"/>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2" name="Straight Connector 937">
                <a:extLst>
                  <a:ext uri="{FF2B5EF4-FFF2-40B4-BE49-F238E27FC236}">
                    <a16:creationId xmlns:a16="http://schemas.microsoft.com/office/drawing/2014/main" id="{6D650CCB-DCE2-4369-9375-DA944B542600}"/>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393" name="Group 634">
                <a:extLst>
                  <a:ext uri="{FF2B5EF4-FFF2-40B4-BE49-F238E27FC236}">
                    <a16:creationId xmlns:a16="http://schemas.microsoft.com/office/drawing/2014/main" id="{92FEEF29-D987-4B26-B42E-24A6FC3AEFE1}"/>
                  </a:ext>
                </a:extLst>
              </p:cNvPr>
              <p:cNvGrpSpPr>
                <a:grpSpLocks/>
              </p:cNvGrpSpPr>
              <p:nvPr/>
            </p:nvGrpSpPr>
            <p:grpSpPr bwMode="auto">
              <a:xfrm>
                <a:off x="6552627" y="5286665"/>
                <a:ext cx="507588" cy="221908"/>
                <a:chOff x="4128636" y="3606589"/>
                <a:chExt cx="568145" cy="338667"/>
              </a:xfrm>
            </p:grpSpPr>
            <p:sp>
              <p:nvSpPr>
                <p:cNvPr id="406" name="Oval 951">
                  <a:extLst>
                    <a:ext uri="{FF2B5EF4-FFF2-40B4-BE49-F238E27FC236}">
                      <a16:creationId xmlns:a16="http://schemas.microsoft.com/office/drawing/2014/main" id="{7DB278E5-9DB3-4CC1-9488-9853BC40832A}"/>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7" name="Rectangle 952">
                  <a:extLst>
                    <a:ext uri="{FF2B5EF4-FFF2-40B4-BE49-F238E27FC236}">
                      <a16:creationId xmlns:a16="http://schemas.microsoft.com/office/drawing/2014/main" id="{946468B7-E08D-4B01-969F-B685895BE07E}"/>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8" name="Oval 953">
                  <a:extLst>
                    <a:ext uri="{FF2B5EF4-FFF2-40B4-BE49-F238E27FC236}">
                      <a16:creationId xmlns:a16="http://schemas.microsoft.com/office/drawing/2014/main" id="{449BDB7E-F337-4D56-A245-98D5BB810275}"/>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409" name="Straight Connector 954">
                  <a:extLst>
                    <a:ext uri="{FF2B5EF4-FFF2-40B4-BE49-F238E27FC236}">
                      <a16:creationId xmlns:a16="http://schemas.microsoft.com/office/drawing/2014/main" id="{FBFD753F-4BE0-44D8-AD0F-6A4A1DF5B812}"/>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410" name="Straight Connector 955">
                  <a:extLst>
                    <a:ext uri="{FF2B5EF4-FFF2-40B4-BE49-F238E27FC236}">
                      <a16:creationId xmlns:a16="http://schemas.microsoft.com/office/drawing/2014/main" id="{B3585A30-51FB-4768-A718-1C0D20664B81}"/>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394" name="Rectangle 939">
                <a:extLst>
                  <a:ext uri="{FF2B5EF4-FFF2-40B4-BE49-F238E27FC236}">
                    <a16:creationId xmlns:a16="http://schemas.microsoft.com/office/drawing/2014/main" id="{373DA17B-9B6B-4D74-85F2-33FCBEFF604F}"/>
                  </a:ext>
                </a:extLst>
              </p:cNvPr>
              <p:cNvSpPr/>
              <p:nvPr/>
            </p:nvSpPr>
            <p:spPr bwMode="auto">
              <a:xfrm>
                <a:off x="6553829" y="4551184"/>
                <a:ext cx="496888" cy="812678"/>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395" name="Straight Connector 940">
                <a:extLst>
                  <a:ext uri="{FF2B5EF4-FFF2-40B4-BE49-F238E27FC236}">
                    <a16:creationId xmlns:a16="http://schemas.microsoft.com/office/drawing/2014/main" id="{AD4A6322-5ECC-4D94-9D18-160A1B06595B}"/>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396" name="Group 622">
                <a:extLst>
                  <a:ext uri="{FF2B5EF4-FFF2-40B4-BE49-F238E27FC236}">
                    <a16:creationId xmlns:a16="http://schemas.microsoft.com/office/drawing/2014/main" id="{A8CEE671-D956-446F-99B7-76E25A52085F}"/>
                  </a:ext>
                </a:extLst>
              </p:cNvPr>
              <p:cNvGrpSpPr>
                <a:grpSpLocks/>
              </p:cNvGrpSpPr>
              <p:nvPr/>
            </p:nvGrpSpPr>
            <p:grpSpPr bwMode="auto">
              <a:xfrm>
                <a:off x="6549992" y="3836935"/>
                <a:ext cx="503828" cy="248485"/>
                <a:chOff x="2183302" y="1564542"/>
                <a:chExt cx="1200154" cy="440314"/>
              </a:xfrm>
            </p:grpSpPr>
            <p:sp>
              <p:nvSpPr>
                <p:cNvPr id="397" name="Oval 942">
                  <a:extLst>
                    <a:ext uri="{FF2B5EF4-FFF2-40B4-BE49-F238E27FC236}">
                      <a16:creationId xmlns:a16="http://schemas.microsoft.com/office/drawing/2014/main" id="{DCFA09AD-151A-4419-86F2-A1648E0C9C26}"/>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mn-ea"/>
                    <a:cs typeface="+mn-cs"/>
                  </a:endParaRPr>
                </a:p>
              </p:txBody>
            </p:sp>
            <p:sp>
              <p:nvSpPr>
                <p:cNvPr id="398" name="Rectangle 943">
                  <a:extLst>
                    <a:ext uri="{FF2B5EF4-FFF2-40B4-BE49-F238E27FC236}">
                      <a16:creationId xmlns:a16="http://schemas.microsoft.com/office/drawing/2014/main" id="{EEC6EEB6-14D7-4214-B934-CD9D13319670}"/>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399" name="Oval 944">
                  <a:extLst>
                    <a:ext uri="{FF2B5EF4-FFF2-40B4-BE49-F238E27FC236}">
                      <a16:creationId xmlns:a16="http://schemas.microsoft.com/office/drawing/2014/main" id="{EAEA1219-5EF8-4377-9A33-687917477F61}"/>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400" name="Freeform 945">
                  <a:extLst>
                    <a:ext uri="{FF2B5EF4-FFF2-40B4-BE49-F238E27FC236}">
                      <a16:creationId xmlns:a16="http://schemas.microsoft.com/office/drawing/2014/main" id="{394A26A6-3D85-4E36-8F59-029B0198294A}"/>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401" name="Freeform 946">
                  <a:extLst>
                    <a:ext uri="{FF2B5EF4-FFF2-40B4-BE49-F238E27FC236}">
                      <a16:creationId xmlns:a16="http://schemas.microsoft.com/office/drawing/2014/main" id="{32BB55B0-A1C3-42D1-A650-71742D413334}"/>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2" name="Freeform 947">
                  <a:extLst>
                    <a:ext uri="{FF2B5EF4-FFF2-40B4-BE49-F238E27FC236}">
                      <a16:creationId xmlns:a16="http://schemas.microsoft.com/office/drawing/2014/main" id="{4D344F96-EB02-476E-A3BA-7B27A17D930D}"/>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403" name="Freeform 948">
                  <a:extLst>
                    <a:ext uri="{FF2B5EF4-FFF2-40B4-BE49-F238E27FC236}">
                      <a16:creationId xmlns:a16="http://schemas.microsoft.com/office/drawing/2014/main" id="{160D06E2-A123-4799-9AE6-35253BDF9300}"/>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404" name="Straight Connector 949">
                  <a:extLst>
                    <a:ext uri="{FF2B5EF4-FFF2-40B4-BE49-F238E27FC236}">
                      <a16:creationId xmlns:a16="http://schemas.microsoft.com/office/drawing/2014/main" id="{F212B6AB-EDBB-4D0F-8C95-E9EC4DC5B3F2}"/>
                    </a:ext>
                  </a:extLst>
                </p:cNvPr>
                <p:cNvCxnSpPr>
                  <a:cxnSpLocks noChangeShapeType="1"/>
                  <a:endCxn id="399"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5" name="Straight Connector 950">
                  <a:extLst>
                    <a:ext uri="{FF2B5EF4-FFF2-40B4-BE49-F238E27FC236}">
                      <a16:creationId xmlns:a16="http://schemas.microsoft.com/office/drawing/2014/main" id="{49BD3C05-E355-4FFE-B8BE-D4C2D1EEC82B}"/>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91" name="Group 1036">
            <a:extLst>
              <a:ext uri="{FF2B5EF4-FFF2-40B4-BE49-F238E27FC236}">
                <a16:creationId xmlns:a16="http://schemas.microsoft.com/office/drawing/2014/main" id="{6530B49D-8657-435A-8029-BC3D0D020CDD}"/>
              </a:ext>
            </a:extLst>
          </p:cNvPr>
          <p:cNvGrpSpPr>
            <a:grpSpLocks/>
          </p:cNvGrpSpPr>
          <p:nvPr/>
        </p:nvGrpSpPr>
        <p:grpSpPr bwMode="auto">
          <a:xfrm>
            <a:off x="4130530" y="2394782"/>
            <a:ext cx="4416425" cy="2314575"/>
            <a:chOff x="2381956" y="2435173"/>
            <a:chExt cx="4415330" cy="2315048"/>
          </a:xfrm>
        </p:grpSpPr>
        <p:sp>
          <p:nvSpPr>
            <p:cNvPr id="492" name="Freeform 1037">
              <a:extLst>
                <a:ext uri="{FF2B5EF4-FFF2-40B4-BE49-F238E27FC236}">
                  <a16:creationId xmlns:a16="http://schemas.microsoft.com/office/drawing/2014/main" id="{AC460063-555B-4428-B720-742034522DDB}"/>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sp>
          <p:nvSpPr>
            <p:cNvPr id="493" name="Freeform 1038">
              <a:extLst>
                <a:ext uri="{FF2B5EF4-FFF2-40B4-BE49-F238E27FC236}">
                  <a16:creationId xmlns:a16="http://schemas.microsoft.com/office/drawing/2014/main" id="{7B5F59B0-E09E-420E-8284-E3A58A2CE2B2}"/>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99"/>
                </a:solidFill>
                <a:effectLst/>
                <a:uLnTx/>
                <a:uFillTx/>
                <a:latin typeface="Gill Sans MT"/>
                <a:ea typeface="+mn-ea"/>
                <a:cs typeface="+mn-cs"/>
              </a:endParaRPr>
            </a:p>
          </p:txBody>
        </p:sp>
        <p:cxnSp>
          <p:nvCxnSpPr>
            <p:cNvPr id="494" name="Straight Arrow Connector 1039">
              <a:extLst>
                <a:ext uri="{FF2B5EF4-FFF2-40B4-BE49-F238E27FC236}">
                  <a16:creationId xmlns:a16="http://schemas.microsoft.com/office/drawing/2014/main" id="{D865A1CA-17E3-415D-A48F-D8BEACF11032}"/>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495" name="Straight Arrow Connector 1040">
              <a:extLst>
                <a:ext uri="{FF2B5EF4-FFF2-40B4-BE49-F238E27FC236}">
                  <a16:creationId xmlns:a16="http://schemas.microsoft.com/office/drawing/2014/main" id="{9E1D34EB-DBCE-4296-9475-B695FF9E8321}"/>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496" name="Straight Arrow Connector 1041">
              <a:extLst>
                <a:ext uri="{FF2B5EF4-FFF2-40B4-BE49-F238E27FC236}">
                  <a16:creationId xmlns:a16="http://schemas.microsoft.com/office/drawing/2014/main" id="{8F861F6B-2FBC-4512-9432-A4F1503D507E}"/>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497" name="Group 1042">
            <a:extLst>
              <a:ext uri="{FF2B5EF4-FFF2-40B4-BE49-F238E27FC236}">
                <a16:creationId xmlns:a16="http://schemas.microsoft.com/office/drawing/2014/main" id="{CA49D93E-6294-4C8C-B95F-674BB98D6AD6}"/>
              </a:ext>
            </a:extLst>
          </p:cNvPr>
          <p:cNvGrpSpPr>
            <a:grpSpLocks/>
          </p:cNvGrpSpPr>
          <p:nvPr/>
        </p:nvGrpSpPr>
        <p:grpSpPr bwMode="auto">
          <a:xfrm>
            <a:off x="3805093" y="4606170"/>
            <a:ext cx="4957762" cy="693737"/>
            <a:chOff x="2055070" y="4690247"/>
            <a:chExt cx="4956877" cy="694339"/>
          </a:xfrm>
        </p:grpSpPr>
        <p:grpSp>
          <p:nvGrpSpPr>
            <p:cNvPr id="498" name="Group 554">
              <a:extLst>
                <a:ext uri="{FF2B5EF4-FFF2-40B4-BE49-F238E27FC236}">
                  <a16:creationId xmlns:a16="http://schemas.microsoft.com/office/drawing/2014/main" id="{E6A36BC3-B488-40F6-A32D-48B52230277C}"/>
                </a:ext>
              </a:extLst>
            </p:cNvPr>
            <p:cNvGrpSpPr>
              <a:grpSpLocks/>
            </p:cNvGrpSpPr>
            <p:nvPr/>
          </p:nvGrpSpPr>
          <p:grpSpPr bwMode="auto">
            <a:xfrm>
              <a:off x="3605320" y="5055434"/>
              <a:ext cx="430131" cy="329152"/>
              <a:chOff x="2931664" y="3912603"/>
              <a:chExt cx="430450" cy="329314"/>
            </a:xfrm>
          </p:grpSpPr>
          <p:sp>
            <p:nvSpPr>
              <p:cNvPr id="519" name="Rectangle 1064">
                <a:extLst>
                  <a:ext uri="{FF2B5EF4-FFF2-40B4-BE49-F238E27FC236}">
                    <a16:creationId xmlns:a16="http://schemas.microsoft.com/office/drawing/2014/main" id="{76B46D71-17E2-4C63-B0F2-24586FB87767}"/>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20" name="Straight Connector 1065">
                <a:extLst>
                  <a:ext uri="{FF2B5EF4-FFF2-40B4-BE49-F238E27FC236}">
                    <a16:creationId xmlns:a16="http://schemas.microsoft.com/office/drawing/2014/main" id="{8F8C575D-F652-46DF-96E7-782CD0A1B60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521" name="Straight Connector 1066">
                <a:extLst>
                  <a:ext uri="{FF2B5EF4-FFF2-40B4-BE49-F238E27FC236}">
                    <a16:creationId xmlns:a16="http://schemas.microsoft.com/office/drawing/2014/main" id="{C9475D33-D829-46F8-8902-B2843F4518A5}"/>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522" name="Straight Connector 1067">
                <a:extLst>
                  <a:ext uri="{FF2B5EF4-FFF2-40B4-BE49-F238E27FC236}">
                    <a16:creationId xmlns:a16="http://schemas.microsoft.com/office/drawing/2014/main" id="{7FAC4DAA-D577-4267-9AC4-2050389086EC}"/>
                  </a:ext>
                </a:extLst>
              </p:cNvPr>
              <p:cNvCxnSpPr>
                <a:stCxn id="519"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499" name="Group 582">
              <a:extLst>
                <a:ext uri="{FF2B5EF4-FFF2-40B4-BE49-F238E27FC236}">
                  <a16:creationId xmlns:a16="http://schemas.microsoft.com/office/drawing/2014/main" id="{1A82FFA0-9C1D-45A1-B2DD-793B56194DAD}"/>
                </a:ext>
              </a:extLst>
            </p:cNvPr>
            <p:cNvGrpSpPr>
              <a:grpSpLocks/>
            </p:cNvGrpSpPr>
            <p:nvPr/>
          </p:nvGrpSpPr>
          <p:grpSpPr bwMode="auto">
            <a:xfrm>
              <a:off x="4387957" y="5055368"/>
              <a:ext cx="430131" cy="329152"/>
              <a:chOff x="2931664" y="3912603"/>
              <a:chExt cx="430450" cy="329314"/>
            </a:xfrm>
          </p:grpSpPr>
          <p:sp>
            <p:nvSpPr>
              <p:cNvPr id="515" name="Rectangle 1060">
                <a:extLst>
                  <a:ext uri="{FF2B5EF4-FFF2-40B4-BE49-F238E27FC236}">
                    <a16:creationId xmlns:a16="http://schemas.microsoft.com/office/drawing/2014/main" id="{C0D92680-42F8-45D9-8461-2FD90E47DE03}"/>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6" name="Straight Connector 1061">
                <a:extLst>
                  <a:ext uri="{FF2B5EF4-FFF2-40B4-BE49-F238E27FC236}">
                    <a16:creationId xmlns:a16="http://schemas.microsoft.com/office/drawing/2014/main" id="{1F5E25C7-50EA-42FD-B1DF-F79EDD1DB932}"/>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517" name="Straight Connector 1062">
                <a:extLst>
                  <a:ext uri="{FF2B5EF4-FFF2-40B4-BE49-F238E27FC236}">
                    <a16:creationId xmlns:a16="http://schemas.microsoft.com/office/drawing/2014/main" id="{AAA39DBC-16E9-4676-877E-7DA9038951A2}"/>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518" name="Straight Connector 1063">
                <a:extLst>
                  <a:ext uri="{FF2B5EF4-FFF2-40B4-BE49-F238E27FC236}">
                    <a16:creationId xmlns:a16="http://schemas.microsoft.com/office/drawing/2014/main" id="{214EE92C-1D11-4570-A27E-32211A14DFEE}"/>
                  </a:ext>
                </a:extLst>
              </p:cNvPr>
              <p:cNvCxnSpPr>
                <a:stCxn id="515"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500" name="Group 609">
              <a:extLst>
                <a:ext uri="{FF2B5EF4-FFF2-40B4-BE49-F238E27FC236}">
                  <a16:creationId xmlns:a16="http://schemas.microsoft.com/office/drawing/2014/main" id="{3412EEB9-B731-47FA-8682-82C42CAC08DA}"/>
                </a:ext>
              </a:extLst>
            </p:cNvPr>
            <p:cNvGrpSpPr>
              <a:grpSpLocks/>
            </p:cNvGrpSpPr>
            <p:nvPr/>
          </p:nvGrpSpPr>
          <p:grpSpPr bwMode="auto">
            <a:xfrm>
              <a:off x="5591804" y="5053093"/>
              <a:ext cx="430212" cy="328614"/>
              <a:chOff x="2932186" y="3913304"/>
              <a:chExt cx="430531" cy="328775"/>
            </a:xfrm>
          </p:grpSpPr>
          <p:sp>
            <p:nvSpPr>
              <p:cNvPr id="511" name="Rectangle 1056">
                <a:extLst>
                  <a:ext uri="{FF2B5EF4-FFF2-40B4-BE49-F238E27FC236}">
                    <a16:creationId xmlns:a16="http://schemas.microsoft.com/office/drawing/2014/main" id="{F2C0A567-B251-43DC-9AEF-4AA054750A58}"/>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12" name="Straight Connector 1057">
                <a:extLst>
                  <a:ext uri="{FF2B5EF4-FFF2-40B4-BE49-F238E27FC236}">
                    <a16:creationId xmlns:a16="http://schemas.microsoft.com/office/drawing/2014/main" id="{4391F60F-CECC-4D7C-A99B-AEF9977EBD4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513" name="Straight Connector 1058">
                <a:extLst>
                  <a:ext uri="{FF2B5EF4-FFF2-40B4-BE49-F238E27FC236}">
                    <a16:creationId xmlns:a16="http://schemas.microsoft.com/office/drawing/2014/main" id="{17835DCD-6E92-4724-B2EF-658E84C88282}"/>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514" name="Straight Connector 1059">
                <a:extLst>
                  <a:ext uri="{FF2B5EF4-FFF2-40B4-BE49-F238E27FC236}">
                    <a16:creationId xmlns:a16="http://schemas.microsoft.com/office/drawing/2014/main" id="{146E8548-173C-4E99-9229-05440E13F355}"/>
                  </a:ext>
                </a:extLst>
              </p:cNvPr>
              <p:cNvCxnSpPr>
                <a:stCxn id="511"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501" name="Group 636">
              <a:extLst>
                <a:ext uri="{FF2B5EF4-FFF2-40B4-BE49-F238E27FC236}">
                  <a16:creationId xmlns:a16="http://schemas.microsoft.com/office/drawing/2014/main" id="{105FD632-1A52-4041-BFB7-1B11E077F1BB}"/>
                </a:ext>
              </a:extLst>
            </p:cNvPr>
            <p:cNvGrpSpPr>
              <a:grpSpLocks/>
            </p:cNvGrpSpPr>
            <p:nvPr/>
          </p:nvGrpSpPr>
          <p:grpSpPr bwMode="auto">
            <a:xfrm>
              <a:off x="6581816" y="5045656"/>
              <a:ext cx="430131" cy="329465"/>
              <a:chOff x="2931664" y="3912603"/>
              <a:chExt cx="430450" cy="329314"/>
            </a:xfrm>
          </p:grpSpPr>
          <p:sp>
            <p:nvSpPr>
              <p:cNvPr id="507" name="Rectangle 1052">
                <a:extLst>
                  <a:ext uri="{FF2B5EF4-FFF2-40B4-BE49-F238E27FC236}">
                    <a16:creationId xmlns:a16="http://schemas.microsoft.com/office/drawing/2014/main" id="{82878216-C3CD-4D5D-A6DA-877C9934E539}"/>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8" name="Straight Connector 1053">
                <a:extLst>
                  <a:ext uri="{FF2B5EF4-FFF2-40B4-BE49-F238E27FC236}">
                    <a16:creationId xmlns:a16="http://schemas.microsoft.com/office/drawing/2014/main" id="{4FC96E98-894E-45A3-8624-331E33553B38}"/>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509" name="Straight Connector 1054">
                <a:extLst>
                  <a:ext uri="{FF2B5EF4-FFF2-40B4-BE49-F238E27FC236}">
                    <a16:creationId xmlns:a16="http://schemas.microsoft.com/office/drawing/2014/main" id="{B9705B22-A8D8-472E-BBD7-E84BD5604AE5}"/>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510" name="Straight Connector 1055">
                <a:extLst>
                  <a:ext uri="{FF2B5EF4-FFF2-40B4-BE49-F238E27FC236}">
                    <a16:creationId xmlns:a16="http://schemas.microsoft.com/office/drawing/2014/main" id="{0148984E-C079-4E76-B453-498B25DBE8E3}"/>
                  </a:ext>
                </a:extLst>
              </p:cNvPr>
              <p:cNvCxnSpPr>
                <a:stCxn id="507"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502" name="Group 554">
              <a:extLst>
                <a:ext uri="{FF2B5EF4-FFF2-40B4-BE49-F238E27FC236}">
                  <a16:creationId xmlns:a16="http://schemas.microsoft.com/office/drawing/2014/main" id="{8DD41655-D459-48A6-8422-28DB9EA3E7C0}"/>
                </a:ext>
              </a:extLst>
            </p:cNvPr>
            <p:cNvGrpSpPr>
              <a:grpSpLocks/>
            </p:cNvGrpSpPr>
            <p:nvPr/>
          </p:nvGrpSpPr>
          <p:grpSpPr bwMode="auto">
            <a:xfrm>
              <a:off x="2055070" y="4690247"/>
              <a:ext cx="675320" cy="521222"/>
              <a:chOff x="2931664" y="3912603"/>
              <a:chExt cx="430450" cy="329314"/>
            </a:xfrm>
          </p:grpSpPr>
          <p:sp>
            <p:nvSpPr>
              <p:cNvPr id="503" name="Rectangle 1048">
                <a:extLst>
                  <a:ext uri="{FF2B5EF4-FFF2-40B4-BE49-F238E27FC236}">
                    <a16:creationId xmlns:a16="http://schemas.microsoft.com/office/drawing/2014/main" id="{A5D44BFE-FD21-4516-B735-F66A127A517F}"/>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cxnSp>
            <p:nvCxnSpPr>
              <p:cNvPr id="504" name="Straight Connector 1049">
                <a:extLst>
                  <a:ext uri="{FF2B5EF4-FFF2-40B4-BE49-F238E27FC236}">
                    <a16:creationId xmlns:a16="http://schemas.microsoft.com/office/drawing/2014/main" id="{F385E3B4-5258-4FE2-A2E4-3A9D6ABC1CDA}"/>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505" name="Straight Connector 1050">
                <a:extLst>
                  <a:ext uri="{FF2B5EF4-FFF2-40B4-BE49-F238E27FC236}">
                    <a16:creationId xmlns:a16="http://schemas.microsoft.com/office/drawing/2014/main" id="{B9E0E971-E7F7-4EEE-8FCB-A3948131ED16}"/>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506" name="Straight Connector 1051">
                <a:extLst>
                  <a:ext uri="{FF2B5EF4-FFF2-40B4-BE49-F238E27FC236}">
                    <a16:creationId xmlns:a16="http://schemas.microsoft.com/office/drawing/2014/main" id="{762D7789-025A-44AE-B2A9-D18A1F1C1B01}"/>
                  </a:ext>
                </a:extLst>
              </p:cNvPr>
              <p:cNvCxnSpPr>
                <a:stCxn id="503"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523" name="Group 347">
            <a:extLst>
              <a:ext uri="{FF2B5EF4-FFF2-40B4-BE49-F238E27FC236}">
                <a16:creationId xmlns:a16="http://schemas.microsoft.com/office/drawing/2014/main" id="{2FB3F0B1-4091-4CEA-8C93-D830CD0907E8}"/>
              </a:ext>
            </a:extLst>
          </p:cNvPr>
          <p:cNvGrpSpPr>
            <a:grpSpLocks/>
          </p:cNvGrpSpPr>
          <p:nvPr/>
        </p:nvGrpSpPr>
        <p:grpSpPr bwMode="auto">
          <a:xfrm>
            <a:off x="7605568" y="5861882"/>
            <a:ext cx="588962" cy="242888"/>
            <a:chOff x="1871277" y="1576300"/>
            <a:chExt cx="1128371" cy="437861"/>
          </a:xfrm>
        </p:grpSpPr>
        <p:sp>
          <p:nvSpPr>
            <p:cNvPr id="524" name="Oval 1069">
              <a:extLst>
                <a:ext uri="{FF2B5EF4-FFF2-40B4-BE49-F238E27FC236}">
                  <a16:creationId xmlns:a16="http://schemas.microsoft.com/office/drawing/2014/main" id="{DE13CACB-350D-481E-8158-99EC50FB064F}"/>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5" name="Rectangle 1070">
              <a:extLst>
                <a:ext uri="{FF2B5EF4-FFF2-40B4-BE49-F238E27FC236}">
                  <a16:creationId xmlns:a16="http://schemas.microsoft.com/office/drawing/2014/main" id="{6C954987-A399-4F5D-B988-158B64431F02}"/>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6" name="Oval 1071">
              <a:extLst>
                <a:ext uri="{FF2B5EF4-FFF2-40B4-BE49-F238E27FC236}">
                  <a16:creationId xmlns:a16="http://schemas.microsoft.com/office/drawing/2014/main" id="{C6379064-A9DD-4FFE-AF8D-A9164641446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27" name="Freeform 1072">
              <a:extLst>
                <a:ext uri="{FF2B5EF4-FFF2-40B4-BE49-F238E27FC236}">
                  <a16:creationId xmlns:a16="http://schemas.microsoft.com/office/drawing/2014/main" id="{9E3EB63E-FB01-44D8-A2A0-55E998779040}"/>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28" name="Freeform 1073">
              <a:extLst>
                <a:ext uri="{FF2B5EF4-FFF2-40B4-BE49-F238E27FC236}">
                  <a16:creationId xmlns:a16="http://schemas.microsoft.com/office/drawing/2014/main" id="{5B81E0D9-D7D4-4B8B-8129-A03F3E608103}"/>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29" name="Freeform 1074">
              <a:extLst>
                <a:ext uri="{FF2B5EF4-FFF2-40B4-BE49-F238E27FC236}">
                  <a16:creationId xmlns:a16="http://schemas.microsoft.com/office/drawing/2014/main" id="{A70FA7D2-30DB-45C4-BCBB-39E4046AAED3}"/>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0" name="Freeform 1075">
              <a:extLst>
                <a:ext uri="{FF2B5EF4-FFF2-40B4-BE49-F238E27FC236}">
                  <a16:creationId xmlns:a16="http://schemas.microsoft.com/office/drawing/2014/main" id="{F3E698A2-4D16-40F7-AC20-3CBD790A1280}"/>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31" name="Straight Connector 1076">
              <a:extLst>
                <a:ext uri="{FF2B5EF4-FFF2-40B4-BE49-F238E27FC236}">
                  <a16:creationId xmlns:a16="http://schemas.microsoft.com/office/drawing/2014/main" id="{8E7CFEE0-0172-433F-9B86-FD9D2E2E750A}"/>
                </a:ext>
              </a:extLst>
            </p:cNvPr>
            <p:cNvCxnSpPr>
              <a:cxnSpLocks noChangeShapeType="1"/>
              <a:endCxn id="526"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2" name="Straight Connector 1077">
              <a:extLst>
                <a:ext uri="{FF2B5EF4-FFF2-40B4-BE49-F238E27FC236}">
                  <a16:creationId xmlns:a16="http://schemas.microsoft.com/office/drawing/2014/main" id="{F234338D-51CB-4672-B9A7-47C2D8E1032A}"/>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33" name="Group 347">
            <a:extLst>
              <a:ext uri="{FF2B5EF4-FFF2-40B4-BE49-F238E27FC236}">
                <a16:creationId xmlns:a16="http://schemas.microsoft.com/office/drawing/2014/main" id="{F225D7E4-7FED-4F9B-B000-1663B4630A0D}"/>
              </a:ext>
            </a:extLst>
          </p:cNvPr>
          <p:cNvGrpSpPr>
            <a:grpSpLocks/>
          </p:cNvGrpSpPr>
          <p:nvPr/>
        </p:nvGrpSpPr>
        <p:grpSpPr bwMode="auto">
          <a:xfrm>
            <a:off x="6124430" y="5720595"/>
            <a:ext cx="588963" cy="242887"/>
            <a:chOff x="1871277" y="1576300"/>
            <a:chExt cx="1128371" cy="437861"/>
          </a:xfrm>
        </p:grpSpPr>
        <p:sp>
          <p:nvSpPr>
            <p:cNvPr id="534" name="Oval 1079">
              <a:extLst>
                <a:ext uri="{FF2B5EF4-FFF2-40B4-BE49-F238E27FC236}">
                  <a16:creationId xmlns:a16="http://schemas.microsoft.com/office/drawing/2014/main" id="{4F23389B-9172-4C45-957D-BEB18DDC0566}"/>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5" name="Rectangle 1080">
              <a:extLst>
                <a:ext uri="{FF2B5EF4-FFF2-40B4-BE49-F238E27FC236}">
                  <a16:creationId xmlns:a16="http://schemas.microsoft.com/office/drawing/2014/main" id="{73CD505A-ED68-4B4F-863E-FBAC85E39210}"/>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6" name="Oval 1081">
              <a:extLst>
                <a:ext uri="{FF2B5EF4-FFF2-40B4-BE49-F238E27FC236}">
                  <a16:creationId xmlns:a16="http://schemas.microsoft.com/office/drawing/2014/main" id="{9906726C-BC83-4EF4-A71C-2A38DEB50D41}"/>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37" name="Freeform 1082">
              <a:extLst>
                <a:ext uri="{FF2B5EF4-FFF2-40B4-BE49-F238E27FC236}">
                  <a16:creationId xmlns:a16="http://schemas.microsoft.com/office/drawing/2014/main" id="{AADF1068-597C-43ED-A64B-F69EE1457F7A}"/>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38" name="Freeform 1083">
              <a:extLst>
                <a:ext uri="{FF2B5EF4-FFF2-40B4-BE49-F238E27FC236}">
                  <a16:creationId xmlns:a16="http://schemas.microsoft.com/office/drawing/2014/main" id="{4EE0D3CC-6462-4D34-A1BA-B7837898905D}"/>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39" name="Freeform 1084">
              <a:extLst>
                <a:ext uri="{FF2B5EF4-FFF2-40B4-BE49-F238E27FC236}">
                  <a16:creationId xmlns:a16="http://schemas.microsoft.com/office/drawing/2014/main" id="{F3928069-120E-473B-9991-36B0963295F8}"/>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0" name="Freeform 1085">
              <a:extLst>
                <a:ext uri="{FF2B5EF4-FFF2-40B4-BE49-F238E27FC236}">
                  <a16:creationId xmlns:a16="http://schemas.microsoft.com/office/drawing/2014/main" id="{82D98AC2-0CD9-4B98-AF94-D158A1CE54B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41" name="Straight Connector 1086">
              <a:extLst>
                <a:ext uri="{FF2B5EF4-FFF2-40B4-BE49-F238E27FC236}">
                  <a16:creationId xmlns:a16="http://schemas.microsoft.com/office/drawing/2014/main" id="{D5CEE32F-A068-49A1-95E8-B319920F3479}"/>
                </a:ext>
              </a:extLst>
            </p:cNvPr>
            <p:cNvCxnSpPr>
              <a:cxnSpLocks noChangeShapeType="1"/>
              <a:endCxn id="536"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1087">
              <a:extLst>
                <a:ext uri="{FF2B5EF4-FFF2-40B4-BE49-F238E27FC236}">
                  <a16:creationId xmlns:a16="http://schemas.microsoft.com/office/drawing/2014/main" id="{B8C29CB0-63AB-4F9C-8890-4DA5FFFCAAC7}"/>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43" name="Group 347">
            <a:extLst>
              <a:ext uri="{FF2B5EF4-FFF2-40B4-BE49-F238E27FC236}">
                <a16:creationId xmlns:a16="http://schemas.microsoft.com/office/drawing/2014/main" id="{204D1AC4-DE9B-4715-A7E8-C819E55DA2EA}"/>
              </a:ext>
            </a:extLst>
          </p:cNvPr>
          <p:cNvGrpSpPr>
            <a:grpSpLocks/>
          </p:cNvGrpSpPr>
          <p:nvPr/>
        </p:nvGrpSpPr>
        <p:grpSpPr bwMode="auto">
          <a:xfrm>
            <a:off x="6916593" y="6180970"/>
            <a:ext cx="588962" cy="242887"/>
            <a:chOff x="1871277" y="1576300"/>
            <a:chExt cx="1128371" cy="437861"/>
          </a:xfrm>
        </p:grpSpPr>
        <p:sp>
          <p:nvSpPr>
            <p:cNvPr id="544" name="Oval 1089">
              <a:extLst>
                <a:ext uri="{FF2B5EF4-FFF2-40B4-BE49-F238E27FC236}">
                  <a16:creationId xmlns:a16="http://schemas.microsoft.com/office/drawing/2014/main" id="{89C08E2B-BF9A-4961-BC46-283D4FFBA60C}"/>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5" name="Rectangle 1090">
              <a:extLst>
                <a:ext uri="{FF2B5EF4-FFF2-40B4-BE49-F238E27FC236}">
                  <a16:creationId xmlns:a16="http://schemas.microsoft.com/office/drawing/2014/main" id="{B2EE83F3-B5EE-48BD-BF22-9DEF14CA793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6" name="Oval 1091">
              <a:extLst>
                <a:ext uri="{FF2B5EF4-FFF2-40B4-BE49-F238E27FC236}">
                  <a16:creationId xmlns:a16="http://schemas.microsoft.com/office/drawing/2014/main" id="{12A25331-EC3A-4452-B52C-471832D4DAC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47" name="Freeform 1092">
              <a:extLst>
                <a:ext uri="{FF2B5EF4-FFF2-40B4-BE49-F238E27FC236}">
                  <a16:creationId xmlns:a16="http://schemas.microsoft.com/office/drawing/2014/main" id="{73BDE6AA-3060-4492-A3C1-5070D0BBE18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48" name="Freeform 1093">
              <a:extLst>
                <a:ext uri="{FF2B5EF4-FFF2-40B4-BE49-F238E27FC236}">
                  <a16:creationId xmlns:a16="http://schemas.microsoft.com/office/drawing/2014/main" id="{46C7B361-1F31-459E-9615-9DFCDFA8C4CA}"/>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49" name="Freeform 1094">
              <a:extLst>
                <a:ext uri="{FF2B5EF4-FFF2-40B4-BE49-F238E27FC236}">
                  <a16:creationId xmlns:a16="http://schemas.microsoft.com/office/drawing/2014/main" id="{07C1FA3A-2826-453F-9D6E-11C8211CCA0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0" name="Freeform 1095">
              <a:extLst>
                <a:ext uri="{FF2B5EF4-FFF2-40B4-BE49-F238E27FC236}">
                  <a16:creationId xmlns:a16="http://schemas.microsoft.com/office/drawing/2014/main" id="{3F5BA19A-76F8-47D8-8983-84778154D044}"/>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51" name="Straight Connector 1096">
              <a:extLst>
                <a:ext uri="{FF2B5EF4-FFF2-40B4-BE49-F238E27FC236}">
                  <a16:creationId xmlns:a16="http://schemas.microsoft.com/office/drawing/2014/main" id="{270DCC40-E6DC-4AD1-AA4D-F27F48422EEC}"/>
                </a:ext>
              </a:extLst>
            </p:cNvPr>
            <p:cNvCxnSpPr>
              <a:cxnSpLocks noChangeShapeType="1"/>
              <a:endCxn id="54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1097">
              <a:extLst>
                <a:ext uri="{FF2B5EF4-FFF2-40B4-BE49-F238E27FC236}">
                  <a16:creationId xmlns:a16="http://schemas.microsoft.com/office/drawing/2014/main" id="{08FDE2F8-0FE7-48E8-A0DA-03DD53655D5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53" name="Group 347">
            <a:extLst>
              <a:ext uri="{FF2B5EF4-FFF2-40B4-BE49-F238E27FC236}">
                <a16:creationId xmlns:a16="http://schemas.microsoft.com/office/drawing/2014/main" id="{AAA685DD-5696-4D21-B1C4-A2380C350FF8}"/>
              </a:ext>
            </a:extLst>
          </p:cNvPr>
          <p:cNvGrpSpPr>
            <a:grpSpLocks/>
          </p:cNvGrpSpPr>
          <p:nvPr/>
        </p:nvGrpSpPr>
        <p:grpSpPr bwMode="auto">
          <a:xfrm>
            <a:off x="5452918" y="6273045"/>
            <a:ext cx="588962" cy="242887"/>
            <a:chOff x="1871277" y="1576300"/>
            <a:chExt cx="1128371" cy="437861"/>
          </a:xfrm>
        </p:grpSpPr>
        <p:sp>
          <p:nvSpPr>
            <p:cNvPr id="554" name="Oval 1099">
              <a:extLst>
                <a:ext uri="{FF2B5EF4-FFF2-40B4-BE49-F238E27FC236}">
                  <a16:creationId xmlns:a16="http://schemas.microsoft.com/office/drawing/2014/main" id="{ED3B2168-0E86-4A52-81ED-ADE92ADE85BD}"/>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5" name="Rectangle 1100">
              <a:extLst>
                <a:ext uri="{FF2B5EF4-FFF2-40B4-BE49-F238E27FC236}">
                  <a16:creationId xmlns:a16="http://schemas.microsoft.com/office/drawing/2014/main" id="{837BB1D5-3273-4E42-B8B6-61C163E1DA6D}"/>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6" name="Oval 1101">
              <a:extLst>
                <a:ext uri="{FF2B5EF4-FFF2-40B4-BE49-F238E27FC236}">
                  <a16:creationId xmlns:a16="http://schemas.microsoft.com/office/drawing/2014/main" id="{0A062DDF-8D02-49C7-B858-34ADE548873F}"/>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557" name="Freeform 1102">
              <a:extLst>
                <a:ext uri="{FF2B5EF4-FFF2-40B4-BE49-F238E27FC236}">
                  <a16:creationId xmlns:a16="http://schemas.microsoft.com/office/drawing/2014/main" id="{53D4143F-1C60-4328-B51F-D2AD150BFEE9}"/>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58" name="Freeform 1103">
              <a:extLst>
                <a:ext uri="{FF2B5EF4-FFF2-40B4-BE49-F238E27FC236}">
                  <a16:creationId xmlns:a16="http://schemas.microsoft.com/office/drawing/2014/main" id="{6F6FCA1A-D4DB-425A-859A-45B1630E45CC}"/>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59" name="Freeform 1104">
              <a:extLst>
                <a:ext uri="{FF2B5EF4-FFF2-40B4-BE49-F238E27FC236}">
                  <a16:creationId xmlns:a16="http://schemas.microsoft.com/office/drawing/2014/main" id="{4ED8E115-D81C-4358-B7C9-3C2E4BEDC837}"/>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560" name="Freeform 1105">
              <a:extLst>
                <a:ext uri="{FF2B5EF4-FFF2-40B4-BE49-F238E27FC236}">
                  <a16:creationId xmlns:a16="http://schemas.microsoft.com/office/drawing/2014/main" id="{C6F65CAC-7C31-4970-9A09-BBB5F1449EC7}"/>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561" name="Straight Connector 1106">
              <a:extLst>
                <a:ext uri="{FF2B5EF4-FFF2-40B4-BE49-F238E27FC236}">
                  <a16:creationId xmlns:a16="http://schemas.microsoft.com/office/drawing/2014/main" id="{92851E61-9AA2-4C9E-A61D-94B206D4A9D5}"/>
                </a:ext>
              </a:extLst>
            </p:cNvPr>
            <p:cNvCxnSpPr>
              <a:cxnSpLocks noChangeShapeType="1"/>
              <a:endCxn id="556"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1107">
              <a:extLst>
                <a:ext uri="{FF2B5EF4-FFF2-40B4-BE49-F238E27FC236}">
                  <a16:creationId xmlns:a16="http://schemas.microsoft.com/office/drawing/2014/main" id="{F04D3A96-F538-434F-AC48-506C6E691D68}"/>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63" name="Group 1108">
            <a:extLst>
              <a:ext uri="{FF2B5EF4-FFF2-40B4-BE49-F238E27FC236}">
                <a16:creationId xmlns:a16="http://schemas.microsoft.com/office/drawing/2014/main" id="{C7647D25-213B-4760-914A-96F347697D74}"/>
              </a:ext>
            </a:extLst>
          </p:cNvPr>
          <p:cNvGrpSpPr>
            <a:grpSpLocks/>
          </p:cNvGrpSpPr>
          <p:nvPr/>
        </p:nvGrpSpPr>
        <p:grpSpPr bwMode="auto">
          <a:xfrm>
            <a:off x="3674918" y="2139195"/>
            <a:ext cx="5095875" cy="2832100"/>
            <a:chOff x="1925876" y="2212958"/>
            <a:chExt cx="5095391" cy="2833288"/>
          </a:xfrm>
        </p:grpSpPr>
        <p:grpSp>
          <p:nvGrpSpPr>
            <p:cNvPr id="564" name="Group 11">
              <a:extLst>
                <a:ext uri="{FF2B5EF4-FFF2-40B4-BE49-F238E27FC236}">
                  <a16:creationId xmlns:a16="http://schemas.microsoft.com/office/drawing/2014/main" id="{B8B6512C-D72C-4C0E-942C-DEF9FD524EEC}"/>
                </a:ext>
              </a:extLst>
            </p:cNvPr>
            <p:cNvGrpSpPr>
              <a:grpSpLocks/>
            </p:cNvGrpSpPr>
            <p:nvPr/>
          </p:nvGrpSpPr>
          <p:grpSpPr bwMode="auto">
            <a:xfrm>
              <a:off x="2745416" y="2212958"/>
              <a:ext cx="3597533" cy="493677"/>
              <a:chOff x="2705100" y="2011398"/>
              <a:chExt cx="3597533" cy="493677"/>
            </a:xfrm>
          </p:grpSpPr>
          <p:sp>
            <p:nvSpPr>
              <p:cNvPr id="589" name="Oval 1134">
                <a:extLst>
                  <a:ext uri="{FF2B5EF4-FFF2-40B4-BE49-F238E27FC236}">
                    <a16:creationId xmlns:a16="http://schemas.microsoft.com/office/drawing/2014/main" id="{F71E5895-3AE1-46B5-826C-605A9C25719B}"/>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0" name="Oval 1135">
                <a:extLst>
                  <a:ext uri="{FF2B5EF4-FFF2-40B4-BE49-F238E27FC236}">
                    <a16:creationId xmlns:a16="http://schemas.microsoft.com/office/drawing/2014/main" id="{F1EFAA49-B601-46AD-9477-63CE05852405}"/>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91" name="TextBox 389">
                <a:extLst>
                  <a:ext uri="{FF2B5EF4-FFF2-40B4-BE49-F238E27FC236}">
                    <a16:creationId xmlns:a16="http://schemas.microsoft.com/office/drawing/2014/main" id="{A59E58A4-5239-41F2-8E83-70929C0F986C}"/>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Remote Controller</a:t>
                </a:r>
              </a:p>
            </p:txBody>
          </p:sp>
        </p:grpSp>
        <p:grpSp>
          <p:nvGrpSpPr>
            <p:cNvPr id="565" name="Group 441">
              <a:extLst>
                <a:ext uri="{FF2B5EF4-FFF2-40B4-BE49-F238E27FC236}">
                  <a16:creationId xmlns:a16="http://schemas.microsoft.com/office/drawing/2014/main" id="{18997081-5F80-42BB-906E-093150CFF8FB}"/>
                </a:ext>
              </a:extLst>
            </p:cNvPr>
            <p:cNvGrpSpPr>
              <a:grpSpLocks/>
            </p:cNvGrpSpPr>
            <p:nvPr/>
          </p:nvGrpSpPr>
          <p:grpSpPr bwMode="auto">
            <a:xfrm>
              <a:off x="1925876" y="4223578"/>
              <a:ext cx="923837" cy="406570"/>
              <a:chOff x="2705100" y="2011480"/>
              <a:chExt cx="3598690" cy="494427"/>
            </a:xfrm>
          </p:grpSpPr>
          <p:sp>
            <p:nvSpPr>
              <p:cNvPr id="586" name="Oval 1131">
                <a:extLst>
                  <a:ext uri="{FF2B5EF4-FFF2-40B4-BE49-F238E27FC236}">
                    <a16:creationId xmlns:a16="http://schemas.microsoft.com/office/drawing/2014/main" id="{C1FD9128-0721-48A6-A138-3DC53B1DBB77}"/>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7" name="Oval 1132">
                <a:extLst>
                  <a:ext uri="{FF2B5EF4-FFF2-40B4-BE49-F238E27FC236}">
                    <a16:creationId xmlns:a16="http://schemas.microsoft.com/office/drawing/2014/main" id="{99ACE039-FA38-4360-952B-5D834BD79AD4}"/>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8" name="TextBox 389">
                <a:extLst>
                  <a:ext uri="{FF2B5EF4-FFF2-40B4-BE49-F238E27FC236}">
                    <a16:creationId xmlns:a16="http://schemas.microsoft.com/office/drawing/2014/main" id="{D7E4D3C4-6F47-4282-8C47-712767E7EC49}"/>
                  </a:ext>
                </a:extLst>
              </p:cNvPr>
              <p:cNvSpPr txBox="1">
                <a:spLocks noChangeArrowheads="1"/>
              </p:cNvSpPr>
              <p:nvPr/>
            </p:nvSpPr>
            <p:spPr bwMode="auto">
              <a:xfrm>
                <a:off x="3497507" y="2127168"/>
                <a:ext cx="1968016" cy="35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p>
            </p:txBody>
          </p:sp>
        </p:grpSp>
        <p:grpSp>
          <p:nvGrpSpPr>
            <p:cNvPr id="566" name="Group 16">
              <a:extLst>
                <a:ext uri="{FF2B5EF4-FFF2-40B4-BE49-F238E27FC236}">
                  <a16:creationId xmlns:a16="http://schemas.microsoft.com/office/drawing/2014/main" id="{4F52EA07-7867-4F22-A0E7-6E747CECF1F2}"/>
                </a:ext>
              </a:extLst>
            </p:cNvPr>
            <p:cNvGrpSpPr>
              <a:grpSpLocks/>
            </p:cNvGrpSpPr>
            <p:nvPr/>
          </p:nvGrpSpPr>
          <p:grpSpPr bwMode="auto">
            <a:xfrm>
              <a:off x="3589508" y="4760377"/>
              <a:ext cx="463568" cy="285869"/>
              <a:chOff x="3558850" y="4573304"/>
              <a:chExt cx="463568" cy="285869"/>
            </a:xfrm>
          </p:grpSpPr>
          <p:grpSp>
            <p:nvGrpSpPr>
              <p:cNvPr id="582" name="Group 12">
                <a:extLst>
                  <a:ext uri="{FF2B5EF4-FFF2-40B4-BE49-F238E27FC236}">
                    <a16:creationId xmlns:a16="http://schemas.microsoft.com/office/drawing/2014/main" id="{BD853BC0-72BD-4C3D-9F44-B7A4D6298FC3}"/>
                  </a:ext>
                </a:extLst>
              </p:cNvPr>
              <p:cNvGrpSpPr>
                <a:grpSpLocks/>
              </p:cNvGrpSpPr>
              <p:nvPr/>
            </p:nvGrpSpPr>
            <p:grpSpPr bwMode="auto">
              <a:xfrm>
                <a:off x="3558850" y="4577634"/>
                <a:ext cx="463568" cy="262710"/>
                <a:chOff x="3558850" y="4577634"/>
                <a:chExt cx="463568" cy="262710"/>
              </a:xfrm>
            </p:grpSpPr>
            <p:sp>
              <p:nvSpPr>
                <p:cNvPr id="584" name="Oval 1129">
                  <a:extLst>
                    <a:ext uri="{FF2B5EF4-FFF2-40B4-BE49-F238E27FC236}">
                      <a16:creationId xmlns:a16="http://schemas.microsoft.com/office/drawing/2014/main" id="{C88F1814-C0D2-4C97-A9D5-0609EFE74AAE}"/>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5" name="Oval 1130">
                  <a:extLst>
                    <a:ext uri="{FF2B5EF4-FFF2-40B4-BE49-F238E27FC236}">
                      <a16:creationId xmlns:a16="http://schemas.microsoft.com/office/drawing/2014/main" id="{A23F9B64-A0BE-45FB-9476-D592366E1466}"/>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83" name="TextBox 389">
                <a:extLst>
                  <a:ext uri="{FF2B5EF4-FFF2-40B4-BE49-F238E27FC236}">
                    <a16:creationId xmlns:a16="http://schemas.microsoft.com/office/drawing/2014/main" id="{7AE7AAD4-8399-4B1F-AD8F-B92A6E5257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7" name="Group 450">
              <a:extLst>
                <a:ext uri="{FF2B5EF4-FFF2-40B4-BE49-F238E27FC236}">
                  <a16:creationId xmlns:a16="http://schemas.microsoft.com/office/drawing/2014/main" id="{24C499D4-1361-4F13-A78F-2E80276E7F2A}"/>
                </a:ext>
              </a:extLst>
            </p:cNvPr>
            <p:cNvGrpSpPr>
              <a:grpSpLocks/>
            </p:cNvGrpSpPr>
            <p:nvPr/>
          </p:nvGrpSpPr>
          <p:grpSpPr bwMode="auto">
            <a:xfrm>
              <a:off x="4369656" y="4758258"/>
              <a:ext cx="463568" cy="285869"/>
              <a:chOff x="3558850" y="4573304"/>
              <a:chExt cx="463568" cy="285869"/>
            </a:xfrm>
          </p:grpSpPr>
          <p:grpSp>
            <p:nvGrpSpPr>
              <p:cNvPr id="578" name="Group 451">
                <a:extLst>
                  <a:ext uri="{FF2B5EF4-FFF2-40B4-BE49-F238E27FC236}">
                    <a16:creationId xmlns:a16="http://schemas.microsoft.com/office/drawing/2014/main" id="{7FD82FA6-EF44-4988-9C82-10270E9EDF40}"/>
                  </a:ext>
                </a:extLst>
              </p:cNvPr>
              <p:cNvGrpSpPr>
                <a:grpSpLocks/>
              </p:cNvGrpSpPr>
              <p:nvPr/>
            </p:nvGrpSpPr>
            <p:grpSpPr bwMode="auto">
              <a:xfrm>
                <a:off x="3558850" y="4577634"/>
                <a:ext cx="463568" cy="262710"/>
                <a:chOff x="3558850" y="4577634"/>
                <a:chExt cx="463568" cy="262710"/>
              </a:xfrm>
            </p:grpSpPr>
            <p:sp>
              <p:nvSpPr>
                <p:cNvPr id="580" name="Oval 1125">
                  <a:extLst>
                    <a:ext uri="{FF2B5EF4-FFF2-40B4-BE49-F238E27FC236}">
                      <a16:creationId xmlns:a16="http://schemas.microsoft.com/office/drawing/2014/main" id="{ADB0A0B3-27A4-4F46-842B-52C5871EDECE}"/>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81" name="Oval 1126">
                  <a:extLst>
                    <a:ext uri="{FF2B5EF4-FFF2-40B4-BE49-F238E27FC236}">
                      <a16:creationId xmlns:a16="http://schemas.microsoft.com/office/drawing/2014/main" id="{F98F9593-29D5-4B30-BB18-21150F5BB0D8}"/>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9" name="TextBox 389">
                <a:extLst>
                  <a:ext uri="{FF2B5EF4-FFF2-40B4-BE49-F238E27FC236}">
                    <a16:creationId xmlns:a16="http://schemas.microsoft.com/office/drawing/2014/main" id="{B5A75243-4C04-46B1-B33B-299ACA8D787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8" name="Group 455">
              <a:extLst>
                <a:ext uri="{FF2B5EF4-FFF2-40B4-BE49-F238E27FC236}">
                  <a16:creationId xmlns:a16="http://schemas.microsoft.com/office/drawing/2014/main" id="{82A1CBB6-CF6F-4D3A-9DFE-CB393B1D09B5}"/>
                </a:ext>
              </a:extLst>
            </p:cNvPr>
            <p:cNvGrpSpPr>
              <a:grpSpLocks/>
            </p:cNvGrpSpPr>
            <p:nvPr/>
          </p:nvGrpSpPr>
          <p:grpSpPr bwMode="auto">
            <a:xfrm>
              <a:off x="5569912" y="4756140"/>
              <a:ext cx="463568" cy="285869"/>
              <a:chOff x="3558850" y="4573304"/>
              <a:chExt cx="463568" cy="285869"/>
            </a:xfrm>
          </p:grpSpPr>
          <p:grpSp>
            <p:nvGrpSpPr>
              <p:cNvPr id="574" name="Group 456">
                <a:extLst>
                  <a:ext uri="{FF2B5EF4-FFF2-40B4-BE49-F238E27FC236}">
                    <a16:creationId xmlns:a16="http://schemas.microsoft.com/office/drawing/2014/main" id="{B0FBED2C-D8E9-4359-9DEA-1355902F3473}"/>
                  </a:ext>
                </a:extLst>
              </p:cNvPr>
              <p:cNvGrpSpPr>
                <a:grpSpLocks/>
              </p:cNvGrpSpPr>
              <p:nvPr/>
            </p:nvGrpSpPr>
            <p:grpSpPr bwMode="auto">
              <a:xfrm>
                <a:off x="3558850" y="4577634"/>
                <a:ext cx="463568" cy="262710"/>
                <a:chOff x="3558850" y="4577634"/>
                <a:chExt cx="463568" cy="262710"/>
              </a:xfrm>
            </p:grpSpPr>
            <p:sp>
              <p:nvSpPr>
                <p:cNvPr id="576" name="Oval 1121">
                  <a:extLst>
                    <a:ext uri="{FF2B5EF4-FFF2-40B4-BE49-F238E27FC236}">
                      <a16:creationId xmlns:a16="http://schemas.microsoft.com/office/drawing/2014/main" id="{84AD2680-EDD6-4EC2-BF67-98AB6BD7D273}"/>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7" name="Oval 1122">
                  <a:extLst>
                    <a:ext uri="{FF2B5EF4-FFF2-40B4-BE49-F238E27FC236}">
                      <a16:creationId xmlns:a16="http://schemas.microsoft.com/office/drawing/2014/main" id="{E03A969C-2DD3-42C4-A050-401BB0BDE5D6}"/>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5" name="TextBox 389">
                <a:extLst>
                  <a:ext uri="{FF2B5EF4-FFF2-40B4-BE49-F238E27FC236}">
                    <a16:creationId xmlns:a16="http://schemas.microsoft.com/office/drawing/2014/main" id="{01D8CD0A-0256-4CDA-9F4F-D7481E71272B}"/>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569" name="Group 460">
              <a:extLst>
                <a:ext uri="{FF2B5EF4-FFF2-40B4-BE49-F238E27FC236}">
                  <a16:creationId xmlns:a16="http://schemas.microsoft.com/office/drawing/2014/main" id="{19E41AD1-ED6B-4A74-AAA8-541E77A5143D}"/>
                </a:ext>
              </a:extLst>
            </p:cNvPr>
            <p:cNvGrpSpPr>
              <a:grpSpLocks/>
            </p:cNvGrpSpPr>
            <p:nvPr/>
          </p:nvGrpSpPr>
          <p:grpSpPr bwMode="auto">
            <a:xfrm>
              <a:off x="6557699" y="4754022"/>
              <a:ext cx="463568" cy="285869"/>
              <a:chOff x="3558850" y="4573304"/>
              <a:chExt cx="463568" cy="285869"/>
            </a:xfrm>
          </p:grpSpPr>
          <p:grpSp>
            <p:nvGrpSpPr>
              <p:cNvPr id="570" name="Group 461">
                <a:extLst>
                  <a:ext uri="{FF2B5EF4-FFF2-40B4-BE49-F238E27FC236}">
                    <a16:creationId xmlns:a16="http://schemas.microsoft.com/office/drawing/2014/main" id="{BB68A7B0-F065-47FC-8FBB-C035AB69ADDC}"/>
                  </a:ext>
                </a:extLst>
              </p:cNvPr>
              <p:cNvGrpSpPr>
                <a:grpSpLocks/>
              </p:cNvGrpSpPr>
              <p:nvPr/>
            </p:nvGrpSpPr>
            <p:grpSpPr bwMode="auto">
              <a:xfrm>
                <a:off x="3558850" y="4577634"/>
                <a:ext cx="463568" cy="262710"/>
                <a:chOff x="3558850" y="4577634"/>
                <a:chExt cx="463568" cy="262710"/>
              </a:xfrm>
            </p:grpSpPr>
            <p:sp>
              <p:nvSpPr>
                <p:cNvPr id="572" name="Oval 1117">
                  <a:extLst>
                    <a:ext uri="{FF2B5EF4-FFF2-40B4-BE49-F238E27FC236}">
                      <a16:creationId xmlns:a16="http://schemas.microsoft.com/office/drawing/2014/main" id="{BF8C4F7D-0BF2-4061-B913-B53E948517D6}"/>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573" name="Oval 1118">
                  <a:extLst>
                    <a:ext uri="{FF2B5EF4-FFF2-40B4-BE49-F238E27FC236}">
                      <a16:creationId xmlns:a16="http://schemas.microsoft.com/office/drawing/2014/main" id="{D8168877-03C3-4CAC-B47F-8385C3CF8AA6}"/>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grpSp>
          <p:sp>
            <p:nvSpPr>
              <p:cNvPr id="571" name="TextBox 389">
                <a:extLst>
                  <a:ext uri="{FF2B5EF4-FFF2-40B4-BE49-F238E27FC236}">
                    <a16:creationId xmlns:a16="http://schemas.microsoft.com/office/drawing/2014/main" id="{AA5ADC72-4FB8-4D83-B869-C4B9D2BE21C8}"/>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CA</a:t>
                </a: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592" name="Group 1">
            <a:extLst>
              <a:ext uri="{FF2B5EF4-FFF2-40B4-BE49-F238E27FC236}">
                <a16:creationId xmlns:a16="http://schemas.microsoft.com/office/drawing/2014/main" id="{7592D87E-A5DD-40C3-9F47-C7FF73F7BD28}"/>
              </a:ext>
            </a:extLst>
          </p:cNvPr>
          <p:cNvGrpSpPr>
            <a:grpSpLocks/>
          </p:cNvGrpSpPr>
          <p:nvPr/>
        </p:nvGrpSpPr>
        <p:grpSpPr bwMode="auto">
          <a:xfrm>
            <a:off x="2687493" y="5445957"/>
            <a:ext cx="2704851" cy="902475"/>
            <a:chOff x="938213" y="5237163"/>
            <a:chExt cx="2704851" cy="902474"/>
          </a:xfrm>
        </p:grpSpPr>
        <p:cxnSp>
          <p:nvCxnSpPr>
            <p:cNvPr id="593" name="Straight Connector 1139">
              <a:extLst>
                <a:ext uri="{FF2B5EF4-FFF2-40B4-BE49-F238E27FC236}">
                  <a16:creationId xmlns:a16="http://schemas.microsoft.com/office/drawing/2014/main" id="{A578D4D2-0D3C-4B41-A06D-60E6502C0BD7}"/>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594" name="TextBox 265">
              <a:extLst>
                <a:ext uri="{FF2B5EF4-FFF2-40B4-BE49-F238E27FC236}">
                  <a16:creationId xmlns:a16="http://schemas.microsoft.com/office/drawing/2014/main" id="{A337FA49-B177-4F42-90C5-E8984214BFE1}"/>
                </a:ext>
              </a:extLst>
            </p:cNvPr>
            <p:cNvSpPr txBox="1">
              <a:spLocks noChangeArrowheads="1"/>
            </p:cNvSpPr>
            <p:nvPr/>
          </p:nvSpPr>
          <p:spPr bwMode="auto">
            <a:xfrm>
              <a:off x="3198813" y="5473700"/>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1</a:t>
              </a:r>
            </a:p>
          </p:txBody>
        </p:sp>
        <p:sp>
          <p:nvSpPr>
            <p:cNvPr id="595" name="TextBox 281">
              <a:extLst>
                <a:ext uri="{FF2B5EF4-FFF2-40B4-BE49-F238E27FC236}">
                  <a16:creationId xmlns:a16="http://schemas.microsoft.com/office/drawing/2014/main" id="{41B7A35D-1C5E-4B3B-8C5D-3F6808C617AC}"/>
                </a:ext>
              </a:extLst>
            </p:cNvPr>
            <p:cNvSpPr txBox="1">
              <a:spLocks noChangeArrowheads="1"/>
            </p:cNvSpPr>
            <p:nvPr/>
          </p:nvSpPr>
          <p:spPr bwMode="auto">
            <a:xfrm>
              <a:off x="3373438" y="57610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2</a:t>
              </a:r>
            </a:p>
          </p:txBody>
        </p:sp>
        <p:grpSp>
          <p:nvGrpSpPr>
            <p:cNvPr id="596" name="Group 5">
              <a:extLst>
                <a:ext uri="{FF2B5EF4-FFF2-40B4-BE49-F238E27FC236}">
                  <a16:creationId xmlns:a16="http://schemas.microsoft.com/office/drawing/2014/main" id="{ECD45DD7-55FD-4C54-A489-845CEB1ECAE7}"/>
                </a:ext>
              </a:extLst>
            </p:cNvPr>
            <p:cNvGrpSpPr>
              <a:grpSpLocks/>
            </p:cNvGrpSpPr>
            <p:nvPr/>
          </p:nvGrpSpPr>
          <p:grpSpPr bwMode="auto">
            <a:xfrm>
              <a:off x="938213" y="5237163"/>
              <a:ext cx="1616075" cy="524150"/>
              <a:chOff x="-4079003" y="2717403"/>
              <a:chExt cx="1616718" cy="525347"/>
            </a:xfrm>
          </p:grpSpPr>
          <p:sp>
            <p:nvSpPr>
              <p:cNvPr id="609" name="Rectangle 98">
                <a:extLst>
                  <a:ext uri="{FF2B5EF4-FFF2-40B4-BE49-F238E27FC236}">
                    <a16:creationId xmlns:a16="http://schemas.microsoft.com/office/drawing/2014/main" id="{6E426B79-A950-44C0-8F20-8A5B40281906}"/>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0" name="Line 99">
                <a:extLst>
                  <a:ext uri="{FF2B5EF4-FFF2-40B4-BE49-F238E27FC236}">
                    <a16:creationId xmlns:a16="http://schemas.microsoft.com/office/drawing/2014/main" id="{1A286B69-CC1D-4E96-B0C0-1FF2BC0D2713}"/>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1" name="Rectangle 104">
                <a:extLst>
                  <a:ext uri="{FF2B5EF4-FFF2-40B4-BE49-F238E27FC236}">
                    <a16:creationId xmlns:a16="http://schemas.microsoft.com/office/drawing/2014/main" id="{BB55E80F-64D6-4A36-9CBC-68D4BA3C3C1F}"/>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12" name="Text Box 105">
                <a:extLst>
                  <a:ext uri="{FF2B5EF4-FFF2-40B4-BE49-F238E27FC236}">
                    <a16:creationId xmlns:a16="http://schemas.microsoft.com/office/drawing/2014/main" id="{2DF219AE-6C31-42E5-B985-91686EA82946}"/>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0111</a:t>
                </a:r>
              </a:p>
            </p:txBody>
          </p:sp>
          <p:sp>
            <p:nvSpPr>
              <p:cNvPr id="613" name="Line 119">
                <a:extLst>
                  <a:ext uri="{FF2B5EF4-FFF2-40B4-BE49-F238E27FC236}">
                    <a16:creationId xmlns:a16="http://schemas.microsoft.com/office/drawing/2014/main" id="{C7B36AC2-08A0-42B4-A66C-21099E283E9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sp>
          <p:nvSpPr>
            <p:cNvPr id="597" name="Freeform 120">
              <a:extLst>
                <a:ext uri="{FF2B5EF4-FFF2-40B4-BE49-F238E27FC236}">
                  <a16:creationId xmlns:a16="http://schemas.microsoft.com/office/drawing/2014/main" id="{B36B46CB-C1FD-4BCB-98F2-B151F8DFE84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598" name="Group 357">
              <a:extLst>
                <a:ext uri="{FF2B5EF4-FFF2-40B4-BE49-F238E27FC236}">
                  <a16:creationId xmlns:a16="http://schemas.microsoft.com/office/drawing/2014/main" id="{BDA294CA-711F-4B15-94E2-492590E3172A}"/>
                </a:ext>
              </a:extLst>
            </p:cNvPr>
            <p:cNvGrpSpPr>
              <a:grpSpLocks/>
            </p:cNvGrpSpPr>
            <p:nvPr/>
          </p:nvGrpSpPr>
          <p:grpSpPr bwMode="auto">
            <a:xfrm>
              <a:off x="2714625" y="5659438"/>
              <a:ext cx="565150" cy="293687"/>
              <a:chOff x="1871277" y="1576300"/>
              <a:chExt cx="1128371" cy="437861"/>
            </a:xfrm>
          </p:grpSpPr>
          <p:sp>
            <p:nvSpPr>
              <p:cNvPr id="600" name="Oval 1146">
                <a:extLst>
                  <a:ext uri="{FF2B5EF4-FFF2-40B4-BE49-F238E27FC236}">
                    <a16:creationId xmlns:a16="http://schemas.microsoft.com/office/drawing/2014/main" id="{303132B9-F499-4D0A-BC7F-88A7A558BD84}"/>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1" name="Rectangle 1147">
                <a:extLst>
                  <a:ext uri="{FF2B5EF4-FFF2-40B4-BE49-F238E27FC236}">
                    <a16:creationId xmlns:a16="http://schemas.microsoft.com/office/drawing/2014/main" id="{3AAF65A3-21FC-4752-87B3-E5ED77EBE7A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2" name="Oval 1148">
                <a:extLst>
                  <a:ext uri="{FF2B5EF4-FFF2-40B4-BE49-F238E27FC236}">
                    <a16:creationId xmlns:a16="http://schemas.microsoft.com/office/drawing/2014/main" id="{4401EAC4-4983-482D-8745-F56F6FA681EF}"/>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000099"/>
                  </a:solidFill>
                  <a:effectLst/>
                  <a:uLnTx/>
                  <a:uFillTx/>
                  <a:latin typeface="Gill Sans MT"/>
                  <a:ea typeface="ＭＳ Ｐゴシック" panose="020B0600070205080204" pitchFamily="34" charset="-128"/>
                </a:endParaRPr>
              </a:p>
            </p:txBody>
          </p:sp>
          <p:sp>
            <p:nvSpPr>
              <p:cNvPr id="603" name="Freeform 1149">
                <a:extLst>
                  <a:ext uri="{FF2B5EF4-FFF2-40B4-BE49-F238E27FC236}">
                    <a16:creationId xmlns:a16="http://schemas.microsoft.com/office/drawing/2014/main" id="{63F2774E-A235-4E88-A703-F2FE563DEF80}"/>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Gill Sans MT"/>
                  <a:ea typeface="+mn-ea"/>
                  <a:cs typeface="+mn-cs"/>
                </a:endParaRPr>
              </a:p>
            </p:txBody>
          </p:sp>
          <p:sp>
            <p:nvSpPr>
              <p:cNvPr id="604" name="Freeform 1150">
                <a:extLst>
                  <a:ext uri="{FF2B5EF4-FFF2-40B4-BE49-F238E27FC236}">
                    <a16:creationId xmlns:a16="http://schemas.microsoft.com/office/drawing/2014/main" id="{B908D5CC-6008-4E84-B593-72DFE3AC5385}"/>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5" name="Freeform 1151">
                <a:extLst>
                  <a:ext uri="{FF2B5EF4-FFF2-40B4-BE49-F238E27FC236}">
                    <a16:creationId xmlns:a16="http://schemas.microsoft.com/office/drawing/2014/main" id="{38601A04-03E1-4016-BFDF-3ABAFF687D2A}"/>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sp>
            <p:nvSpPr>
              <p:cNvPr id="606" name="Freeform 1152">
                <a:extLst>
                  <a:ext uri="{FF2B5EF4-FFF2-40B4-BE49-F238E27FC236}">
                    <a16:creationId xmlns:a16="http://schemas.microsoft.com/office/drawing/2014/main" id="{ACFB8950-526C-4C53-AD03-7E51E6704613}"/>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cxnSp>
            <p:nvCxnSpPr>
              <p:cNvPr id="607" name="Straight Connector 1153">
                <a:extLst>
                  <a:ext uri="{FF2B5EF4-FFF2-40B4-BE49-F238E27FC236}">
                    <a16:creationId xmlns:a16="http://schemas.microsoft.com/office/drawing/2014/main" id="{9B2C5DD3-D36B-480D-BF16-B503A6D883F0}"/>
                  </a:ext>
                </a:extLst>
              </p:cNvPr>
              <p:cNvCxnSpPr>
                <a:cxnSpLocks noChangeShapeType="1"/>
                <a:endCxn id="60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1154">
                <a:extLst>
                  <a:ext uri="{FF2B5EF4-FFF2-40B4-BE49-F238E27FC236}">
                    <a16:creationId xmlns:a16="http://schemas.microsoft.com/office/drawing/2014/main" id="{B63F41A0-DEF5-41E5-82E0-D53C712EB600}"/>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599" name="TextBox 282">
              <a:extLst>
                <a:ext uri="{FF2B5EF4-FFF2-40B4-BE49-F238E27FC236}">
                  <a16:creationId xmlns:a16="http://schemas.microsoft.com/office/drawing/2014/main" id="{3DA2D182-6672-4475-87B9-0170DC96AE1F}"/>
                </a:ext>
              </a:extLst>
            </p:cNvPr>
            <p:cNvSpPr txBox="1">
              <a:spLocks noChangeArrowheads="1"/>
            </p:cNvSpPr>
            <p:nvPr/>
          </p:nvSpPr>
          <p:spPr bwMode="auto">
            <a:xfrm>
              <a:off x="3068638" y="5862638"/>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rPr>
                <a:t>3</a:t>
              </a:r>
            </a:p>
          </p:txBody>
        </p:sp>
      </p:grpSp>
      <p:sp>
        <p:nvSpPr>
          <p:cNvPr id="614" name="TextBox 6">
            <a:extLst>
              <a:ext uri="{FF2B5EF4-FFF2-40B4-BE49-F238E27FC236}">
                <a16:creationId xmlns:a16="http://schemas.microsoft.com/office/drawing/2014/main" id="{9FAEC8BA-5EE8-4A28-85E7-83E576FB6241}"/>
              </a:ext>
            </a:extLst>
          </p:cNvPr>
          <p:cNvSpPr txBox="1">
            <a:spLocks noChangeArrowheads="1"/>
          </p:cNvSpPr>
          <p:nvPr/>
        </p:nvSpPr>
        <p:spPr bwMode="auto">
          <a:xfrm>
            <a:off x="2159472" y="4921349"/>
            <a:ext cx="154877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values in arriving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endParaRPr>
          </a:p>
        </p:txBody>
      </p:sp>
      <p:grpSp>
        <p:nvGrpSpPr>
          <p:cNvPr id="615" name="Group 1162">
            <a:extLst>
              <a:ext uri="{FF2B5EF4-FFF2-40B4-BE49-F238E27FC236}">
                <a16:creationId xmlns:a16="http://schemas.microsoft.com/office/drawing/2014/main" id="{3432E9B1-A39B-46E2-843F-9EE3FF47ED0C}"/>
              </a:ext>
            </a:extLst>
          </p:cNvPr>
          <p:cNvGrpSpPr>
            <a:grpSpLocks/>
          </p:cNvGrpSpPr>
          <p:nvPr/>
        </p:nvGrpSpPr>
        <p:grpSpPr bwMode="auto">
          <a:xfrm>
            <a:off x="4390906" y="2870132"/>
            <a:ext cx="4051268" cy="2367063"/>
            <a:chOff x="-3855475" y="3644638"/>
            <a:chExt cx="4051268" cy="2367866"/>
          </a:xfrm>
        </p:grpSpPr>
        <p:cxnSp>
          <p:nvCxnSpPr>
            <p:cNvPr id="616" name="Straight Arrow Connector 1163">
              <a:extLst>
                <a:ext uri="{FF2B5EF4-FFF2-40B4-BE49-F238E27FC236}">
                  <a16:creationId xmlns:a16="http://schemas.microsoft.com/office/drawing/2014/main" id="{2A3F2C79-7AB9-4610-A9CA-71600BCD3FEA}"/>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617" name="Straight Arrow Connector 1164">
              <a:extLst>
                <a:ext uri="{FF2B5EF4-FFF2-40B4-BE49-F238E27FC236}">
                  <a16:creationId xmlns:a16="http://schemas.microsoft.com/office/drawing/2014/main" id="{F1DB66F4-D95A-4520-BD95-0B8F3F3A7D0C}"/>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Arrow Connector 1165">
              <a:extLst>
                <a:ext uri="{FF2B5EF4-FFF2-40B4-BE49-F238E27FC236}">
                  <a16:creationId xmlns:a16="http://schemas.microsoft.com/office/drawing/2014/main" id="{E2632741-54C1-421F-8B30-CAC63A55F848}"/>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9" name="Straight Arrow Connector 1166">
              <a:extLst>
                <a:ext uri="{FF2B5EF4-FFF2-40B4-BE49-F238E27FC236}">
                  <a16:creationId xmlns:a16="http://schemas.microsoft.com/office/drawing/2014/main" id="{B6912736-84C3-40D9-987A-F542C160E02B}"/>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0" name="Straight Arrow Connector 1167">
              <a:extLst>
                <a:ext uri="{FF2B5EF4-FFF2-40B4-BE49-F238E27FC236}">
                  <a16:creationId xmlns:a16="http://schemas.microsoft.com/office/drawing/2014/main" id="{9E12CC05-B19C-4125-B3D7-71C55E05C5F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21" name="Group 121">
            <a:extLst>
              <a:ext uri="{FF2B5EF4-FFF2-40B4-BE49-F238E27FC236}">
                <a16:creationId xmlns:a16="http://schemas.microsoft.com/office/drawing/2014/main" id="{374D6C44-AE03-4357-AA68-1B5A9B7F2DE3}"/>
              </a:ext>
            </a:extLst>
          </p:cNvPr>
          <p:cNvGrpSpPr>
            <a:grpSpLocks/>
          </p:cNvGrpSpPr>
          <p:nvPr/>
        </p:nvGrpSpPr>
        <p:grpSpPr bwMode="auto">
          <a:xfrm>
            <a:off x="713197" y="3467797"/>
            <a:ext cx="2005012" cy="1449387"/>
            <a:chOff x="1225016" y="2346199"/>
            <a:chExt cx="2004836" cy="1450803"/>
          </a:xfrm>
        </p:grpSpPr>
        <p:sp>
          <p:nvSpPr>
            <p:cNvPr id="622" name="Rectangle 4">
              <a:extLst>
                <a:ext uri="{FF2B5EF4-FFF2-40B4-BE49-F238E27FC236}">
                  <a16:creationId xmlns:a16="http://schemas.microsoft.com/office/drawing/2014/main" id="{F6B7D403-BC3C-48BF-A623-F4E1CD3A5AA4}"/>
                </a:ext>
              </a:extLst>
            </p:cNvPr>
            <p:cNvSpPr>
              <a:spLocks noChangeArrowheads="1"/>
            </p:cNvSpPr>
            <p:nvPr/>
          </p:nvSpPr>
          <p:spPr bwMode="auto">
            <a:xfrm>
              <a:off x="1230309" y="2346199"/>
              <a:ext cx="1990400" cy="1450803"/>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3" name="Rectangle 123">
              <a:extLst>
                <a:ext uri="{FF2B5EF4-FFF2-40B4-BE49-F238E27FC236}">
                  <a16:creationId xmlns:a16="http://schemas.microsoft.com/office/drawing/2014/main" id="{A118D4DF-1E53-4065-8C1A-E73FAB977433}"/>
                </a:ext>
              </a:extLst>
            </p:cNvPr>
            <p:cNvSpPr/>
            <p:nvPr/>
          </p:nvSpPr>
          <p:spPr bwMode="auto">
            <a:xfrm>
              <a:off x="1933360" y="2662420"/>
              <a:ext cx="661929" cy="1061486"/>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4" name="Rectangle 124">
              <a:extLst>
                <a:ext uri="{FF2B5EF4-FFF2-40B4-BE49-F238E27FC236}">
                  <a16:creationId xmlns:a16="http://schemas.microsoft.com/office/drawing/2014/main" id="{E6CD15E1-FF3E-4588-970C-08F1D2C35B53}"/>
                </a:ext>
              </a:extLst>
            </p:cNvPr>
            <p:cNvSpPr/>
            <p:nvPr/>
          </p:nvSpPr>
          <p:spPr bwMode="auto">
            <a:xfrm>
              <a:off x="1307940" y="2665598"/>
              <a:ext cx="622245" cy="1058308"/>
            </a:xfrm>
            <a:prstGeom prst="rect">
              <a:avLst/>
            </a:prstGeom>
            <a:solidFill>
              <a:schemeClr val="accent1">
                <a:lumMod val="20000"/>
                <a:lumOff val="80000"/>
              </a:schemeClr>
            </a:solidFill>
            <a:ln w="9525" cap="flat" cmpd="sng" algn="ctr">
              <a:no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sp>
          <p:nvSpPr>
            <p:cNvPr id="625" name="Rectangle 125">
              <a:extLst>
                <a:ext uri="{FF2B5EF4-FFF2-40B4-BE49-F238E27FC236}">
                  <a16:creationId xmlns:a16="http://schemas.microsoft.com/office/drawing/2014/main" id="{AB019A45-0E2A-4C65-B5CE-B33D43921ABE}"/>
                </a:ext>
              </a:extLst>
            </p:cNvPr>
            <p:cNvSpPr>
              <a:spLocks noChangeArrowheads="1"/>
            </p:cNvSpPr>
            <p:nvPr/>
          </p:nvSpPr>
          <p:spPr bwMode="auto">
            <a:xfrm>
              <a:off x="1302231" y="2412920"/>
              <a:ext cx="1855396" cy="24844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6" name="Text Box 110">
              <a:extLst>
                <a:ext uri="{FF2B5EF4-FFF2-40B4-BE49-F238E27FC236}">
                  <a16:creationId xmlns:a16="http://schemas.microsoft.com/office/drawing/2014/main" id="{1C0153BD-879C-49AE-9DB1-7F3396E3438A}"/>
                </a:ext>
              </a:extLst>
            </p:cNvPr>
            <p:cNvSpPr txBox="1">
              <a:spLocks noChangeArrowheads="1"/>
            </p:cNvSpPr>
            <p:nvPr/>
          </p:nvSpPr>
          <p:spPr bwMode="auto">
            <a:xfrm>
              <a:off x="1253201" y="2374246"/>
              <a:ext cx="1875671" cy="308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latin typeface="+mn-lt"/>
                  <a:ea typeface="+mn-ea"/>
                </a:rPr>
                <a:t>local forwarding table</a:t>
              </a:r>
            </a:p>
          </p:txBody>
        </p:sp>
        <p:sp>
          <p:nvSpPr>
            <p:cNvPr id="627" name="Rectangle 127">
              <a:extLst>
                <a:ext uri="{FF2B5EF4-FFF2-40B4-BE49-F238E27FC236}">
                  <a16:creationId xmlns:a16="http://schemas.microsoft.com/office/drawing/2014/main" id="{D4F8725C-1671-4703-8329-65C6F5F0FBD8}"/>
                </a:ext>
              </a:extLst>
            </p:cNvPr>
            <p:cNvSpPr>
              <a:spLocks noChangeArrowheads="1"/>
            </p:cNvSpPr>
            <p:nvPr/>
          </p:nvSpPr>
          <p:spPr bwMode="auto">
            <a:xfrm>
              <a:off x="2607523" y="2660713"/>
              <a:ext cx="542081" cy="1060704"/>
            </a:xfrm>
            <a:prstGeom prst="rect">
              <a:avLst/>
            </a:prstGeom>
            <a:solidFill>
              <a:srgbClr val="FFCCFF"/>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28" name="Text Box 111">
              <a:extLst>
                <a:ext uri="{FF2B5EF4-FFF2-40B4-BE49-F238E27FC236}">
                  <a16:creationId xmlns:a16="http://schemas.microsoft.com/office/drawing/2014/main" id="{61EBFB3C-6FB2-4E03-BDA6-A7117F4D0005}"/>
                </a:ext>
              </a:extLst>
            </p:cNvPr>
            <p:cNvSpPr txBox="1">
              <a:spLocks noChangeArrowheads="1"/>
            </p:cNvSpPr>
            <p:nvPr/>
          </p:nvSpPr>
          <p:spPr bwMode="auto">
            <a:xfrm>
              <a:off x="1225016" y="2638245"/>
              <a:ext cx="2004836" cy="277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200" dirty="0">
                  <a:solidFill>
                    <a:srgbClr val="000099"/>
                  </a:solidFill>
                  <a:latin typeface="+mn-lt"/>
                  <a:ea typeface="+mn-ea"/>
                </a:rPr>
                <a:t>header</a:t>
              </a:r>
              <a:r>
                <a:rPr lang="zh-CN" altLang="en-US" sz="1200" dirty="0">
                  <a:solidFill>
                    <a:srgbClr val="000099"/>
                  </a:solidFill>
                  <a:latin typeface="+mn-lt"/>
                  <a:ea typeface="+mn-ea"/>
                </a:rPr>
                <a:t> </a:t>
              </a:r>
              <a:r>
                <a:rPr lang="en-US" altLang="zh-CN" sz="1200" dirty="0">
                  <a:solidFill>
                    <a:srgbClr val="000099"/>
                  </a:solidFill>
                  <a:latin typeface="+mn-lt"/>
                  <a:ea typeface="+mn-ea"/>
                </a:rPr>
                <a:t>   counter</a:t>
              </a:r>
              <a:r>
                <a:rPr lang="zh-CN" altLang="en-US" sz="1200" dirty="0">
                  <a:solidFill>
                    <a:srgbClr val="000099"/>
                  </a:solidFill>
                  <a:latin typeface="+mn-lt"/>
                  <a:ea typeface="+mn-ea"/>
                </a:rPr>
                <a:t>    </a:t>
              </a:r>
              <a:r>
                <a:rPr lang="en-US" altLang="zh-CN" sz="1200" dirty="0">
                  <a:solidFill>
                    <a:srgbClr val="000099"/>
                  </a:solidFill>
                  <a:latin typeface="+mn-lt"/>
                  <a:ea typeface="+mn-ea"/>
                </a:rPr>
                <a:t>action</a:t>
              </a:r>
            </a:p>
          </p:txBody>
        </p:sp>
        <p:sp>
          <p:nvSpPr>
            <p:cNvPr id="629" name="Line 116">
              <a:extLst>
                <a:ext uri="{FF2B5EF4-FFF2-40B4-BE49-F238E27FC236}">
                  <a16:creationId xmlns:a16="http://schemas.microsoft.com/office/drawing/2014/main" id="{547DED2B-79E1-4EF7-AD49-21F4B2B2EFEB}"/>
                </a:ext>
              </a:extLst>
            </p:cNvPr>
            <p:cNvSpPr>
              <a:spLocks noChangeShapeType="1"/>
            </p:cNvSpPr>
            <p:nvPr/>
          </p:nvSpPr>
          <p:spPr bwMode="auto">
            <a:xfrm>
              <a:off x="1297142" y="2927136"/>
              <a:ext cx="186048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grpSp>
          <p:nvGrpSpPr>
            <p:cNvPr id="630" name="Group 130">
              <a:extLst>
                <a:ext uri="{FF2B5EF4-FFF2-40B4-BE49-F238E27FC236}">
                  <a16:creationId xmlns:a16="http://schemas.microsoft.com/office/drawing/2014/main" id="{2A4D054B-FF22-4F1F-AD50-8DDBC29E9FD0}"/>
                </a:ext>
              </a:extLst>
            </p:cNvPr>
            <p:cNvGrpSpPr>
              <a:grpSpLocks/>
            </p:cNvGrpSpPr>
            <p:nvPr/>
          </p:nvGrpSpPr>
          <p:grpSpPr bwMode="auto">
            <a:xfrm>
              <a:off x="1302231" y="2965801"/>
              <a:ext cx="1840959" cy="207818"/>
              <a:chOff x="1302231" y="2991457"/>
              <a:chExt cx="1840959" cy="207818"/>
            </a:xfrm>
          </p:grpSpPr>
          <p:grpSp>
            <p:nvGrpSpPr>
              <p:cNvPr id="681" name="Group 181">
                <a:extLst>
                  <a:ext uri="{FF2B5EF4-FFF2-40B4-BE49-F238E27FC236}">
                    <a16:creationId xmlns:a16="http://schemas.microsoft.com/office/drawing/2014/main" id="{807370CC-5C09-4C74-AAAD-10AA92812DDC}"/>
                  </a:ext>
                </a:extLst>
              </p:cNvPr>
              <p:cNvGrpSpPr/>
              <p:nvPr/>
            </p:nvGrpSpPr>
            <p:grpSpPr>
              <a:xfrm>
                <a:off x="1302231" y="2991457"/>
                <a:ext cx="1840959" cy="207818"/>
                <a:chOff x="360121" y="3045496"/>
                <a:chExt cx="627425" cy="207818"/>
              </a:xfrm>
              <a:solidFill>
                <a:schemeClr val="bg1"/>
              </a:solidFill>
            </p:grpSpPr>
            <p:sp>
              <p:nvSpPr>
                <p:cNvPr id="694" name="Rectangle 194">
                  <a:extLst>
                    <a:ext uri="{FF2B5EF4-FFF2-40B4-BE49-F238E27FC236}">
                      <a16:creationId xmlns:a16="http://schemas.microsoft.com/office/drawing/2014/main" id="{1445723B-478A-4FEF-A604-E65B631872D1}"/>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95" name="Straight Connector 195">
                  <a:extLst>
                    <a:ext uri="{FF2B5EF4-FFF2-40B4-BE49-F238E27FC236}">
                      <a16:creationId xmlns:a16="http://schemas.microsoft.com/office/drawing/2014/main" id="{1DE91DD7-343A-4814-AD2E-183E136F063F}"/>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6" name="Straight Connector 196">
                  <a:extLst>
                    <a:ext uri="{FF2B5EF4-FFF2-40B4-BE49-F238E27FC236}">
                      <a16:creationId xmlns:a16="http://schemas.microsoft.com/office/drawing/2014/main" id="{F59FEFF2-E656-434D-B9EA-B379E151B0D8}"/>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7" name="Straight Connector 197">
                  <a:extLst>
                    <a:ext uri="{FF2B5EF4-FFF2-40B4-BE49-F238E27FC236}">
                      <a16:creationId xmlns:a16="http://schemas.microsoft.com/office/drawing/2014/main" id="{83C09552-2234-4F8D-A4F6-99944123BDC5}"/>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8" name="Straight Connector 198">
                  <a:extLst>
                    <a:ext uri="{FF2B5EF4-FFF2-40B4-BE49-F238E27FC236}">
                      <a16:creationId xmlns:a16="http://schemas.microsoft.com/office/drawing/2014/main" id="{DD413DED-9DA1-4709-B48F-6CFE047C8D30}"/>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9" name="Straight Connector 199">
                  <a:extLst>
                    <a:ext uri="{FF2B5EF4-FFF2-40B4-BE49-F238E27FC236}">
                      <a16:creationId xmlns:a16="http://schemas.microsoft.com/office/drawing/2014/main" id="{6F61E7DE-ECF4-4C8A-B218-87FEE32BDCEA}"/>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0" name="Straight Connector 200">
                  <a:extLst>
                    <a:ext uri="{FF2B5EF4-FFF2-40B4-BE49-F238E27FC236}">
                      <a16:creationId xmlns:a16="http://schemas.microsoft.com/office/drawing/2014/main" id="{AA76BBBB-5352-4143-852C-986649C61399}"/>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1" name="Straight Connector 201">
                  <a:extLst>
                    <a:ext uri="{FF2B5EF4-FFF2-40B4-BE49-F238E27FC236}">
                      <a16:creationId xmlns:a16="http://schemas.microsoft.com/office/drawing/2014/main" id="{18D71F8D-607E-4D19-88CE-5DA4AFAAAC59}"/>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2" name="Straight Connector 202">
                  <a:extLst>
                    <a:ext uri="{FF2B5EF4-FFF2-40B4-BE49-F238E27FC236}">
                      <a16:creationId xmlns:a16="http://schemas.microsoft.com/office/drawing/2014/main" id="{73E081F7-817B-406F-B50F-7E80E44B2CB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82" name="Group 182">
                <a:extLst>
                  <a:ext uri="{FF2B5EF4-FFF2-40B4-BE49-F238E27FC236}">
                    <a16:creationId xmlns:a16="http://schemas.microsoft.com/office/drawing/2014/main" id="{E8A30980-2FED-42B7-9C89-EA8CD7B2928F}"/>
                  </a:ext>
                </a:extLst>
              </p:cNvPr>
              <p:cNvGrpSpPr>
                <a:grpSpLocks/>
              </p:cNvGrpSpPr>
              <p:nvPr/>
            </p:nvGrpSpPr>
            <p:grpSpPr bwMode="auto">
              <a:xfrm>
                <a:off x="1526796" y="3077273"/>
                <a:ext cx="201593" cy="45719"/>
                <a:chOff x="1501140" y="3070859"/>
                <a:chExt cx="201593" cy="45719"/>
              </a:xfrm>
            </p:grpSpPr>
            <p:sp>
              <p:nvSpPr>
                <p:cNvPr id="691" name="Oval 191">
                  <a:extLst>
                    <a:ext uri="{FF2B5EF4-FFF2-40B4-BE49-F238E27FC236}">
                      <a16:creationId xmlns:a16="http://schemas.microsoft.com/office/drawing/2014/main" id="{A8E00EE8-3AD5-49B1-AF37-65928981646B}"/>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2" name="Oval 192">
                  <a:extLst>
                    <a:ext uri="{FF2B5EF4-FFF2-40B4-BE49-F238E27FC236}">
                      <a16:creationId xmlns:a16="http://schemas.microsoft.com/office/drawing/2014/main" id="{0FDF692F-8FA3-45DC-9B15-8ED192F5BDAA}"/>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3" name="Oval 193">
                  <a:extLst>
                    <a:ext uri="{FF2B5EF4-FFF2-40B4-BE49-F238E27FC236}">
                      <a16:creationId xmlns:a16="http://schemas.microsoft.com/office/drawing/2014/main" id="{6A54AEF1-3302-4CE4-AFCF-73BDF9D17787}"/>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3" name="Group 183">
                <a:extLst>
                  <a:ext uri="{FF2B5EF4-FFF2-40B4-BE49-F238E27FC236}">
                    <a16:creationId xmlns:a16="http://schemas.microsoft.com/office/drawing/2014/main" id="{DCF47EF0-BC88-40EB-ACD4-D798661BC8BD}"/>
                  </a:ext>
                </a:extLst>
              </p:cNvPr>
              <p:cNvGrpSpPr>
                <a:grpSpLocks/>
              </p:cNvGrpSpPr>
              <p:nvPr/>
            </p:nvGrpSpPr>
            <p:grpSpPr bwMode="auto">
              <a:xfrm>
                <a:off x="2145472" y="3077473"/>
                <a:ext cx="201593" cy="45719"/>
                <a:chOff x="1501140" y="3070859"/>
                <a:chExt cx="201593" cy="45719"/>
              </a:xfrm>
            </p:grpSpPr>
            <p:sp>
              <p:nvSpPr>
                <p:cNvPr id="688" name="Oval 188">
                  <a:extLst>
                    <a:ext uri="{FF2B5EF4-FFF2-40B4-BE49-F238E27FC236}">
                      <a16:creationId xmlns:a16="http://schemas.microsoft.com/office/drawing/2014/main" id="{7D083F92-F528-4630-9104-F22B97DE4CF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9" name="Oval 189">
                  <a:extLst>
                    <a:ext uri="{FF2B5EF4-FFF2-40B4-BE49-F238E27FC236}">
                      <a16:creationId xmlns:a16="http://schemas.microsoft.com/office/drawing/2014/main" id="{5ADABF1E-DD15-43A5-A5DE-AF1C2AE595E0}"/>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90" name="Oval 190">
                  <a:extLst>
                    <a:ext uri="{FF2B5EF4-FFF2-40B4-BE49-F238E27FC236}">
                      <a16:creationId xmlns:a16="http://schemas.microsoft.com/office/drawing/2014/main" id="{8C0026F9-23F4-408B-9C66-F0CB930CC069}"/>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84" name="Group 184">
                <a:extLst>
                  <a:ext uri="{FF2B5EF4-FFF2-40B4-BE49-F238E27FC236}">
                    <a16:creationId xmlns:a16="http://schemas.microsoft.com/office/drawing/2014/main" id="{E490E86A-9448-4FC2-ACFA-73EE23C75E70}"/>
                  </a:ext>
                </a:extLst>
              </p:cNvPr>
              <p:cNvGrpSpPr>
                <a:grpSpLocks/>
              </p:cNvGrpSpPr>
              <p:nvPr/>
            </p:nvGrpSpPr>
            <p:grpSpPr bwMode="auto">
              <a:xfrm>
                <a:off x="2744906" y="3077673"/>
                <a:ext cx="201593" cy="45719"/>
                <a:chOff x="1501140" y="3070859"/>
                <a:chExt cx="201593" cy="45719"/>
              </a:xfrm>
            </p:grpSpPr>
            <p:sp>
              <p:nvSpPr>
                <p:cNvPr id="685" name="Oval 185">
                  <a:extLst>
                    <a:ext uri="{FF2B5EF4-FFF2-40B4-BE49-F238E27FC236}">
                      <a16:creationId xmlns:a16="http://schemas.microsoft.com/office/drawing/2014/main" id="{40ACE40E-8EA4-434E-A5C8-E59EF5BAC2AC}"/>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6" name="Oval 186">
                  <a:extLst>
                    <a:ext uri="{FF2B5EF4-FFF2-40B4-BE49-F238E27FC236}">
                      <a16:creationId xmlns:a16="http://schemas.microsoft.com/office/drawing/2014/main" id="{BC0FDD19-FF3E-4D8C-AA39-03CDD97E5BD6}"/>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87" name="Oval 187">
                  <a:extLst>
                    <a:ext uri="{FF2B5EF4-FFF2-40B4-BE49-F238E27FC236}">
                      <a16:creationId xmlns:a16="http://schemas.microsoft.com/office/drawing/2014/main" id="{E569384D-DD9F-4236-ACB6-D9A3E0BDB93B}"/>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1" name="Group 131">
              <a:extLst>
                <a:ext uri="{FF2B5EF4-FFF2-40B4-BE49-F238E27FC236}">
                  <a16:creationId xmlns:a16="http://schemas.microsoft.com/office/drawing/2014/main" id="{27DCE969-AD60-40B5-9877-874CD357ACC8}"/>
                </a:ext>
              </a:extLst>
            </p:cNvPr>
            <p:cNvGrpSpPr>
              <a:grpSpLocks/>
            </p:cNvGrpSpPr>
            <p:nvPr/>
          </p:nvGrpSpPr>
          <p:grpSpPr bwMode="auto">
            <a:xfrm>
              <a:off x="1300350" y="3205689"/>
              <a:ext cx="1840959" cy="207818"/>
              <a:chOff x="1302231" y="2991457"/>
              <a:chExt cx="1840959" cy="207818"/>
            </a:xfrm>
          </p:grpSpPr>
          <p:grpSp>
            <p:nvGrpSpPr>
              <p:cNvPr id="659" name="Group 159">
                <a:extLst>
                  <a:ext uri="{FF2B5EF4-FFF2-40B4-BE49-F238E27FC236}">
                    <a16:creationId xmlns:a16="http://schemas.microsoft.com/office/drawing/2014/main" id="{5E63D542-274A-45AD-BD58-58761A698C10}"/>
                  </a:ext>
                </a:extLst>
              </p:cNvPr>
              <p:cNvGrpSpPr/>
              <p:nvPr/>
            </p:nvGrpSpPr>
            <p:grpSpPr>
              <a:xfrm>
                <a:off x="1302231" y="2991457"/>
                <a:ext cx="1840959" cy="207818"/>
                <a:chOff x="360121" y="3045496"/>
                <a:chExt cx="627425" cy="207818"/>
              </a:xfrm>
              <a:solidFill>
                <a:schemeClr val="bg1"/>
              </a:solidFill>
            </p:grpSpPr>
            <p:sp>
              <p:nvSpPr>
                <p:cNvPr id="672" name="Rectangle 172">
                  <a:extLst>
                    <a:ext uri="{FF2B5EF4-FFF2-40B4-BE49-F238E27FC236}">
                      <a16:creationId xmlns:a16="http://schemas.microsoft.com/office/drawing/2014/main" id="{421A2E99-73F2-4264-95C8-E42EC6464406}"/>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73" name="Straight Connector 173">
                  <a:extLst>
                    <a:ext uri="{FF2B5EF4-FFF2-40B4-BE49-F238E27FC236}">
                      <a16:creationId xmlns:a16="http://schemas.microsoft.com/office/drawing/2014/main" id="{6FA4FFB8-4355-4AC6-BDF7-06B87702B13C}"/>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4" name="Straight Connector 174">
                  <a:extLst>
                    <a:ext uri="{FF2B5EF4-FFF2-40B4-BE49-F238E27FC236}">
                      <a16:creationId xmlns:a16="http://schemas.microsoft.com/office/drawing/2014/main" id="{0B8CE73E-F9A6-4903-B9DA-1AE60262D405}"/>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5" name="Straight Connector 175">
                  <a:extLst>
                    <a:ext uri="{FF2B5EF4-FFF2-40B4-BE49-F238E27FC236}">
                      <a16:creationId xmlns:a16="http://schemas.microsoft.com/office/drawing/2014/main" id="{6BEB59D3-AA7B-4F6A-8A36-17B55A225E32}"/>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6" name="Straight Connector 176">
                  <a:extLst>
                    <a:ext uri="{FF2B5EF4-FFF2-40B4-BE49-F238E27FC236}">
                      <a16:creationId xmlns:a16="http://schemas.microsoft.com/office/drawing/2014/main" id="{01691574-C583-47A0-BC1C-F78E465EDF13}"/>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7" name="Straight Connector 177">
                  <a:extLst>
                    <a:ext uri="{FF2B5EF4-FFF2-40B4-BE49-F238E27FC236}">
                      <a16:creationId xmlns:a16="http://schemas.microsoft.com/office/drawing/2014/main" id="{949345B7-B721-4AF8-85F1-3F3B6AA7E0F9}"/>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8" name="Straight Connector 178">
                  <a:extLst>
                    <a:ext uri="{FF2B5EF4-FFF2-40B4-BE49-F238E27FC236}">
                      <a16:creationId xmlns:a16="http://schemas.microsoft.com/office/drawing/2014/main" id="{5901B79C-F33C-461E-96AF-CBECCEA1EA4D}"/>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9" name="Straight Connector 179">
                  <a:extLst>
                    <a:ext uri="{FF2B5EF4-FFF2-40B4-BE49-F238E27FC236}">
                      <a16:creationId xmlns:a16="http://schemas.microsoft.com/office/drawing/2014/main" id="{0063CA66-0C17-4EC3-9911-BE91997914A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80" name="Straight Connector 180">
                  <a:extLst>
                    <a:ext uri="{FF2B5EF4-FFF2-40B4-BE49-F238E27FC236}">
                      <a16:creationId xmlns:a16="http://schemas.microsoft.com/office/drawing/2014/main" id="{A731E7EE-DC50-4ACC-9E53-5C1E1139EC3F}"/>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60" name="Group 160">
                <a:extLst>
                  <a:ext uri="{FF2B5EF4-FFF2-40B4-BE49-F238E27FC236}">
                    <a16:creationId xmlns:a16="http://schemas.microsoft.com/office/drawing/2014/main" id="{5290D1A7-4218-49B6-827A-7FC8C599092E}"/>
                  </a:ext>
                </a:extLst>
              </p:cNvPr>
              <p:cNvGrpSpPr>
                <a:grpSpLocks/>
              </p:cNvGrpSpPr>
              <p:nvPr/>
            </p:nvGrpSpPr>
            <p:grpSpPr bwMode="auto">
              <a:xfrm>
                <a:off x="1526796" y="3077273"/>
                <a:ext cx="201593" cy="45719"/>
                <a:chOff x="1501140" y="3070859"/>
                <a:chExt cx="201593" cy="45719"/>
              </a:xfrm>
            </p:grpSpPr>
            <p:sp>
              <p:nvSpPr>
                <p:cNvPr id="669" name="Oval 169">
                  <a:extLst>
                    <a:ext uri="{FF2B5EF4-FFF2-40B4-BE49-F238E27FC236}">
                      <a16:creationId xmlns:a16="http://schemas.microsoft.com/office/drawing/2014/main" id="{FD106B09-DEF1-4F1F-9467-60F70CDBFC24}"/>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0" name="Oval 170">
                  <a:extLst>
                    <a:ext uri="{FF2B5EF4-FFF2-40B4-BE49-F238E27FC236}">
                      <a16:creationId xmlns:a16="http://schemas.microsoft.com/office/drawing/2014/main" id="{C896EE23-6164-4BE3-8AAD-D1338CBD11D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71" name="Oval 171">
                  <a:extLst>
                    <a:ext uri="{FF2B5EF4-FFF2-40B4-BE49-F238E27FC236}">
                      <a16:creationId xmlns:a16="http://schemas.microsoft.com/office/drawing/2014/main" id="{5BB64C0E-1E62-4A9F-ADC7-2E250348399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1" name="Group 161">
                <a:extLst>
                  <a:ext uri="{FF2B5EF4-FFF2-40B4-BE49-F238E27FC236}">
                    <a16:creationId xmlns:a16="http://schemas.microsoft.com/office/drawing/2014/main" id="{473E0A74-F6EF-4211-AEDF-D997131FD111}"/>
                  </a:ext>
                </a:extLst>
              </p:cNvPr>
              <p:cNvGrpSpPr>
                <a:grpSpLocks/>
              </p:cNvGrpSpPr>
              <p:nvPr/>
            </p:nvGrpSpPr>
            <p:grpSpPr bwMode="auto">
              <a:xfrm>
                <a:off x="2145472" y="3077473"/>
                <a:ext cx="201593" cy="45719"/>
                <a:chOff x="1501140" y="3070859"/>
                <a:chExt cx="201593" cy="45719"/>
              </a:xfrm>
            </p:grpSpPr>
            <p:sp>
              <p:nvSpPr>
                <p:cNvPr id="666" name="Oval 166">
                  <a:extLst>
                    <a:ext uri="{FF2B5EF4-FFF2-40B4-BE49-F238E27FC236}">
                      <a16:creationId xmlns:a16="http://schemas.microsoft.com/office/drawing/2014/main" id="{480838F9-F663-498C-8199-C67B3401E41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7" name="Oval 167">
                  <a:extLst>
                    <a:ext uri="{FF2B5EF4-FFF2-40B4-BE49-F238E27FC236}">
                      <a16:creationId xmlns:a16="http://schemas.microsoft.com/office/drawing/2014/main" id="{725140B2-F752-4057-AF69-6840C230387C}"/>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8" name="Oval 168">
                  <a:extLst>
                    <a:ext uri="{FF2B5EF4-FFF2-40B4-BE49-F238E27FC236}">
                      <a16:creationId xmlns:a16="http://schemas.microsoft.com/office/drawing/2014/main" id="{4C270F17-F717-4E77-A409-E3F6FE236C06}"/>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62" name="Group 162">
                <a:extLst>
                  <a:ext uri="{FF2B5EF4-FFF2-40B4-BE49-F238E27FC236}">
                    <a16:creationId xmlns:a16="http://schemas.microsoft.com/office/drawing/2014/main" id="{5153B512-1AE0-4767-937B-338170BECAC1}"/>
                  </a:ext>
                </a:extLst>
              </p:cNvPr>
              <p:cNvGrpSpPr>
                <a:grpSpLocks/>
              </p:cNvGrpSpPr>
              <p:nvPr/>
            </p:nvGrpSpPr>
            <p:grpSpPr bwMode="auto">
              <a:xfrm>
                <a:off x="2744906" y="3077673"/>
                <a:ext cx="201593" cy="45719"/>
                <a:chOff x="1501140" y="3070859"/>
                <a:chExt cx="201593" cy="45719"/>
              </a:xfrm>
            </p:grpSpPr>
            <p:sp>
              <p:nvSpPr>
                <p:cNvPr id="663" name="Oval 163">
                  <a:extLst>
                    <a:ext uri="{FF2B5EF4-FFF2-40B4-BE49-F238E27FC236}">
                      <a16:creationId xmlns:a16="http://schemas.microsoft.com/office/drawing/2014/main" id="{2690E7D4-ED85-4F97-8248-4CA4F3306BF1}"/>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4" name="Oval 164">
                  <a:extLst>
                    <a:ext uri="{FF2B5EF4-FFF2-40B4-BE49-F238E27FC236}">
                      <a16:creationId xmlns:a16="http://schemas.microsoft.com/office/drawing/2014/main" id="{5A9E3497-C5FB-4218-8ED9-3D389E4DFE0F}"/>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65" name="Oval 165">
                  <a:extLst>
                    <a:ext uri="{FF2B5EF4-FFF2-40B4-BE49-F238E27FC236}">
                      <a16:creationId xmlns:a16="http://schemas.microsoft.com/office/drawing/2014/main" id="{8080DF6A-6172-4076-8ECE-0E113AD5E6D8}"/>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grpSp>
          <p:nvGrpSpPr>
            <p:cNvPr id="632" name="Group 132">
              <a:extLst>
                <a:ext uri="{FF2B5EF4-FFF2-40B4-BE49-F238E27FC236}">
                  <a16:creationId xmlns:a16="http://schemas.microsoft.com/office/drawing/2014/main" id="{067405C6-5DB1-455E-B6FC-0A1D06CD76EF}"/>
                </a:ext>
              </a:extLst>
            </p:cNvPr>
            <p:cNvGrpSpPr>
              <a:grpSpLocks/>
            </p:cNvGrpSpPr>
            <p:nvPr/>
          </p:nvGrpSpPr>
          <p:grpSpPr bwMode="auto">
            <a:xfrm>
              <a:off x="1305438" y="3513599"/>
              <a:ext cx="1840959" cy="207818"/>
              <a:chOff x="1302231" y="2991457"/>
              <a:chExt cx="1840959" cy="207818"/>
            </a:xfrm>
          </p:grpSpPr>
          <p:grpSp>
            <p:nvGrpSpPr>
              <p:cNvPr id="637" name="Group 137">
                <a:extLst>
                  <a:ext uri="{FF2B5EF4-FFF2-40B4-BE49-F238E27FC236}">
                    <a16:creationId xmlns:a16="http://schemas.microsoft.com/office/drawing/2014/main" id="{6402BC71-712A-408D-A657-C8589A990888}"/>
                  </a:ext>
                </a:extLst>
              </p:cNvPr>
              <p:cNvGrpSpPr/>
              <p:nvPr/>
            </p:nvGrpSpPr>
            <p:grpSpPr>
              <a:xfrm>
                <a:off x="1302231" y="2991457"/>
                <a:ext cx="1840959" cy="207818"/>
                <a:chOff x="360121" y="3045496"/>
                <a:chExt cx="627425" cy="207818"/>
              </a:xfrm>
              <a:solidFill>
                <a:schemeClr val="bg1"/>
              </a:solidFill>
            </p:grpSpPr>
            <p:sp>
              <p:nvSpPr>
                <p:cNvPr id="650" name="Rectangle 150">
                  <a:extLst>
                    <a:ext uri="{FF2B5EF4-FFF2-40B4-BE49-F238E27FC236}">
                      <a16:creationId xmlns:a16="http://schemas.microsoft.com/office/drawing/2014/main" id="{2A2737E8-4A27-4E95-BB7D-7F2354E38834}"/>
                    </a:ext>
                  </a:extLst>
                </p:cNvPr>
                <p:cNvSpPr/>
                <p:nvPr/>
              </p:nvSpPr>
              <p:spPr bwMode="auto">
                <a:xfrm>
                  <a:off x="360121" y="3045496"/>
                  <a:ext cx="627425" cy="207818"/>
                </a:xfrm>
                <a:prstGeom prst="rect">
                  <a:avLst/>
                </a:prstGeom>
                <a:grpFill/>
                <a:ln w="9525" cap="flat" cmpd="sng" algn="ctr">
                  <a:solidFill>
                    <a:schemeClr val="tx1"/>
                  </a:solidFill>
                  <a:prstDash val="solid"/>
                  <a:round/>
                  <a:headEnd type="none" w="med" len="med"/>
                  <a:tailEnd type="none" w="med" len="med"/>
                </a:ln>
                <a:effectLst/>
              </p:spPr>
              <p:txBody>
                <a:bodyPr wrap="none"/>
                <a:lstStyle/>
                <a:p>
                  <a:pPr>
                    <a:defRPr/>
                  </a:pPr>
                  <a:endParaRPr lang="en-US">
                    <a:solidFill>
                      <a:srgbClr val="000099"/>
                    </a:solidFill>
                    <a:ea typeface="ＭＳ Ｐゴシック" charset="0"/>
                    <a:cs typeface="ＭＳ Ｐゴシック" charset="0"/>
                  </a:endParaRPr>
                </a:p>
              </p:txBody>
            </p:sp>
            <p:cxnSp>
              <p:nvCxnSpPr>
                <p:cNvPr id="651" name="Straight Connector 151">
                  <a:extLst>
                    <a:ext uri="{FF2B5EF4-FFF2-40B4-BE49-F238E27FC236}">
                      <a16:creationId xmlns:a16="http://schemas.microsoft.com/office/drawing/2014/main" id="{7DEAED26-5579-4BB6-9F06-950E055CDDA8}"/>
                    </a:ext>
                  </a:extLst>
                </p:cNvPr>
                <p:cNvCxnSpPr/>
                <p:nvPr/>
              </p:nvCxnSpPr>
              <p:spPr bwMode="auto">
                <a:xfrm>
                  <a:off x="544967"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2" name="Straight Connector 152">
                  <a:extLst>
                    <a:ext uri="{FF2B5EF4-FFF2-40B4-BE49-F238E27FC236}">
                      <a16:creationId xmlns:a16="http://schemas.microsoft.com/office/drawing/2014/main" id="{63D6BAE7-B1F9-4485-9406-03682A040D7F}"/>
                    </a:ext>
                  </a:extLst>
                </p:cNvPr>
                <p:cNvCxnSpPr/>
                <p:nvPr/>
              </p:nvCxnSpPr>
              <p:spPr bwMode="auto">
                <a:xfrm>
                  <a:off x="382554"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3" name="Straight Connector 153">
                  <a:extLst>
                    <a:ext uri="{FF2B5EF4-FFF2-40B4-BE49-F238E27FC236}">
                      <a16:creationId xmlns:a16="http://schemas.microsoft.com/office/drawing/2014/main" id="{1FB68291-CAC4-4369-96A9-EBB54F4ED3E6}"/>
                    </a:ext>
                  </a:extLst>
                </p:cNvPr>
                <p:cNvCxnSpPr/>
                <p:nvPr/>
              </p:nvCxnSpPr>
              <p:spPr bwMode="auto">
                <a:xfrm>
                  <a:off x="407636"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4" name="Straight Connector 154">
                  <a:extLst>
                    <a:ext uri="{FF2B5EF4-FFF2-40B4-BE49-F238E27FC236}">
                      <a16:creationId xmlns:a16="http://schemas.microsoft.com/office/drawing/2014/main" id="{13E96F27-864C-4801-B311-D3AAFDC20406}"/>
                    </a:ext>
                  </a:extLst>
                </p:cNvPr>
                <p:cNvCxnSpPr/>
                <p:nvPr/>
              </p:nvCxnSpPr>
              <p:spPr bwMode="auto">
                <a:xfrm>
                  <a:off x="599093" y="3046412"/>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5" name="Straight Connector 155">
                  <a:extLst>
                    <a:ext uri="{FF2B5EF4-FFF2-40B4-BE49-F238E27FC236}">
                      <a16:creationId xmlns:a16="http://schemas.microsoft.com/office/drawing/2014/main" id="{7F86C4D9-B6C2-4DAC-914C-3B26932B5DD8}"/>
                    </a:ext>
                  </a:extLst>
                </p:cNvPr>
                <p:cNvCxnSpPr/>
                <p:nvPr/>
              </p:nvCxnSpPr>
              <p:spPr bwMode="auto">
                <a:xfrm>
                  <a:off x="77454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6" name="Straight Connector 156">
                  <a:extLst>
                    <a:ext uri="{FF2B5EF4-FFF2-40B4-BE49-F238E27FC236}">
                      <a16:creationId xmlns:a16="http://schemas.microsoft.com/office/drawing/2014/main" id="{E739E5C3-1869-4B59-BDA0-C06EDA527100}"/>
                    </a:ext>
                  </a:extLst>
                </p:cNvPr>
                <p:cNvCxnSpPr/>
                <p:nvPr/>
              </p:nvCxnSpPr>
              <p:spPr bwMode="auto">
                <a:xfrm>
                  <a:off x="826481"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7" name="Straight Connector 157">
                  <a:extLst>
                    <a:ext uri="{FF2B5EF4-FFF2-40B4-BE49-F238E27FC236}">
                      <a16:creationId xmlns:a16="http://schemas.microsoft.com/office/drawing/2014/main" id="{9B4C9B66-51BC-4961-9546-C4467F671E63}"/>
                    </a:ext>
                  </a:extLst>
                </p:cNvPr>
                <p:cNvCxnSpPr/>
                <p:nvPr/>
              </p:nvCxnSpPr>
              <p:spPr bwMode="auto">
                <a:xfrm>
                  <a:off x="963675"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8" name="Straight Connector 158">
                  <a:extLst>
                    <a:ext uri="{FF2B5EF4-FFF2-40B4-BE49-F238E27FC236}">
                      <a16:creationId xmlns:a16="http://schemas.microsoft.com/office/drawing/2014/main" id="{90D5DA5E-3AD0-48F0-921E-85AE90586B69}"/>
                    </a:ext>
                  </a:extLst>
                </p:cNvPr>
                <p:cNvCxnSpPr/>
                <p:nvPr/>
              </p:nvCxnSpPr>
              <p:spPr bwMode="auto">
                <a:xfrm>
                  <a:off x="938600" y="3045496"/>
                  <a:ext cx="0" cy="205314"/>
                </a:xfrm>
                <a:prstGeom prst="line">
                  <a:avLst/>
                </a:prstGeom>
                <a:grp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38" name="Group 138">
                <a:extLst>
                  <a:ext uri="{FF2B5EF4-FFF2-40B4-BE49-F238E27FC236}">
                    <a16:creationId xmlns:a16="http://schemas.microsoft.com/office/drawing/2014/main" id="{33EBE755-CB92-44DF-8EF9-19E7BDFF1239}"/>
                  </a:ext>
                </a:extLst>
              </p:cNvPr>
              <p:cNvGrpSpPr>
                <a:grpSpLocks/>
              </p:cNvGrpSpPr>
              <p:nvPr/>
            </p:nvGrpSpPr>
            <p:grpSpPr bwMode="auto">
              <a:xfrm>
                <a:off x="1526796" y="3077273"/>
                <a:ext cx="201593" cy="45719"/>
                <a:chOff x="1501140" y="3070859"/>
                <a:chExt cx="201593" cy="45719"/>
              </a:xfrm>
            </p:grpSpPr>
            <p:sp>
              <p:nvSpPr>
                <p:cNvPr id="647" name="Oval 147">
                  <a:extLst>
                    <a:ext uri="{FF2B5EF4-FFF2-40B4-BE49-F238E27FC236}">
                      <a16:creationId xmlns:a16="http://schemas.microsoft.com/office/drawing/2014/main" id="{D8C5AE61-64F2-4563-97C1-A22BD6BFE9A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8" name="Oval 148">
                  <a:extLst>
                    <a:ext uri="{FF2B5EF4-FFF2-40B4-BE49-F238E27FC236}">
                      <a16:creationId xmlns:a16="http://schemas.microsoft.com/office/drawing/2014/main" id="{09961B2F-BF92-4408-A367-F9424EDFA6C8}"/>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9" name="Oval 149">
                  <a:extLst>
                    <a:ext uri="{FF2B5EF4-FFF2-40B4-BE49-F238E27FC236}">
                      <a16:creationId xmlns:a16="http://schemas.microsoft.com/office/drawing/2014/main" id="{2CFCFF33-0A88-4E2F-85E8-5411C3665372}"/>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39" name="Group 139">
                <a:extLst>
                  <a:ext uri="{FF2B5EF4-FFF2-40B4-BE49-F238E27FC236}">
                    <a16:creationId xmlns:a16="http://schemas.microsoft.com/office/drawing/2014/main" id="{5982F7DA-65E5-4B7E-BDF2-D30D68F77101}"/>
                  </a:ext>
                </a:extLst>
              </p:cNvPr>
              <p:cNvGrpSpPr>
                <a:grpSpLocks/>
              </p:cNvGrpSpPr>
              <p:nvPr/>
            </p:nvGrpSpPr>
            <p:grpSpPr bwMode="auto">
              <a:xfrm>
                <a:off x="2145472" y="3077473"/>
                <a:ext cx="201593" cy="45719"/>
                <a:chOff x="1501140" y="3070859"/>
                <a:chExt cx="201593" cy="45719"/>
              </a:xfrm>
            </p:grpSpPr>
            <p:sp>
              <p:nvSpPr>
                <p:cNvPr id="644" name="Oval 144">
                  <a:extLst>
                    <a:ext uri="{FF2B5EF4-FFF2-40B4-BE49-F238E27FC236}">
                      <a16:creationId xmlns:a16="http://schemas.microsoft.com/office/drawing/2014/main" id="{D796E450-D7B8-4849-82E6-94159DEFA575}"/>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5" name="Oval 145">
                  <a:extLst>
                    <a:ext uri="{FF2B5EF4-FFF2-40B4-BE49-F238E27FC236}">
                      <a16:creationId xmlns:a16="http://schemas.microsoft.com/office/drawing/2014/main" id="{F7F79420-CDF8-46E4-B556-966CB0516187}"/>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6" name="Oval 146">
                  <a:extLst>
                    <a:ext uri="{FF2B5EF4-FFF2-40B4-BE49-F238E27FC236}">
                      <a16:creationId xmlns:a16="http://schemas.microsoft.com/office/drawing/2014/main" id="{86AB0D57-21BF-43D2-8D75-50F1D8A1B6C4}"/>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nvGrpSpPr>
              <p:cNvPr id="640" name="Group 140">
                <a:extLst>
                  <a:ext uri="{FF2B5EF4-FFF2-40B4-BE49-F238E27FC236}">
                    <a16:creationId xmlns:a16="http://schemas.microsoft.com/office/drawing/2014/main" id="{F49CD53B-9A4E-4D1C-8996-9C98CA6B4975}"/>
                  </a:ext>
                </a:extLst>
              </p:cNvPr>
              <p:cNvGrpSpPr>
                <a:grpSpLocks/>
              </p:cNvGrpSpPr>
              <p:nvPr/>
            </p:nvGrpSpPr>
            <p:grpSpPr bwMode="auto">
              <a:xfrm>
                <a:off x="2744906" y="3077673"/>
                <a:ext cx="201593" cy="45719"/>
                <a:chOff x="1501140" y="3070859"/>
                <a:chExt cx="201593" cy="45719"/>
              </a:xfrm>
            </p:grpSpPr>
            <p:sp>
              <p:nvSpPr>
                <p:cNvPr id="641" name="Oval 141">
                  <a:extLst>
                    <a:ext uri="{FF2B5EF4-FFF2-40B4-BE49-F238E27FC236}">
                      <a16:creationId xmlns:a16="http://schemas.microsoft.com/office/drawing/2014/main" id="{F9A87372-A9F5-4C25-9DC5-7388091A132D}"/>
                    </a:ext>
                  </a:extLst>
                </p:cNvPr>
                <p:cNvSpPr>
                  <a:spLocks noChangeArrowheads="1"/>
                </p:cNvSpPr>
                <p:nvPr/>
              </p:nvSpPr>
              <p:spPr bwMode="auto">
                <a:xfrm>
                  <a:off x="1501140"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2" name="Oval 142">
                  <a:extLst>
                    <a:ext uri="{FF2B5EF4-FFF2-40B4-BE49-F238E27FC236}">
                      <a16:creationId xmlns:a16="http://schemas.microsoft.com/office/drawing/2014/main" id="{4898BC2C-AEAA-4E32-9E7D-30A7262C8CAD}"/>
                    </a:ext>
                  </a:extLst>
                </p:cNvPr>
                <p:cNvSpPr>
                  <a:spLocks noChangeArrowheads="1"/>
                </p:cNvSpPr>
                <p:nvPr/>
              </p:nvSpPr>
              <p:spPr bwMode="auto">
                <a:xfrm>
                  <a:off x="1579077"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sp>
              <p:nvSpPr>
                <p:cNvPr id="643" name="Oval 143">
                  <a:extLst>
                    <a:ext uri="{FF2B5EF4-FFF2-40B4-BE49-F238E27FC236}">
                      <a16:creationId xmlns:a16="http://schemas.microsoft.com/office/drawing/2014/main" id="{13BE5EE8-EC68-4EB6-921C-1FDD1C8149A1}"/>
                    </a:ext>
                  </a:extLst>
                </p:cNvPr>
                <p:cNvSpPr>
                  <a:spLocks noChangeArrowheads="1"/>
                </p:cNvSpPr>
                <p:nvPr/>
              </p:nvSpPr>
              <p:spPr bwMode="auto">
                <a:xfrm>
                  <a:off x="1657014" y="3070859"/>
                  <a:ext cx="45719" cy="4571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grpSp>
        <p:sp>
          <p:nvSpPr>
            <p:cNvPr id="633" name="Line 113">
              <a:extLst>
                <a:ext uri="{FF2B5EF4-FFF2-40B4-BE49-F238E27FC236}">
                  <a16:creationId xmlns:a16="http://schemas.microsoft.com/office/drawing/2014/main" id="{DE51AC8E-0C28-4F43-BC48-491E5E63425E}"/>
                </a:ext>
              </a:extLst>
            </p:cNvPr>
            <p:cNvSpPr>
              <a:spLocks noChangeShapeType="1"/>
            </p:cNvSpPr>
            <p:nvPr/>
          </p:nvSpPr>
          <p:spPr bwMode="auto">
            <a:xfrm>
              <a:off x="1924568" y="2656551"/>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4" name="Line 113">
              <a:extLst>
                <a:ext uri="{FF2B5EF4-FFF2-40B4-BE49-F238E27FC236}">
                  <a16:creationId xmlns:a16="http://schemas.microsoft.com/office/drawing/2014/main" id="{1D7E53CF-7F94-427A-BBDF-D91AD198A278}"/>
                </a:ext>
              </a:extLst>
            </p:cNvPr>
            <p:cNvSpPr>
              <a:spLocks noChangeShapeType="1"/>
            </p:cNvSpPr>
            <p:nvPr/>
          </p:nvSpPr>
          <p:spPr bwMode="auto">
            <a:xfrm>
              <a:off x="2595717" y="2661363"/>
              <a:ext cx="7938" cy="1066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 name="Line 117">
              <a:extLst>
                <a:ext uri="{FF2B5EF4-FFF2-40B4-BE49-F238E27FC236}">
                  <a16:creationId xmlns:a16="http://schemas.microsoft.com/office/drawing/2014/main" id="{E149E522-6FFE-46FC-A115-EEA594A379BC}"/>
                </a:ext>
              </a:extLst>
            </p:cNvPr>
            <p:cNvSpPr>
              <a:spLocks noChangeShapeType="1"/>
            </p:cNvSpPr>
            <p:nvPr/>
          </p:nvSpPr>
          <p:spPr bwMode="auto">
            <a:xfrm flipV="1">
              <a:off x="1297142" y="2661362"/>
              <a:ext cx="1860485"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 name="Rectangle 109">
              <a:extLst>
                <a:ext uri="{FF2B5EF4-FFF2-40B4-BE49-F238E27FC236}">
                  <a16:creationId xmlns:a16="http://schemas.microsoft.com/office/drawing/2014/main" id="{A812D263-4614-4B0A-848F-2911DA96D8EB}"/>
                </a:ext>
              </a:extLst>
            </p:cNvPr>
            <p:cNvSpPr>
              <a:spLocks noChangeArrowheads="1"/>
            </p:cNvSpPr>
            <p:nvPr/>
          </p:nvSpPr>
          <p:spPr bwMode="auto">
            <a:xfrm>
              <a:off x="1297143" y="2412920"/>
              <a:ext cx="1860484" cy="1315243"/>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99"/>
                </a:solidFill>
                <a:latin typeface="+mn-lt"/>
              </a:endParaRPr>
            </a:p>
          </p:txBody>
        </p:sp>
      </p:grpSp>
      <p:sp>
        <p:nvSpPr>
          <p:cNvPr id="2" name="文本框 1">
            <a:extLst>
              <a:ext uri="{FF2B5EF4-FFF2-40B4-BE49-F238E27FC236}">
                <a16:creationId xmlns:a16="http://schemas.microsoft.com/office/drawing/2014/main" id="{31538040-8BE9-4109-9603-5E4424CCBEAF}"/>
              </a:ext>
            </a:extLst>
          </p:cNvPr>
          <p:cNvSpPr txBox="1"/>
          <p:nvPr/>
        </p:nvSpPr>
        <p:spPr>
          <a:xfrm>
            <a:off x="5556106" y="1070575"/>
            <a:ext cx="1646238" cy="461665"/>
          </a:xfrm>
          <a:prstGeom prst="rect">
            <a:avLst/>
          </a:prstGeom>
          <a:solidFill>
            <a:schemeClr val="bg1"/>
          </a:solidFill>
        </p:spPr>
        <p:txBody>
          <a:bodyPr wrap="square" rtlCol="0">
            <a:spAutoFit/>
          </a:bodyPr>
          <a:lstStyle/>
          <a:p>
            <a:pPr algn="ctr"/>
            <a:r>
              <a:rPr lang="en-US" altLang="zh-CN" sz="2400" i="1" dirty="0">
                <a:solidFill>
                  <a:srgbClr val="FF0000"/>
                </a:solidFill>
                <a:latin typeface="Comic Sans MS" panose="030F0702030302020204" pitchFamily="66" charset="0"/>
                <a:ea typeface="ＭＳ Ｐゴシック" panose="020B0600070205080204" pitchFamily="34" charset="-128"/>
              </a:rPr>
              <a:t>flow</a:t>
            </a:r>
            <a:endParaRPr lang="zh-CN" altLang="en-US" sz="2400" i="1" dirty="0">
              <a:solidFill>
                <a:srgbClr val="FF0000"/>
              </a:solidFill>
              <a:latin typeface="Comic Sans MS" panose="030F0702030302020204" pitchFamily="66" charset="0"/>
              <a:ea typeface="ＭＳ Ｐゴシック" panose="020B0600070205080204" pitchFamily="34" charset="-128"/>
            </a:endParaRPr>
          </a:p>
        </p:txBody>
      </p:sp>
      <p:sp>
        <p:nvSpPr>
          <p:cNvPr id="703" name="Text Box 110">
            <a:extLst>
              <a:ext uri="{FF2B5EF4-FFF2-40B4-BE49-F238E27FC236}">
                <a16:creationId xmlns:a16="http://schemas.microsoft.com/office/drawing/2014/main" id="{938C1236-8842-472D-BB82-78B460D149D7}"/>
              </a:ext>
            </a:extLst>
          </p:cNvPr>
          <p:cNvSpPr txBox="1">
            <a:spLocks noChangeArrowheads="1"/>
          </p:cNvSpPr>
          <p:nvPr/>
        </p:nvSpPr>
        <p:spPr bwMode="auto">
          <a:xfrm>
            <a:off x="794113" y="3550434"/>
            <a:ext cx="1840633" cy="195858"/>
          </a:xfrm>
          <a:prstGeom prst="rect">
            <a:avLst/>
          </a:prstGeom>
          <a:solidFill>
            <a:schemeClr val="bg1"/>
          </a:solidFill>
          <a:ln>
            <a:noFill/>
          </a:ln>
        </p:spPr>
        <p:txBody>
          <a:bodyPr wrap="square" tIns="0" bIns="0">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99"/>
                </a:solidFill>
                <a:latin typeface="+mn-lt"/>
                <a:ea typeface="+mn-ea"/>
              </a:rPr>
              <a:t>local </a:t>
            </a:r>
            <a:r>
              <a:rPr lang="en-US" altLang="zh-CN" sz="1400" dirty="0">
                <a:solidFill>
                  <a:srgbClr val="FF0000"/>
                </a:solidFill>
                <a:latin typeface="+mn-lt"/>
                <a:ea typeface="+mn-ea"/>
              </a:rPr>
              <a:t>flow</a:t>
            </a:r>
            <a:r>
              <a:rPr lang="en-US" altLang="zh-CN" sz="1400" dirty="0">
                <a:solidFill>
                  <a:srgbClr val="000099"/>
                </a:solidFill>
                <a:latin typeface="+mn-lt"/>
                <a:ea typeface="+mn-ea"/>
              </a:rPr>
              <a:t> table</a:t>
            </a:r>
          </a:p>
        </p:txBody>
      </p:sp>
    </p:spTree>
    <p:extLst>
      <p:ext uri="{BB962C8B-B14F-4D97-AF65-F5344CB8AC3E}">
        <p14:creationId xmlns:p14="http://schemas.microsoft.com/office/powerpoint/2010/main" val="2988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wipe(down)">
                                      <p:cBhvr>
                                        <p:cTn id="7" dur="5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70"/>
                                        </p:tgtEl>
                                        <p:attrNameLst>
                                          <p:attrName>style.visibility</p:attrName>
                                        </p:attrNameLst>
                                      </p:cBhvr>
                                      <p:to>
                                        <p:strVal val="visible"/>
                                      </p:to>
                                    </p:set>
                                    <p:animEffect transition="in" filter="dissolve">
                                      <p:cBhvr>
                                        <p:cTn id="12" dur="500"/>
                                        <p:tgtEl>
                                          <p:spTgt spid="27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3"/>
                                        </p:tgtEl>
                                        <p:attrNameLst>
                                          <p:attrName>style.visibility</p:attrName>
                                        </p:attrNameLst>
                                      </p:cBhvr>
                                      <p:to>
                                        <p:strVal val="visible"/>
                                      </p:to>
                                    </p:set>
                                    <p:animEffect transition="in" filter="dissolve">
                                      <p:cBhvr>
                                        <p:cTn id="17" dur="500"/>
                                        <p:tgtEl>
                                          <p:spTgt spid="5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91"/>
                                        </p:tgtEl>
                                        <p:attrNameLst>
                                          <p:attrName>style.visibility</p:attrName>
                                        </p:attrNameLst>
                                      </p:cBhvr>
                                      <p:to>
                                        <p:strVal val="visible"/>
                                      </p:to>
                                    </p:set>
                                    <p:animEffect transition="in" filter="dissolve">
                                      <p:cBhvr>
                                        <p:cTn id="22" dur="500"/>
                                        <p:tgtEl>
                                          <p:spTgt spid="49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4"/>
                                        </p:tgtEl>
                                        <p:attrNameLst>
                                          <p:attrName>style.visibility</p:attrName>
                                        </p:attrNameLst>
                                      </p:cBhvr>
                                      <p:to>
                                        <p:strVal val="visible"/>
                                      </p:to>
                                    </p:set>
                                    <p:animEffect transition="in" filter="dissolve">
                                      <p:cBhvr>
                                        <p:cTn id="27" dur="500"/>
                                        <p:tgtEl>
                                          <p:spTgt spid="3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15"/>
                                        </p:tgtEl>
                                        <p:attrNameLst>
                                          <p:attrName>style.visibility</p:attrName>
                                        </p:attrNameLst>
                                      </p:cBhvr>
                                      <p:to>
                                        <p:strVal val="visible"/>
                                      </p:to>
                                    </p:set>
                                    <p:animEffect transition="in" filter="wipe(up)">
                                      <p:cBhvr>
                                        <p:cTn id="32" dur="500"/>
                                        <p:tgtEl>
                                          <p:spTgt spid="615"/>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497"/>
                                        </p:tgtEl>
                                        <p:attrNameLst>
                                          <p:attrName>style.visibility</p:attrName>
                                        </p:attrNameLst>
                                      </p:cBhvr>
                                      <p:to>
                                        <p:strVal val="visible"/>
                                      </p:to>
                                    </p:set>
                                    <p:animEffect transition="in" filter="dissolve">
                                      <p:cBhvr>
                                        <p:cTn id="36" dur="1000"/>
                                        <p:tgtEl>
                                          <p:spTgt spid="4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0"/>
                                        </p:tgtEl>
                                        <p:attrNameLst>
                                          <p:attrName>style.visibility</p:attrName>
                                        </p:attrNameLst>
                                      </p:cBhvr>
                                      <p:to>
                                        <p:strVal val="visible"/>
                                      </p:to>
                                    </p:set>
                                    <p:animEffect transition="in" filter="dissolve">
                                      <p:cBhvr>
                                        <p:cTn id="41" dur="500"/>
                                        <p:tgtEl>
                                          <p:spTgt spid="35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Review and Overview: Forwarding</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2020188" y="2244830"/>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err="1">
                <a:ln>
                  <a:noFill/>
                </a:ln>
                <a:solidFill>
                  <a:srgbClr val="000099"/>
                </a:solidFill>
                <a:effectLst/>
                <a:uLnTx/>
                <a:uFillTx/>
                <a:latin typeface="Comic Sans MS" panose="030F0702030302020204" pitchFamily="66" charset="0"/>
              </a:rPr>
              <a:t>Eeach</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6" y="1556792"/>
            <a:ext cx="11524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lvl="1" indent="-457200">
              <a:buClr>
                <a:srgbClr val="0013A3"/>
              </a:buClr>
              <a:buFont typeface="Calibri" panose="020F0502020204030204" pitchFamily="34" charset="0"/>
              <a:buChar char="−"/>
              <a:defRPr/>
            </a:pPr>
            <a:r>
              <a:rPr lang="en-US" altLang="en-US" dirty="0">
                <a:solidFill>
                  <a:schemeClr val="accent6">
                    <a:lumMod val="75000"/>
                  </a:schemeClr>
                </a:solidFill>
                <a:latin typeface="Comic Sans MS" panose="030F0702030302020204" pitchFamily="66" charset="0"/>
              </a:rPr>
              <a:t>Routing(destination-based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
        <p:nvSpPr>
          <p:cNvPr id="224" name="TextBox 257">
            <a:extLst>
              <a:ext uri="{FF2B5EF4-FFF2-40B4-BE49-F238E27FC236}">
                <a16:creationId xmlns:a16="http://schemas.microsoft.com/office/drawing/2014/main" id="{2E77CD55-B0DB-4B9D-832A-A725A38DE2F0}"/>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Switching: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a:t>
            </a:r>
            <a:r>
              <a:rPr kumimoji="0" lang="en-US" altLang="zh-CN" b="0" u="none" strike="noStrike" kern="1200" cap="none" spc="0" normalizeH="0" baseline="0" noProof="0" dirty="0">
                <a:ln>
                  <a:noFill/>
                </a:ln>
                <a:solidFill>
                  <a:srgbClr val="000099"/>
                </a:solidFill>
                <a:effectLst/>
                <a:uLnTx/>
                <a:uFillTx/>
                <a:latin typeface="Comic Sans MS" panose="030F0702030302020204" pitchFamily="66" charset="0"/>
              </a:rPr>
              <a:t>ing</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by local destination MAC address</a:t>
            </a:r>
          </a:p>
        </p:txBody>
      </p:sp>
    </p:spTree>
    <p:extLst>
      <p:ext uri="{BB962C8B-B14F-4D97-AF65-F5344CB8AC3E}">
        <p14:creationId xmlns:p14="http://schemas.microsoft.com/office/powerpoint/2010/main" val="135056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1.48148E-6 L -0.05364 0.46621 " pathEditMode="relative" rAng="0" ptsTypes="AA">
                                      <p:cBhvr>
                                        <p:cTn id="6" dur="2000" fill="hold"/>
                                        <p:tgtEl>
                                          <p:spTgt spid="703"/>
                                        </p:tgtEl>
                                        <p:attrNameLst>
                                          <p:attrName>ppt_x</p:attrName>
                                          <p:attrName>ppt_y</p:attrName>
                                        </p:attrNameLst>
                                      </p:cBhvr>
                                      <p:rCtr x="-2682" y="23310"/>
                                    </p:animMotion>
                                  </p:childTnLst>
                                </p:cTn>
                              </p:par>
                            </p:childTnLst>
                          </p:cTn>
                        </p:par>
                        <p:par>
                          <p:cTn id="7" fill="hold">
                            <p:stCondLst>
                              <p:cond delay="2000"/>
                            </p:stCondLst>
                            <p:childTnLst>
                              <p:par>
                                <p:cTn id="8" presetID="22" presetClass="entr" presetSubtype="4" fill="hold" nodeType="afterEffect">
                                  <p:stCondLst>
                                    <p:cond delay="0"/>
                                  </p:stCondLst>
                                  <p:childTnLst>
                                    <p:set>
                                      <p:cBhvr>
                                        <p:cTn id="9" dur="1" fill="hold">
                                          <p:stCondLst>
                                            <p:cond delay="0"/>
                                          </p:stCondLst>
                                        </p:cTn>
                                        <p:tgtEl>
                                          <p:spTgt spid="777"/>
                                        </p:tgtEl>
                                        <p:attrNameLst>
                                          <p:attrName>style.visibility</p:attrName>
                                        </p:attrNameLst>
                                      </p:cBhvr>
                                      <p:to>
                                        <p:strVal val="visible"/>
                                      </p:to>
                                    </p:set>
                                    <p:animEffect transition="in" filter="wipe(down)">
                                      <p:cBhvr>
                                        <p:cTn id="10" dur="500"/>
                                        <p:tgtEl>
                                          <p:spTgt spid="777"/>
                                        </p:tgtEl>
                                      </p:cBhvr>
                                    </p:animEffect>
                                  </p:childTnLst>
                                </p:cTn>
                              </p:par>
                            </p:childTnLst>
                          </p:cTn>
                        </p:par>
                        <p:par>
                          <p:cTn id="11" fill="hold">
                            <p:stCondLst>
                              <p:cond delay="2500"/>
                            </p:stCondLst>
                            <p:childTnLst>
                              <p:par>
                                <p:cTn id="12" presetID="9" presetClass="entr" presetSubtype="0" fill="hold" nodeType="afterEffect">
                                  <p:stCondLst>
                                    <p:cond delay="0"/>
                                  </p:stCondLst>
                                  <p:childTnLst>
                                    <p:set>
                                      <p:cBhvr>
                                        <p:cTn id="13" dur="1" fill="hold">
                                          <p:stCondLst>
                                            <p:cond delay="0"/>
                                          </p:stCondLst>
                                        </p:cTn>
                                        <p:tgtEl>
                                          <p:spTgt spid="889"/>
                                        </p:tgtEl>
                                        <p:attrNameLst>
                                          <p:attrName>style.visibility</p:attrName>
                                        </p:attrNameLst>
                                      </p:cBhvr>
                                      <p:to>
                                        <p:strVal val="visible"/>
                                      </p:to>
                                    </p:set>
                                    <p:animEffect transition="in" filter="dissolve">
                                      <p:cBhvr>
                                        <p:cTn id="14" dur="1000"/>
                                        <p:tgtEl>
                                          <p:spTgt spid="889"/>
                                        </p:tgtEl>
                                      </p:cBhvr>
                                    </p:animEffect>
                                  </p:childTnLst>
                                </p:cTn>
                              </p:par>
                              <p:par>
                                <p:cTn id="15" presetID="9" presetClass="entr" presetSubtype="0" fill="hold" nodeType="withEffect">
                                  <p:stCondLst>
                                    <p:cond delay="0"/>
                                  </p:stCondLst>
                                  <p:childTnLst>
                                    <p:set>
                                      <p:cBhvr>
                                        <p:cTn id="16" dur="1" fill="hold">
                                          <p:stCondLst>
                                            <p:cond delay="0"/>
                                          </p:stCondLst>
                                        </p:cTn>
                                        <p:tgtEl>
                                          <p:spTgt spid="916"/>
                                        </p:tgtEl>
                                        <p:attrNameLst>
                                          <p:attrName>style.visibility</p:attrName>
                                        </p:attrNameLst>
                                      </p:cBhvr>
                                      <p:to>
                                        <p:strVal val="visible"/>
                                      </p:to>
                                    </p:set>
                                    <p:animEffect transition="in" filter="dissolve">
                                      <p:cBhvr>
                                        <p:cTn id="17" dur="500"/>
                                        <p:tgtEl>
                                          <p:spTgt spid="916"/>
                                        </p:tgtEl>
                                      </p:cBhvr>
                                    </p:animEffect>
                                  </p:childTnLst>
                                </p:cTn>
                              </p:par>
                            </p:childTnLst>
                          </p:cTn>
                        </p:par>
                        <p:par>
                          <p:cTn id="18" fill="hold">
                            <p:stCondLst>
                              <p:cond delay="3500"/>
                            </p:stCondLst>
                            <p:childTnLst>
                              <p:par>
                                <p:cTn id="19" presetID="9" presetClass="entr" presetSubtype="0" fill="hold" grpId="0" nodeType="afterEffect">
                                  <p:stCondLst>
                                    <p:cond delay="0"/>
                                  </p:stCondLst>
                                  <p:childTnLst>
                                    <p:set>
                                      <p:cBhvr>
                                        <p:cTn id="20" dur="1" fill="hold">
                                          <p:stCondLst>
                                            <p:cond delay="0"/>
                                          </p:stCondLst>
                                        </p:cTn>
                                        <p:tgtEl>
                                          <p:spTgt spid="776"/>
                                        </p:tgtEl>
                                        <p:attrNameLst>
                                          <p:attrName>style.visibility</p:attrName>
                                        </p:attrNameLst>
                                      </p:cBhvr>
                                      <p:to>
                                        <p:strVal val="visible"/>
                                      </p:to>
                                    </p:set>
                                    <p:animEffect transition="in" filter="dissolve">
                                      <p:cBhvr>
                                        <p:cTn id="21" dur="500"/>
                                        <p:tgtEl>
                                          <p:spTgt spid="77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922"/>
                                        </p:tgtEl>
                                        <p:attrNameLst>
                                          <p:attrName>style.visibility</p:attrName>
                                        </p:attrNameLst>
                                      </p:cBhvr>
                                      <p:to>
                                        <p:strVal val="visible"/>
                                      </p:to>
                                    </p:set>
                                    <p:animEffect transition="in" filter="dissolve">
                                      <p:cBhvr>
                                        <p:cTn id="26" dur="500"/>
                                        <p:tgtEl>
                                          <p:spTgt spid="92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4"/>
                                        </p:tgtEl>
                                        <p:attrNameLst>
                                          <p:attrName>style.visibility</p:attrName>
                                        </p:attrNameLst>
                                      </p:cBhvr>
                                      <p:to>
                                        <p:strVal val="visible"/>
                                      </p:to>
                                    </p:set>
                                    <p:animEffect transition="in" filter="dissolve">
                                      <p:cBhvr>
                                        <p:cTn id="31"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 grpId="0"/>
      <p:bldP spid="922" grpId="0"/>
      <p:bldP spid="22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txBox="1">
            <a:spLocks/>
          </p:cNvSpPr>
          <p:nvPr/>
        </p:nvSpPr>
        <p:spPr bwMode="auto">
          <a:xfrm>
            <a:off x="1355396" y="252486"/>
            <a:ext cx="9433047" cy="72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3600" dirty="0">
                <a:solidFill>
                  <a:srgbClr val="000099"/>
                </a:solidFill>
                <a:latin typeface="Comic Sans MS" panose="030F0702030302020204" pitchFamily="66" charset="0"/>
                <a:cs typeface="Arial" panose="020B0604020202020204" pitchFamily="34" charset="0"/>
              </a:rPr>
              <a:t>Generalized Forwarding: match plus action</a:t>
            </a:r>
          </a:p>
        </p:txBody>
      </p:sp>
      <p:sp>
        <p:nvSpPr>
          <p:cNvPr id="271"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703" name="Group 2">
            <a:extLst>
              <a:ext uri="{FF2B5EF4-FFF2-40B4-BE49-F238E27FC236}">
                <a16:creationId xmlns:a16="http://schemas.microsoft.com/office/drawing/2014/main" id="{0A633228-E08B-4406-BA2D-37CA9D16D9E2}"/>
              </a:ext>
            </a:extLst>
          </p:cNvPr>
          <p:cNvGrpSpPr/>
          <p:nvPr/>
        </p:nvGrpSpPr>
        <p:grpSpPr>
          <a:xfrm>
            <a:off x="1348514" y="5445224"/>
            <a:ext cx="6996667" cy="1258851"/>
            <a:chOff x="1372488" y="5470630"/>
            <a:chExt cx="6996667" cy="1258851"/>
          </a:xfrm>
        </p:grpSpPr>
        <p:sp>
          <p:nvSpPr>
            <p:cNvPr id="704" name="Freeform 2">
              <a:extLst>
                <a:ext uri="{FF2B5EF4-FFF2-40B4-BE49-F238E27FC236}">
                  <a16:creationId xmlns:a16="http://schemas.microsoft.com/office/drawing/2014/main" id="{10FED21D-EB69-4F54-884E-D7D6552C2400}"/>
                </a:ext>
              </a:extLst>
            </p:cNvPr>
            <p:cNvSpPr>
              <a:spLocks/>
            </p:cNvSpPr>
            <p:nvPr/>
          </p:nvSpPr>
          <p:spPr bwMode="auto">
            <a:xfrm>
              <a:off x="4341668" y="5789681"/>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05" name="Straight Connector 887">
              <a:extLst>
                <a:ext uri="{FF2B5EF4-FFF2-40B4-BE49-F238E27FC236}">
                  <a16:creationId xmlns:a16="http://schemas.microsoft.com/office/drawing/2014/main" id="{73FFE479-0A44-486E-AAEA-520E9D9F65DF}"/>
                </a:ext>
              </a:extLst>
            </p:cNvPr>
            <p:cNvCxnSpPr/>
            <p:nvPr/>
          </p:nvCxnSpPr>
          <p:spPr>
            <a:xfrm flipV="1">
              <a:off x="5011593" y="5940494"/>
              <a:ext cx="1316037" cy="131762"/>
            </a:xfrm>
            <a:prstGeom prst="line">
              <a:avLst/>
            </a:prstGeom>
            <a:noFill/>
            <a:ln w="12700" cap="flat" cmpd="sng" algn="ctr">
              <a:solidFill>
                <a:srgbClr val="000000"/>
              </a:solidFill>
              <a:prstDash val="solid"/>
            </a:ln>
            <a:effectLst/>
          </p:spPr>
        </p:cxnSp>
        <p:cxnSp>
          <p:nvCxnSpPr>
            <p:cNvPr id="706" name="Straight Connector 888">
              <a:extLst>
                <a:ext uri="{FF2B5EF4-FFF2-40B4-BE49-F238E27FC236}">
                  <a16:creationId xmlns:a16="http://schemas.microsoft.com/office/drawing/2014/main" id="{A307B29C-2849-4CCF-AB47-F1579AE420ED}"/>
                </a:ext>
              </a:extLst>
            </p:cNvPr>
            <p:cNvCxnSpPr/>
            <p:nvPr/>
          </p:nvCxnSpPr>
          <p:spPr>
            <a:xfrm>
              <a:off x="4900468" y="6127819"/>
              <a:ext cx="2259012" cy="298450"/>
            </a:xfrm>
            <a:prstGeom prst="line">
              <a:avLst/>
            </a:prstGeom>
            <a:noFill/>
            <a:ln w="12700" cap="flat" cmpd="sng" algn="ctr">
              <a:solidFill>
                <a:srgbClr val="000000"/>
              </a:solidFill>
              <a:prstDash val="solid"/>
            </a:ln>
            <a:effectLst/>
          </p:spPr>
        </p:cxnSp>
        <p:cxnSp>
          <p:nvCxnSpPr>
            <p:cNvPr id="707" name="Straight Connector 889">
              <a:extLst>
                <a:ext uri="{FF2B5EF4-FFF2-40B4-BE49-F238E27FC236}">
                  <a16:creationId xmlns:a16="http://schemas.microsoft.com/office/drawing/2014/main" id="{C36EDADB-DA95-4F2C-8F2B-6750D0E53A4E}"/>
                </a:ext>
              </a:extLst>
            </p:cNvPr>
            <p:cNvCxnSpPr/>
            <p:nvPr/>
          </p:nvCxnSpPr>
          <p:spPr>
            <a:xfrm>
              <a:off x="4913168" y="6232594"/>
              <a:ext cx="714375" cy="276225"/>
            </a:xfrm>
            <a:prstGeom prst="line">
              <a:avLst/>
            </a:prstGeom>
            <a:noFill/>
            <a:ln w="12700" cap="flat" cmpd="sng" algn="ctr">
              <a:solidFill>
                <a:srgbClr val="000000"/>
              </a:solidFill>
              <a:prstDash val="solid"/>
            </a:ln>
            <a:effectLst/>
          </p:spPr>
        </p:cxnSp>
        <p:cxnSp>
          <p:nvCxnSpPr>
            <p:cNvPr id="708" name="Straight Connector 890">
              <a:extLst>
                <a:ext uri="{FF2B5EF4-FFF2-40B4-BE49-F238E27FC236}">
                  <a16:creationId xmlns:a16="http://schemas.microsoft.com/office/drawing/2014/main" id="{600360CF-69BC-4152-A921-09BC39109C4E}"/>
                </a:ext>
              </a:extLst>
            </p:cNvPr>
            <p:cNvCxnSpPr/>
            <p:nvPr/>
          </p:nvCxnSpPr>
          <p:spPr>
            <a:xfrm flipV="1">
              <a:off x="5930755" y="6426269"/>
              <a:ext cx="1247775" cy="82550"/>
            </a:xfrm>
            <a:prstGeom prst="line">
              <a:avLst/>
            </a:prstGeom>
            <a:noFill/>
            <a:ln w="12700" cap="flat" cmpd="sng" algn="ctr">
              <a:solidFill>
                <a:srgbClr val="000000"/>
              </a:solidFill>
              <a:prstDash val="solid"/>
            </a:ln>
            <a:effectLst/>
          </p:spPr>
        </p:cxnSp>
        <p:cxnSp>
          <p:nvCxnSpPr>
            <p:cNvPr id="709" name="Straight Connector 891">
              <a:extLst>
                <a:ext uri="{FF2B5EF4-FFF2-40B4-BE49-F238E27FC236}">
                  <a16:creationId xmlns:a16="http://schemas.microsoft.com/office/drawing/2014/main" id="{55E830C9-8835-4A50-A9CA-D03AD6BDB217}"/>
                </a:ext>
              </a:extLst>
            </p:cNvPr>
            <p:cNvCxnSpPr/>
            <p:nvPr/>
          </p:nvCxnSpPr>
          <p:spPr>
            <a:xfrm>
              <a:off x="6591155" y="5973831"/>
              <a:ext cx="1057275" cy="123825"/>
            </a:xfrm>
            <a:prstGeom prst="line">
              <a:avLst/>
            </a:prstGeom>
            <a:noFill/>
            <a:ln w="12700" cap="flat" cmpd="sng" algn="ctr">
              <a:solidFill>
                <a:srgbClr val="000000"/>
              </a:solidFill>
              <a:prstDash val="solid"/>
            </a:ln>
            <a:effectLst/>
          </p:spPr>
        </p:cxnSp>
        <p:cxnSp>
          <p:nvCxnSpPr>
            <p:cNvPr id="710" name="Straight Connector 892">
              <a:extLst>
                <a:ext uri="{FF2B5EF4-FFF2-40B4-BE49-F238E27FC236}">
                  <a16:creationId xmlns:a16="http://schemas.microsoft.com/office/drawing/2014/main" id="{6BD13D90-D586-4E1C-9ADE-61D3B0B61DB7}"/>
                </a:ext>
              </a:extLst>
            </p:cNvPr>
            <p:cNvCxnSpPr/>
            <p:nvPr/>
          </p:nvCxnSpPr>
          <p:spPr>
            <a:xfrm flipV="1">
              <a:off x="5875193" y="6127819"/>
              <a:ext cx="1790700" cy="298450"/>
            </a:xfrm>
            <a:prstGeom prst="line">
              <a:avLst/>
            </a:prstGeom>
            <a:noFill/>
            <a:ln w="12700" cap="flat" cmpd="sng" algn="ctr">
              <a:solidFill>
                <a:srgbClr val="000000"/>
              </a:solidFill>
              <a:prstDash val="solid"/>
            </a:ln>
            <a:effectLst/>
          </p:spPr>
        </p:cxnSp>
        <p:cxnSp>
          <p:nvCxnSpPr>
            <p:cNvPr id="711" name="Straight Connector 893">
              <a:extLst>
                <a:ext uri="{FF2B5EF4-FFF2-40B4-BE49-F238E27FC236}">
                  <a16:creationId xmlns:a16="http://schemas.microsoft.com/office/drawing/2014/main" id="{FE765FE6-283E-484B-9C87-82A3D8B201A6}"/>
                </a:ext>
              </a:extLst>
            </p:cNvPr>
            <p:cNvCxnSpPr/>
            <p:nvPr/>
          </p:nvCxnSpPr>
          <p:spPr>
            <a:xfrm flipV="1">
              <a:off x="7202343" y="6156394"/>
              <a:ext cx="588962" cy="269875"/>
            </a:xfrm>
            <a:prstGeom prst="line">
              <a:avLst/>
            </a:prstGeom>
            <a:noFill/>
            <a:ln w="12700" cap="flat" cmpd="sng" algn="ctr">
              <a:solidFill>
                <a:srgbClr val="000000"/>
              </a:solidFill>
              <a:prstDash val="solid"/>
            </a:ln>
            <a:effectLst/>
          </p:spPr>
        </p:cxnSp>
        <p:cxnSp>
          <p:nvCxnSpPr>
            <p:cNvPr id="712" name="Straight Connector 894">
              <a:extLst>
                <a:ext uri="{FF2B5EF4-FFF2-40B4-BE49-F238E27FC236}">
                  <a16:creationId xmlns:a16="http://schemas.microsoft.com/office/drawing/2014/main" id="{85633FA7-2AEF-4C30-8FE8-AC7A7FC3DC2A}"/>
                </a:ext>
              </a:extLst>
            </p:cNvPr>
            <p:cNvCxnSpPr/>
            <p:nvPr/>
          </p:nvCxnSpPr>
          <p:spPr>
            <a:xfrm>
              <a:off x="6345093" y="5940494"/>
              <a:ext cx="814387" cy="401637"/>
            </a:xfrm>
            <a:prstGeom prst="line">
              <a:avLst/>
            </a:prstGeom>
            <a:noFill/>
            <a:ln w="12700" cap="flat" cmpd="sng" algn="ctr">
              <a:solidFill>
                <a:srgbClr val="000000"/>
              </a:solidFill>
              <a:prstDash val="solid"/>
            </a:ln>
            <a:effectLst/>
          </p:spPr>
        </p:cxnSp>
        <p:grpSp>
          <p:nvGrpSpPr>
            <p:cNvPr id="713" name="Group 347">
              <a:extLst>
                <a:ext uri="{FF2B5EF4-FFF2-40B4-BE49-F238E27FC236}">
                  <a16:creationId xmlns:a16="http://schemas.microsoft.com/office/drawing/2014/main" id="{6F5DB8A8-EACC-4F4C-94EC-70780ECA86B2}"/>
                </a:ext>
              </a:extLst>
            </p:cNvPr>
            <p:cNvGrpSpPr>
              <a:grpSpLocks/>
            </p:cNvGrpSpPr>
            <p:nvPr/>
          </p:nvGrpSpPr>
          <p:grpSpPr bwMode="auto">
            <a:xfrm>
              <a:off x="7605568" y="5983356"/>
              <a:ext cx="588962" cy="242888"/>
              <a:chOff x="1871277" y="1576300"/>
              <a:chExt cx="1128371" cy="437861"/>
            </a:xfrm>
          </p:grpSpPr>
          <p:sp>
            <p:nvSpPr>
              <p:cNvPr id="767" name="Oval 1069">
                <a:extLst>
                  <a:ext uri="{FF2B5EF4-FFF2-40B4-BE49-F238E27FC236}">
                    <a16:creationId xmlns:a16="http://schemas.microsoft.com/office/drawing/2014/main" id="{27B761E9-B233-423C-AB31-9518DB86718E}"/>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8" name="Rectangle 1070">
                <a:extLst>
                  <a:ext uri="{FF2B5EF4-FFF2-40B4-BE49-F238E27FC236}">
                    <a16:creationId xmlns:a16="http://schemas.microsoft.com/office/drawing/2014/main" id="{1DB560D7-F047-4AAA-B9F6-B572E8E1B943}"/>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9" name="Oval 1071">
                <a:extLst>
                  <a:ext uri="{FF2B5EF4-FFF2-40B4-BE49-F238E27FC236}">
                    <a16:creationId xmlns:a16="http://schemas.microsoft.com/office/drawing/2014/main" id="{54A59D0A-E9C5-4A9F-B18C-96BABF026C55}"/>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70" name="Freeform 1072">
                <a:extLst>
                  <a:ext uri="{FF2B5EF4-FFF2-40B4-BE49-F238E27FC236}">
                    <a16:creationId xmlns:a16="http://schemas.microsoft.com/office/drawing/2014/main" id="{1FCB3F9B-5770-4556-87D4-A914B374FC66}"/>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71" name="Freeform 1073">
                <a:extLst>
                  <a:ext uri="{FF2B5EF4-FFF2-40B4-BE49-F238E27FC236}">
                    <a16:creationId xmlns:a16="http://schemas.microsoft.com/office/drawing/2014/main" id="{00506851-EFB4-4938-AACA-B3C1A10A65D9}"/>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2" name="Freeform 1074">
                <a:extLst>
                  <a:ext uri="{FF2B5EF4-FFF2-40B4-BE49-F238E27FC236}">
                    <a16:creationId xmlns:a16="http://schemas.microsoft.com/office/drawing/2014/main" id="{3A9D1D6B-3EF4-4E5B-83B7-470A2636E50E}"/>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3" name="Freeform 1075">
                <a:extLst>
                  <a:ext uri="{FF2B5EF4-FFF2-40B4-BE49-F238E27FC236}">
                    <a16:creationId xmlns:a16="http://schemas.microsoft.com/office/drawing/2014/main" id="{EA2D1044-229D-4D2D-80D2-6B264B5BB148}"/>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74" name="Straight Connector 1076">
                <a:extLst>
                  <a:ext uri="{FF2B5EF4-FFF2-40B4-BE49-F238E27FC236}">
                    <a16:creationId xmlns:a16="http://schemas.microsoft.com/office/drawing/2014/main" id="{02F5B42D-0585-4850-90B5-A73EC4EF6899}"/>
                  </a:ext>
                </a:extLst>
              </p:cNvPr>
              <p:cNvCxnSpPr>
                <a:cxnSpLocks noChangeShapeType="1"/>
                <a:endCxn id="769"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5" name="Straight Connector 1077">
                <a:extLst>
                  <a:ext uri="{FF2B5EF4-FFF2-40B4-BE49-F238E27FC236}">
                    <a16:creationId xmlns:a16="http://schemas.microsoft.com/office/drawing/2014/main" id="{4D3C853B-A793-4AF8-98D3-DA161619BAA4}"/>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4" name="Group 347">
              <a:extLst>
                <a:ext uri="{FF2B5EF4-FFF2-40B4-BE49-F238E27FC236}">
                  <a16:creationId xmlns:a16="http://schemas.microsoft.com/office/drawing/2014/main" id="{FDFFBC16-08BA-4DCE-B465-144CC659EFA4}"/>
                </a:ext>
              </a:extLst>
            </p:cNvPr>
            <p:cNvGrpSpPr>
              <a:grpSpLocks/>
            </p:cNvGrpSpPr>
            <p:nvPr/>
          </p:nvGrpSpPr>
          <p:grpSpPr bwMode="auto">
            <a:xfrm>
              <a:off x="6124430" y="5842069"/>
              <a:ext cx="588963" cy="242887"/>
              <a:chOff x="1871277" y="1576300"/>
              <a:chExt cx="1128371" cy="437861"/>
            </a:xfrm>
          </p:grpSpPr>
          <p:sp>
            <p:nvSpPr>
              <p:cNvPr id="758" name="Oval 1079">
                <a:extLst>
                  <a:ext uri="{FF2B5EF4-FFF2-40B4-BE49-F238E27FC236}">
                    <a16:creationId xmlns:a16="http://schemas.microsoft.com/office/drawing/2014/main" id="{47D07EDA-7AFD-4920-8630-79E9CE9E0273}"/>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9" name="Rectangle 1080">
                <a:extLst>
                  <a:ext uri="{FF2B5EF4-FFF2-40B4-BE49-F238E27FC236}">
                    <a16:creationId xmlns:a16="http://schemas.microsoft.com/office/drawing/2014/main" id="{21344ADD-D042-48E6-8005-3A9D3F30FA88}"/>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0" name="Oval 1081">
                <a:extLst>
                  <a:ext uri="{FF2B5EF4-FFF2-40B4-BE49-F238E27FC236}">
                    <a16:creationId xmlns:a16="http://schemas.microsoft.com/office/drawing/2014/main" id="{714E245B-5BE1-4595-992E-E69C18B43787}"/>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61" name="Freeform 1082">
                <a:extLst>
                  <a:ext uri="{FF2B5EF4-FFF2-40B4-BE49-F238E27FC236}">
                    <a16:creationId xmlns:a16="http://schemas.microsoft.com/office/drawing/2014/main" id="{EE60EC76-90C2-4C29-9930-D539AF21CA66}"/>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62" name="Freeform 1083">
                <a:extLst>
                  <a:ext uri="{FF2B5EF4-FFF2-40B4-BE49-F238E27FC236}">
                    <a16:creationId xmlns:a16="http://schemas.microsoft.com/office/drawing/2014/main" id="{C83BB23D-908E-4CCB-91D5-0F2A646DB9D5}"/>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3" name="Freeform 1084">
                <a:extLst>
                  <a:ext uri="{FF2B5EF4-FFF2-40B4-BE49-F238E27FC236}">
                    <a16:creationId xmlns:a16="http://schemas.microsoft.com/office/drawing/2014/main" id="{21AF4AF8-C90C-48EC-885D-241B9BB509D6}"/>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4" name="Freeform 1085">
                <a:extLst>
                  <a:ext uri="{FF2B5EF4-FFF2-40B4-BE49-F238E27FC236}">
                    <a16:creationId xmlns:a16="http://schemas.microsoft.com/office/drawing/2014/main" id="{BA8B21AF-B689-4521-9D1D-C3AFA6D7D8E5}"/>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65" name="Straight Connector 1086">
                <a:extLst>
                  <a:ext uri="{FF2B5EF4-FFF2-40B4-BE49-F238E27FC236}">
                    <a16:creationId xmlns:a16="http://schemas.microsoft.com/office/drawing/2014/main" id="{0A72183E-579C-497C-8E9B-5BFE60E37029}"/>
                  </a:ext>
                </a:extLst>
              </p:cNvPr>
              <p:cNvCxnSpPr>
                <a:cxnSpLocks noChangeShapeType="1"/>
                <a:endCxn id="760"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6" name="Straight Connector 1087">
                <a:extLst>
                  <a:ext uri="{FF2B5EF4-FFF2-40B4-BE49-F238E27FC236}">
                    <a16:creationId xmlns:a16="http://schemas.microsoft.com/office/drawing/2014/main" id="{54B61C3C-430F-448B-881D-EC64D55DE8C4}"/>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5" name="Group 347">
              <a:extLst>
                <a:ext uri="{FF2B5EF4-FFF2-40B4-BE49-F238E27FC236}">
                  <a16:creationId xmlns:a16="http://schemas.microsoft.com/office/drawing/2014/main" id="{DD313E8A-050F-432B-B070-A1F98AB05F5E}"/>
                </a:ext>
              </a:extLst>
            </p:cNvPr>
            <p:cNvGrpSpPr>
              <a:grpSpLocks/>
            </p:cNvGrpSpPr>
            <p:nvPr/>
          </p:nvGrpSpPr>
          <p:grpSpPr bwMode="auto">
            <a:xfrm>
              <a:off x="6916593" y="6302444"/>
              <a:ext cx="588962" cy="242887"/>
              <a:chOff x="1871277" y="1576300"/>
              <a:chExt cx="1128371" cy="437861"/>
            </a:xfrm>
          </p:grpSpPr>
          <p:sp>
            <p:nvSpPr>
              <p:cNvPr id="749" name="Oval 1089">
                <a:extLst>
                  <a:ext uri="{FF2B5EF4-FFF2-40B4-BE49-F238E27FC236}">
                    <a16:creationId xmlns:a16="http://schemas.microsoft.com/office/drawing/2014/main" id="{F2B7D6F0-4BB4-4407-90E5-2AC7A1DCD799}"/>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0" name="Rectangle 1090">
                <a:extLst>
                  <a:ext uri="{FF2B5EF4-FFF2-40B4-BE49-F238E27FC236}">
                    <a16:creationId xmlns:a16="http://schemas.microsoft.com/office/drawing/2014/main" id="{45E9B4A6-66B7-431C-B067-3EA6C4E2C8D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1" name="Oval 1091">
                <a:extLst>
                  <a:ext uri="{FF2B5EF4-FFF2-40B4-BE49-F238E27FC236}">
                    <a16:creationId xmlns:a16="http://schemas.microsoft.com/office/drawing/2014/main" id="{ECFDF2B5-D54D-450D-BD91-CA1D57E7176C}"/>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52" name="Freeform 1092">
                <a:extLst>
                  <a:ext uri="{FF2B5EF4-FFF2-40B4-BE49-F238E27FC236}">
                    <a16:creationId xmlns:a16="http://schemas.microsoft.com/office/drawing/2014/main" id="{D6EE7E89-5848-47CD-9B40-5C6995009508}"/>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53" name="Freeform 1093">
                <a:extLst>
                  <a:ext uri="{FF2B5EF4-FFF2-40B4-BE49-F238E27FC236}">
                    <a16:creationId xmlns:a16="http://schemas.microsoft.com/office/drawing/2014/main" id="{43E0FDCE-9A4B-4BCB-8242-28F7D7E926FE}"/>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4" name="Freeform 1094">
                <a:extLst>
                  <a:ext uri="{FF2B5EF4-FFF2-40B4-BE49-F238E27FC236}">
                    <a16:creationId xmlns:a16="http://schemas.microsoft.com/office/drawing/2014/main" id="{22EB575B-CA5C-4E44-92B8-DD64A3111A9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55" name="Freeform 1095">
                <a:extLst>
                  <a:ext uri="{FF2B5EF4-FFF2-40B4-BE49-F238E27FC236}">
                    <a16:creationId xmlns:a16="http://schemas.microsoft.com/office/drawing/2014/main" id="{099A3240-F290-4345-9A29-3C08E7A24F05}"/>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56" name="Straight Connector 1096">
                <a:extLst>
                  <a:ext uri="{FF2B5EF4-FFF2-40B4-BE49-F238E27FC236}">
                    <a16:creationId xmlns:a16="http://schemas.microsoft.com/office/drawing/2014/main" id="{4613B9ED-4824-4A68-8512-09C7C7DE8501}"/>
                  </a:ext>
                </a:extLst>
              </p:cNvPr>
              <p:cNvCxnSpPr>
                <a:cxnSpLocks noChangeShapeType="1"/>
                <a:endCxn id="751"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7" name="Straight Connector 1097">
                <a:extLst>
                  <a:ext uri="{FF2B5EF4-FFF2-40B4-BE49-F238E27FC236}">
                    <a16:creationId xmlns:a16="http://schemas.microsoft.com/office/drawing/2014/main" id="{AD635FC9-181E-469A-B60F-4BD00821A7CC}"/>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6" name="Group 347">
              <a:extLst>
                <a:ext uri="{FF2B5EF4-FFF2-40B4-BE49-F238E27FC236}">
                  <a16:creationId xmlns:a16="http://schemas.microsoft.com/office/drawing/2014/main" id="{02C4EE16-C8D2-4AD3-9196-959B7EE43333}"/>
                </a:ext>
              </a:extLst>
            </p:cNvPr>
            <p:cNvGrpSpPr>
              <a:grpSpLocks/>
            </p:cNvGrpSpPr>
            <p:nvPr/>
          </p:nvGrpSpPr>
          <p:grpSpPr bwMode="auto">
            <a:xfrm>
              <a:off x="5452918" y="6394519"/>
              <a:ext cx="588962" cy="242887"/>
              <a:chOff x="1871277" y="1576300"/>
              <a:chExt cx="1128371" cy="437861"/>
            </a:xfrm>
          </p:grpSpPr>
          <p:sp>
            <p:nvSpPr>
              <p:cNvPr id="740" name="Oval 1099">
                <a:extLst>
                  <a:ext uri="{FF2B5EF4-FFF2-40B4-BE49-F238E27FC236}">
                    <a16:creationId xmlns:a16="http://schemas.microsoft.com/office/drawing/2014/main" id="{F9CB4D6B-F570-41B9-A479-8CA910CE9B4B}"/>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1" name="Rectangle 1100">
                <a:extLst>
                  <a:ext uri="{FF2B5EF4-FFF2-40B4-BE49-F238E27FC236}">
                    <a16:creationId xmlns:a16="http://schemas.microsoft.com/office/drawing/2014/main" id="{6F7328F7-766A-459E-91BF-70686CDA68A1}"/>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2" name="Oval 1101">
                <a:extLst>
                  <a:ext uri="{FF2B5EF4-FFF2-40B4-BE49-F238E27FC236}">
                    <a16:creationId xmlns:a16="http://schemas.microsoft.com/office/drawing/2014/main" id="{47F87785-A618-4764-96F9-442A755A8BEB}"/>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43" name="Freeform 1102">
                <a:extLst>
                  <a:ext uri="{FF2B5EF4-FFF2-40B4-BE49-F238E27FC236}">
                    <a16:creationId xmlns:a16="http://schemas.microsoft.com/office/drawing/2014/main" id="{57E53987-E84D-4024-BF93-6A49C3BF80F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44" name="Freeform 1103">
                <a:extLst>
                  <a:ext uri="{FF2B5EF4-FFF2-40B4-BE49-F238E27FC236}">
                    <a16:creationId xmlns:a16="http://schemas.microsoft.com/office/drawing/2014/main" id="{70DC839B-EDE4-49C2-A200-4DA223939368}"/>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5" name="Freeform 1104">
                <a:extLst>
                  <a:ext uri="{FF2B5EF4-FFF2-40B4-BE49-F238E27FC236}">
                    <a16:creationId xmlns:a16="http://schemas.microsoft.com/office/drawing/2014/main" id="{52805101-FCCD-45A0-A798-BB372CB5A125}"/>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46" name="Freeform 1105">
                <a:extLst>
                  <a:ext uri="{FF2B5EF4-FFF2-40B4-BE49-F238E27FC236}">
                    <a16:creationId xmlns:a16="http://schemas.microsoft.com/office/drawing/2014/main" id="{025497ED-ED70-4102-8D92-FECD4AAC1CFA}"/>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47" name="Straight Connector 1106">
                <a:extLst>
                  <a:ext uri="{FF2B5EF4-FFF2-40B4-BE49-F238E27FC236}">
                    <a16:creationId xmlns:a16="http://schemas.microsoft.com/office/drawing/2014/main" id="{B9C12619-8C11-4C87-91AE-E6790FA2650E}"/>
                  </a:ext>
                </a:extLst>
              </p:cNvPr>
              <p:cNvCxnSpPr>
                <a:cxnSpLocks noChangeShapeType="1"/>
                <a:endCxn id="74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8" name="Straight Connector 1107">
                <a:extLst>
                  <a:ext uri="{FF2B5EF4-FFF2-40B4-BE49-F238E27FC236}">
                    <a16:creationId xmlns:a16="http://schemas.microsoft.com/office/drawing/2014/main" id="{64A72593-5D15-42D9-9F6A-FB8961956F0D}"/>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17" name="Group 1">
              <a:extLst>
                <a:ext uri="{FF2B5EF4-FFF2-40B4-BE49-F238E27FC236}">
                  <a16:creationId xmlns:a16="http://schemas.microsoft.com/office/drawing/2014/main" id="{4F8EF3D6-6028-4821-AA98-56A05BF0E014}"/>
                </a:ext>
              </a:extLst>
            </p:cNvPr>
            <p:cNvGrpSpPr>
              <a:grpSpLocks/>
            </p:cNvGrpSpPr>
            <p:nvPr/>
          </p:nvGrpSpPr>
          <p:grpSpPr bwMode="auto">
            <a:xfrm>
              <a:off x="2687493" y="5652658"/>
              <a:ext cx="2698750" cy="818062"/>
              <a:chOff x="938213" y="5322389"/>
              <a:chExt cx="2698750" cy="818061"/>
            </a:xfrm>
          </p:grpSpPr>
          <p:cxnSp>
            <p:nvCxnSpPr>
              <p:cNvPr id="719" name="Straight Connector 1139">
                <a:extLst>
                  <a:ext uri="{FF2B5EF4-FFF2-40B4-BE49-F238E27FC236}">
                    <a16:creationId xmlns:a16="http://schemas.microsoft.com/office/drawing/2014/main" id="{EC7E3152-2B0E-4A2E-9F64-638B725D10F0}"/>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720" name="TextBox 265">
                <a:extLst>
                  <a:ext uri="{FF2B5EF4-FFF2-40B4-BE49-F238E27FC236}">
                    <a16:creationId xmlns:a16="http://schemas.microsoft.com/office/drawing/2014/main" id="{9B0C161C-AF02-4D0D-80AB-F7108E08F27D}"/>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721" name="TextBox 281">
                <a:extLst>
                  <a:ext uri="{FF2B5EF4-FFF2-40B4-BE49-F238E27FC236}">
                    <a16:creationId xmlns:a16="http://schemas.microsoft.com/office/drawing/2014/main" id="{66E56686-13AC-4B6A-801B-5D97EF370E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722" name="Group 5">
                <a:extLst>
                  <a:ext uri="{FF2B5EF4-FFF2-40B4-BE49-F238E27FC236}">
                    <a16:creationId xmlns:a16="http://schemas.microsoft.com/office/drawing/2014/main" id="{F9596650-4C4C-4519-9C21-F1B7419844CF}"/>
                  </a:ext>
                </a:extLst>
              </p:cNvPr>
              <p:cNvGrpSpPr>
                <a:grpSpLocks/>
              </p:cNvGrpSpPr>
              <p:nvPr/>
            </p:nvGrpSpPr>
            <p:grpSpPr bwMode="auto">
              <a:xfrm>
                <a:off x="938213" y="5322389"/>
                <a:ext cx="1616075" cy="438927"/>
                <a:chOff x="-4079003" y="2802821"/>
                <a:chExt cx="1616718" cy="439929"/>
              </a:xfrm>
            </p:grpSpPr>
            <p:sp>
              <p:nvSpPr>
                <p:cNvPr id="735" name="Rectangle 98">
                  <a:extLst>
                    <a:ext uri="{FF2B5EF4-FFF2-40B4-BE49-F238E27FC236}">
                      <a16:creationId xmlns:a16="http://schemas.microsoft.com/office/drawing/2014/main" id="{4E180F6D-250F-4CCC-A38C-F3BB48388DD4}"/>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6" name="Line 99">
                  <a:extLst>
                    <a:ext uri="{FF2B5EF4-FFF2-40B4-BE49-F238E27FC236}">
                      <a16:creationId xmlns:a16="http://schemas.microsoft.com/office/drawing/2014/main" id="{161BDD80-8B91-4001-A758-52072CD38B2F}"/>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7" name="Rectangle 104">
                  <a:extLst>
                    <a:ext uri="{FF2B5EF4-FFF2-40B4-BE49-F238E27FC236}">
                      <a16:creationId xmlns:a16="http://schemas.microsoft.com/office/drawing/2014/main" id="{972CDF22-5383-4666-8C48-9FE3CCA3C824}"/>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8" name="Text Box 105">
                  <a:extLst>
                    <a:ext uri="{FF2B5EF4-FFF2-40B4-BE49-F238E27FC236}">
                      <a16:creationId xmlns:a16="http://schemas.microsoft.com/office/drawing/2014/main" id="{958686A8-279C-4EF1-81DB-2E7BED57EF82}"/>
                    </a:ext>
                  </a:extLst>
                </p:cNvPr>
                <p:cNvSpPr txBox="1">
                  <a:spLocks noChangeArrowheads="1"/>
                </p:cNvSpPr>
                <p:nvPr/>
              </p:nvSpPr>
              <p:spPr bwMode="auto">
                <a:xfrm>
                  <a:off x="-3430189" y="2965119"/>
                  <a:ext cx="524712" cy="277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FFFF00"/>
                      </a:solidFill>
                      <a:effectLst/>
                      <a:uLnTx/>
                      <a:uFillTx/>
                      <a:latin typeface="Arial" panose="020B0604020202020204" pitchFamily="34" charset="0"/>
                      <a:ea typeface="ＭＳ Ｐゴシック" panose="020B0600070205080204" pitchFamily="34" charset="-128"/>
                      <a:cs typeface="+mn-cs"/>
                    </a:rPr>
                    <a:t>0111</a:t>
                  </a:r>
                </a:p>
              </p:txBody>
            </p:sp>
            <p:sp>
              <p:nvSpPr>
                <p:cNvPr id="739" name="Line 119">
                  <a:extLst>
                    <a:ext uri="{FF2B5EF4-FFF2-40B4-BE49-F238E27FC236}">
                      <a16:creationId xmlns:a16="http://schemas.microsoft.com/office/drawing/2014/main" id="{628AD7ED-0E98-4943-9474-368D31E27E4C}"/>
                    </a:ext>
                  </a:extLst>
                </p:cNvPr>
                <p:cNvSpPr>
                  <a:spLocks noChangeShapeType="1"/>
                </p:cNvSpPr>
                <p:nvPr/>
              </p:nvSpPr>
              <p:spPr bwMode="auto">
                <a:xfrm>
                  <a:off x="-3940114" y="2802821"/>
                  <a:ext cx="724425" cy="215182"/>
                </a:xfrm>
                <a:prstGeom prst="line">
                  <a:avLst/>
                </a:prstGeom>
                <a:noFill/>
                <a:ln w="1587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23" name="Group 357">
                <a:extLst>
                  <a:ext uri="{FF2B5EF4-FFF2-40B4-BE49-F238E27FC236}">
                    <a16:creationId xmlns:a16="http://schemas.microsoft.com/office/drawing/2014/main" id="{E64293D3-95E4-4A67-8D02-E2D054203A39}"/>
                  </a:ext>
                </a:extLst>
              </p:cNvPr>
              <p:cNvGrpSpPr>
                <a:grpSpLocks/>
              </p:cNvGrpSpPr>
              <p:nvPr/>
            </p:nvGrpSpPr>
            <p:grpSpPr bwMode="auto">
              <a:xfrm>
                <a:off x="2714625" y="5659438"/>
                <a:ext cx="565150" cy="293687"/>
                <a:chOff x="1871277" y="1576300"/>
                <a:chExt cx="1128371" cy="437861"/>
              </a:xfrm>
            </p:grpSpPr>
            <p:sp>
              <p:nvSpPr>
                <p:cNvPr id="726" name="Oval 1146">
                  <a:extLst>
                    <a:ext uri="{FF2B5EF4-FFF2-40B4-BE49-F238E27FC236}">
                      <a16:creationId xmlns:a16="http://schemas.microsoft.com/office/drawing/2014/main" id="{3EF2950F-9009-4247-9980-2A8D215B5A5D}"/>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7" name="Rectangle 1147">
                  <a:extLst>
                    <a:ext uri="{FF2B5EF4-FFF2-40B4-BE49-F238E27FC236}">
                      <a16:creationId xmlns:a16="http://schemas.microsoft.com/office/drawing/2014/main" id="{A80877A4-8394-439B-9F5C-43E7FA2B639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28" name="Oval 1148">
                  <a:extLst>
                    <a:ext uri="{FF2B5EF4-FFF2-40B4-BE49-F238E27FC236}">
                      <a16:creationId xmlns:a16="http://schemas.microsoft.com/office/drawing/2014/main" id="{CEF7A646-BC0E-4090-9477-DA410F293831}"/>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29" name="Freeform 1149">
                  <a:extLst>
                    <a:ext uri="{FF2B5EF4-FFF2-40B4-BE49-F238E27FC236}">
                      <a16:creationId xmlns:a16="http://schemas.microsoft.com/office/drawing/2014/main" id="{F120ABFA-0FFC-4EC2-AC55-3130348360C4}"/>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30" name="Freeform 1150">
                  <a:extLst>
                    <a:ext uri="{FF2B5EF4-FFF2-40B4-BE49-F238E27FC236}">
                      <a16:creationId xmlns:a16="http://schemas.microsoft.com/office/drawing/2014/main" id="{D9608739-54A1-4308-997C-89448D7B4700}"/>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1" name="Freeform 1151">
                  <a:extLst>
                    <a:ext uri="{FF2B5EF4-FFF2-40B4-BE49-F238E27FC236}">
                      <a16:creationId xmlns:a16="http://schemas.microsoft.com/office/drawing/2014/main" id="{0B348766-AF74-4FAC-8710-ED22DD23FB66}"/>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2" name="Freeform 1152">
                  <a:extLst>
                    <a:ext uri="{FF2B5EF4-FFF2-40B4-BE49-F238E27FC236}">
                      <a16:creationId xmlns:a16="http://schemas.microsoft.com/office/drawing/2014/main" id="{7E91EC2B-6DD1-443C-9E3F-3955BCD1BB5D}"/>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33" name="Straight Connector 1153">
                  <a:extLst>
                    <a:ext uri="{FF2B5EF4-FFF2-40B4-BE49-F238E27FC236}">
                      <a16:creationId xmlns:a16="http://schemas.microsoft.com/office/drawing/2014/main" id="{7A807743-88A8-44C6-851A-38B5954DBED2}"/>
                    </a:ext>
                  </a:extLst>
                </p:cNvPr>
                <p:cNvCxnSpPr>
                  <a:cxnSpLocks noChangeShapeType="1"/>
                  <a:endCxn id="728"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34" name="Straight Connector 1154">
                  <a:extLst>
                    <a:ext uri="{FF2B5EF4-FFF2-40B4-BE49-F238E27FC236}">
                      <a16:creationId xmlns:a16="http://schemas.microsoft.com/office/drawing/2014/main" id="{E91C0CC6-41A5-4D46-AE97-E743F6750983}"/>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724" name="TextBox 282">
                <a:extLst>
                  <a:ext uri="{FF2B5EF4-FFF2-40B4-BE49-F238E27FC236}">
                    <a16:creationId xmlns:a16="http://schemas.microsoft.com/office/drawing/2014/main" id="{6F995BCE-0FE0-44A1-A51A-0337CD8A93DF}"/>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725" name="Freeform 120">
                <a:extLst>
                  <a:ext uri="{FF2B5EF4-FFF2-40B4-BE49-F238E27FC236}">
                    <a16:creationId xmlns:a16="http://schemas.microsoft.com/office/drawing/2014/main" id="{3F9A121B-2F18-4001-984A-5BE375F0E4C4}"/>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718" name="TextBox 6">
              <a:extLst>
                <a:ext uri="{FF2B5EF4-FFF2-40B4-BE49-F238E27FC236}">
                  <a16:creationId xmlns:a16="http://schemas.microsoft.com/office/drawing/2014/main" id="{F6582A23-5DE4-4D04-8152-4FEFD1E03717}"/>
                </a:ext>
              </a:extLst>
            </p:cNvPr>
            <p:cNvSpPr txBox="1">
              <a:spLocks noChangeArrowheads="1"/>
            </p:cNvSpPr>
            <p:nvPr/>
          </p:nvSpPr>
          <p:spPr bwMode="auto">
            <a:xfrm>
              <a:off x="1372488" y="547063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sp>
        <p:nvSpPr>
          <p:cNvPr id="776" name="TextBox 257">
            <a:extLst>
              <a:ext uri="{FF2B5EF4-FFF2-40B4-BE49-F238E27FC236}">
                <a16:creationId xmlns:a16="http://schemas.microsoft.com/office/drawing/2014/main" id="{B1E8EC20-5A0B-4FFC-A8A8-A9781AF371F8}"/>
              </a:ext>
            </a:extLst>
          </p:cNvPr>
          <p:cNvSpPr txBox="1">
            <a:spLocks noChangeArrowheads="1"/>
          </p:cNvSpPr>
          <p:nvPr/>
        </p:nvSpPr>
        <p:spPr bwMode="auto">
          <a:xfrm>
            <a:off x="407368" y="1052736"/>
            <a:ext cx="112596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dirty="0" err="1">
                <a:ln>
                  <a:noFill/>
                </a:ln>
                <a:solidFill>
                  <a:srgbClr val="000099"/>
                </a:solidFill>
                <a:effectLst/>
                <a:uLnTx/>
                <a:uFillTx/>
                <a:latin typeface="Comic Sans MS" panose="030F0702030302020204" pitchFamily="66" charset="0"/>
              </a:rPr>
              <a:t>Eeach</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 router contains a </a:t>
            </a:r>
            <a:r>
              <a:rPr kumimoji="0" lang="en-US" altLang="en-US" sz="2800" b="0" i="0" u="none" strike="noStrike" kern="1200" cap="none" spc="0" normalizeH="0" baseline="0" noProof="0" dirty="0">
                <a:ln>
                  <a:noFill/>
                </a:ln>
                <a:solidFill>
                  <a:schemeClr val="accent2">
                    <a:lumMod val="75000"/>
                  </a:schemeClr>
                </a:solidFill>
                <a:effectLst/>
                <a:uLnTx/>
                <a:uFillTx/>
                <a:latin typeface="Comic Sans MS" panose="030F0702030302020204" pitchFamily="66" charset="0"/>
              </a:rPr>
              <a:t>forwarding table </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(broad</a:t>
            </a:r>
            <a:r>
              <a:rPr kumimoji="0" lang="en-US" altLang="en-US" sz="2800" b="0" i="0" u="none" strike="noStrike" kern="1200" cap="none" spc="0" normalizeH="0" noProof="0" dirty="0">
                <a:ln>
                  <a:noFill/>
                </a:ln>
                <a:solidFill>
                  <a:srgbClr val="000099"/>
                </a:solidFill>
                <a:effectLst/>
                <a:uLnTx/>
                <a:uFillTx/>
                <a:latin typeface="Comic Sans MS" panose="030F0702030302020204" pitchFamily="66" charset="0"/>
              </a:rPr>
              <a:t> term: </a:t>
            </a:r>
            <a:r>
              <a:rPr kumimoji="0" lang="en-US" altLang="en-US" sz="2800" b="0" i="0" u="none" strike="noStrike" kern="1200" cap="none" spc="0" normalizeH="0" noProof="0" dirty="0">
                <a:ln>
                  <a:noFill/>
                </a:ln>
                <a:solidFill>
                  <a:schemeClr val="accent2">
                    <a:lumMod val="75000"/>
                  </a:schemeClr>
                </a:solidFill>
                <a:effectLst/>
                <a:uLnTx/>
                <a:uFillTx/>
                <a:latin typeface="Comic Sans MS" panose="030F0702030302020204" pitchFamily="66" charset="0"/>
              </a:rPr>
              <a:t>flow table</a:t>
            </a:r>
            <a:r>
              <a:rPr kumimoji="0" lang="en-US" altLang="en-US" sz="2800" b="0" i="0" u="none" strike="noStrike" kern="1200" cap="none" spc="0" normalizeH="0" baseline="0" noProof="0" dirty="0">
                <a:ln>
                  <a:noFill/>
                </a:ln>
                <a:solidFill>
                  <a:srgbClr val="000099"/>
                </a:solidFill>
                <a:effectLst/>
                <a:uLnTx/>
                <a:uFillTx/>
                <a:latin typeface="Comic Sans MS" panose="030F0702030302020204" pitchFamily="66" charset="0"/>
              </a:rPr>
              <a:t>)</a:t>
            </a:r>
          </a:p>
        </p:txBody>
      </p:sp>
      <p:grpSp>
        <p:nvGrpSpPr>
          <p:cNvPr id="777" name="Group 19">
            <a:extLst>
              <a:ext uri="{FF2B5EF4-FFF2-40B4-BE49-F238E27FC236}">
                <a16:creationId xmlns:a16="http://schemas.microsoft.com/office/drawing/2014/main" id="{11171F77-5A21-4A73-BAB9-7E837273C7C6}"/>
              </a:ext>
            </a:extLst>
          </p:cNvPr>
          <p:cNvGrpSpPr/>
          <p:nvPr/>
        </p:nvGrpSpPr>
        <p:grpSpPr>
          <a:xfrm>
            <a:off x="3590654" y="4136605"/>
            <a:ext cx="5200655" cy="2273665"/>
            <a:chOff x="3590654" y="4136605"/>
            <a:chExt cx="5200655" cy="2273665"/>
          </a:xfrm>
        </p:grpSpPr>
        <p:grpSp>
          <p:nvGrpSpPr>
            <p:cNvPr id="778" name="Group 14">
              <a:extLst>
                <a:ext uri="{FF2B5EF4-FFF2-40B4-BE49-F238E27FC236}">
                  <a16:creationId xmlns:a16="http://schemas.microsoft.com/office/drawing/2014/main" id="{8FDA5254-E8C2-4FED-82B8-2F07C796B6B1}"/>
                </a:ext>
              </a:extLst>
            </p:cNvPr>
            <p:cNvGrpSpPr/>
            <p:nvPr/>
          </p:nvGrpSpPr>
          <p:grpSpPr>
            <a:xfrm>
              <a:off x="3590654" y="4136605"/>
              <a:ext cx="1298579" cy="1913670"/>
              <a:chOff x="3590654" y="4136605"/>
              <a:chExt cx="1298579" cy="1913670"/>
            </a:xfrm>
          </p:grpSpPr>
          <p:sp>
            <p:nvSpPr>
              <p:cNvPr id="867" name="Freeform 926">
                <a:extLst>
                  <a:ext uri="{FF2B5EF4-FFF2-40B4-BE49-F238E27FC236}">
                    <a16:creationId xmlns:a16="http://schemas.microsoft.com/office/drawing/2014/main" id="{C135C26B-9D6F-48CD-9BBD-F2C577CD9167}"/>
                  </a:ext>
                </a:extLst>
              </p:cNvPr>
              <p:cNvSpPr/>
              <p:nvPr/>
            </p:nvSpPr>
            <p:spPr bwMode="auto">
              <a:xfrm>
                <a:off x="3608120" y="5291450"/>
                <a:ext cx="1281113" cy="75882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8" name="Rectangle 1016">
                <a:extLst>
                  <a:ext uri="{FF2B5EF4-FFF2-40B4-BE49-F238E27FC236}">
                    <a16:creationId xmlns:a16="http://schemas.microsoft.com/office/drawing/2014/main" id="{9BA1743F-3F7A-410E-A62A-2D2538F71DDE}"/>
                  </a:ext>
                </a:extLst>
              </p:cNvPr>
              <p:cNvSpPr/>
              <p:nvPr/>
            </p:nvSpPr>
            <p:spPr bwMode="auto">
              <a:xfrm rot="10800000">
                <a:off x="3610169" y="4392826"/>
                <a:ext cx="1027113" cy="4472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grpSp>
            <p:nvGrpSpPr>
              <p:cNvPr id="869" name="Group 498">
                <a:extLst>
                  <a:ext uri="{FF2B5EF4-FFF2-40B4-BE49-F238E27FC236}">
                    <a16:creationId xmlns:a16="http://schemas.microsoft.com/office/drawing/2014/main" id="{7DD96018-C17E-4E8F-9125-82D665671F61}"/>
                  </a:ext>
                </a:extLst>
              </p:cNvPr>
              <p:cNvGrpSpPr>
                <a:grpSpLocks/>
              </p:cNvGrpSpPr>
              <p:nvPr/>
            </p:nvGrpSpPr>
            <p:grpSpPr bwMode="auto">
              <a:xfrm>
                <a:off x="3590654" y="5050151"/>
                <a:ext cx="1035050" cy="360363"/>
                <a:chOff x="4129067" y="3606966"/>
                <a:chExt cx="567968" cy="338045"/>
              </a:xfrm>
            </p:grpSpPr>
            <p:sp>
              <p:nvSpPr>
                <p:cNvPr id="884" name="Oval 1031">
                  <a:extLst>
                    <a:ext uri="{FF2B5EF4-FFF2-40B4-BE49-F238E27FC236}">
                      <a16:creationId xmlns:a16="http://schemas.microsoft.com/office/drawing/2014/main" id="{CE541E70-7D40-46F3-A6BF-8DCB6180D20E}"/>
                    </a:ext>
                  </a:extLst>
                </p:cNvPr>
                <p:cNvSpPr/>
                <p:nvPr/>
              </p:nvSpPr>
              <p:spPr>
                <a:xfrm>
                  <a:off x="4130589" y="3720144"/>
                  <a:ext cx="566445"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5" name="Rectangle 1032">
                  <a:extLst>
                    <a:ext uri="{FF2B5EF4-FFF2-40B4-BE49-F238E27FC236}">
                      <a16:creationId xmlns:a16="http://schemas.microsoft.com/office/drawing/2014/main" id="{4333B385-4BA1-4745-A2A7-39A557FDF3FC}"/>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86" name="Oval 1033">
                  <a:extLst>
                    <a:ext uri="{FF2B5EF4-FFF2-40B4-BE49-F238E27FC236}">
                      <a16:creationId xmlns:a16="http://schemas.microsoft.com/office/drawing/2014/main" id="{EA23A09C-BB62-4216-8738-3BEFCACB5D60}"/>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87" name="Straight Connector 1034">
                  <a:extLst>
                    <a:ext uri="{FF2B5EF4-FFF2-40B4-BE49-F238E27FC236}">
                      <a16:creationId xmlns:a16="http://schemas.microsoft.com/office/drawing/2014/main" id="{3126013D-4EA6-4FD5-9A73-0581002BE132}"/>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888" name="Straight Connector 1035">
                  <a:extLst>
                    <a:ext uri="{FF2B5EF4-FFF2-40B4-BE49-F238E27FC236}">
                      <a16:creationId xmlns:a16="http://schemas.microsoft.com/office/drawing/2014/main" id="{5E936446-9EFD-4171-9345-3331396E8F3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870" name="Rectangle 1018">
                <a:extLst>
                  <a:ext uri="{FF2B5EF4-FFF2-40B4-BE49-F238E27FC236}">
                    <a16:creationId xmlns:a16="http://schemas.microsoft.com/office/drawing/2014/main" id="{79BEA13B-F8F2-4DDD-9B4B-04759D62E861}"/>
                  </a:ext>
                </a:extLst>
              </p:cNvPr>
              <p:cNvSpPr/>
              <p:nvPr/>
            </p:nvSpPr>
            <p:spPr bwMode="auto">
              <a:xfrm>
                <a:off x="3592076" y="4851683"/>
                <a:ext cx="1028700" cy="336579"/>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71" name="Straight Connector 1019">
                <a:extLst>
                  <a:ext uri="{FF2B5EF4-FFF2-40B4-BE49-F238E27FC236}">
                    <a16:creationId xmlns:a16="http://schemas.microsoft.com/office/drawing/2014/main" id="{8B044B5D-18A3-4291-BF87-52F822B7FB5B}"/>
                  </a:ext>
                </a:extLst>
              </p:cNvPr>
              <p:cNvCxnSpPr>
                <a:cxnSpLocks/>
              </p:cNvCxnSpPr>
              <p:nvPr/>
            </p:nvCxnSpPr>
            <p:spPr bwMode="auto">
              <a:xfrm>
                <a:off x="3609708" y="5243825"/>
                <a:ext cx="0" cy="0"/>
              </a:xfrm>
              <a:prstGeom prst="line">
                <a:avLst/>
              </a:prstGeom>
              <a:noFill/>
              <a:ln w="3175" cap="flat" cmpd="sng" algn="ctr">
                <a:solidFill>
                  <a:srgbClr val="000000"/>
                </a:solidFill>
                <a:prstDash val="sysDash"/>
              </a:ln>
              <a:effectLst/>
            </p:spPr>
          </p:cxnSp>
          <p:cxnSp>
            <p:nvCxnSpPr>
              <p:cNvPr id="872" name="Straight Connector 1020">
                <a:extLst>
                  <a:ext uri="{FF2B5EF4-FFF2-40B4-BE49-F238E27FC236}">
                    <a16:creationId xmlns:a16="http://schemas.microsoft.com/office/drawing/2014/main" id="{0BF53B84-D4F3-457A-89EA-98A36B056E60}"/>
                  </a:ext>
                </a:extLst>
              </p:cNvPr>
              <p:cNvCxnSpPr>
                <a:cxnSpLocks/>
              </p:cNvCxnSpPr>
              <p:nvPr/>
            </p:nvCxnSpPr>
            <p:spPr bwMode="auto">
              <a:xfrm>
                <a:off x="4625708" y="4396154"/>
                <a:ext cx="0" cy="806396"/>
              </a:xfrm>
              <a:prstGeom prst="line">
                <a:avLst/>
              </a:prstGeom>
              <a:noFill/>
              <a:ln w="3175" cap="flat" cmpd="sng" algn="ctr">
                <a:solidFill>
                  <a:srgbClr val="000000"/>
                </a:solidFill>
                <a:prstDash val="sysDash"/>
              </a:ln>
              <a:effectLst/>
            </p:spPr>
          </p:cxnSp>
          <p:grpSp>
            <p:nvGrpSpPr>
              <p:cNvPr id="873" name="Group 504">
                <a:extLst>
                  <a:ext uri="{FF2B5EF4-FFF2-40B4-BE49-F238E27FC236}">
                    <a16:creationId xmlns:a16="http://schemas.microsoft.com/office/drawing/2014/main" id="{13731C90-06EF-4E13-A494-316DEDDEAF5B}"/>
                  </a:ext>
                </a:extLst>
              </p:cNvPr>
              <p:cNvGrpSpPr>
                <a:grpSpLocks/>
              </p:cNvGrpSpPr>
              <p:nvPr/>
            </p:nvGrpSpPr>
            <p:grpSpPr bwMode="auto">
              <a:xfrm>
                <a:off x="3609241" y="4136605"/>
                <a:ext cx="1019909" cy="399123"/>
                <a:chOff x="2183302" y="1574638"/>
                <a:chExt cx="1200154" cy="430218"/>
              </a:xfrm>
            </p:grpSpPr>
            <p:sp>
              <p:nvSpPr>
                <p:cNvPr id="875" name="Oval 1022">
                  <a:extLst>
                    <a:ext uri="{FF2B5EF4-FFF2-40B4-BE49-F238E27FC236}">
                      <a16:creationId xmlns:a16="http://schemas.microsoft.com/office/drawing/2014/main" id="{8940A689-4E96-4957-B852-F9DB2FD7807A}"/>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76" name="Rectangle 1023">
                  <a:extLst>
                    <a:ext uri="{FF2B5EF4-FFF2-40B4-BE49-F238E27FC236}">
                      <a16:creationId xmlns:a16="http://schemas.microsoft.com/office/drawing/2014/main" id="{91F3E307-7CF0-4BBA-8D7F-9627277B3254}"/>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7" name="Oval 1024">
                  <a:extLst>
                    <a:ext uri="{FF2B5EF4-FFF2-40B4-BE49-F238E27FC236}">
                      <a16:creationId xmlns:a16="http://schemas.microsoft.com/office/drawing/2014/main" id="{0434FE97-D577-4999-AB7D-9D65D1C642AD}"/>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78" name="Freeform 1025">
                  <a:extLst>
                    <a:ext uri="{FF2B5EF4-FFF2-40B4-BE49-F238E27FC236}">
                      <a16:creationId xmlns:a16="http://schemas.microsoft.com/office/drawing/2014/main" id="{503C58AF-8B35-402D-A979-B4E712CE81EC}"/>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79" name="Freeform 1026">
                  <a:extLst>
                    <a:ext uri="{FF2B5EF4-FFF2-40B4-BE49-F238E27FC236}">
                      <a16:creationId xmlns:a16="http://schemas.microsoft.com/office/drawing/2014/main" id="{C16C3F67-287C-4EEF-9E75-2A79882DDF54}"/>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Freeform 1027">
                  <a:extLst>
                    <a:ext uri="{FF2B5EF4-FFF2-40B4-BE49-F238E27FC236}">
                      <a16:creationId xmlns:a16="http://schemas.microsoft.com/office/drawing/2014/main" id="{AC0EEF9B-5F6D-432B-BCC5-F288518A736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1" name="Freeform 1028">
                  <a:extLst>
                    <a:ext uri="{FF2B5EF4-FFF2-40B4-BE49-F238E27FC236}">
                      <a16:creationId xmlns:a16="http://schemas.microsoft.com/office/drawing/2014/main" id="{2F421B11-307E-41E3-8E32-14F9E891E7E1}"/>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2" name="Straight Connector 1029">
                  <a:extLst>
                    <a:ext uri="{FF2B5EF4-FFF2-40B4-BE49-F238E27FC236}">
                      <a16:creationId xmlns:a16="http://schemas.microsoft.com/office/drawing/2014/main" id="{03DBFA2F-6970-49B4-B917-5E067EE2BAA7}"/>
                    </a:ext>
                  </a:extLst>
                </p:cNvPr>
                <p:cNvCxnSpPr>
                  <a:cxnSpLocks noChangeShapeType="1"/>
                  <a:endCxn id="877"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83" name="Straight Connector 1030">
                  <a:extLst>
                    <a:ext uri="{FF2B5EF4-FFF2-40B4-BE49-F238E27FC236}">
                      <a16:creationId xmlns:a16="http://schemas.microsoft.com/office/drawing/2014/main" id="{69ECB129-0DB5-45B3-BD65-0E83E112D547}"/>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4" name="Straight Connector 370">
                <a:extLst>
                  <a:ext uri="{FF2B5EF4-FFF2-40B4-BE49-F238E27FC236}">
                    <a16:creationId xmlns:a16="http://schemas.microsoft.com/office/drawing/2014/main" id="{89D2A73F-A0D2-4469-A316-951A831BA4D4}"/>
                  </a:ext>
                </a:extLst>
              </p:cNvPr>
              <p:cNvCxnSpPr>
                <a:cxnSpLocks/>
              </p:cNvCxnSpPr>
              <p:nvPr/>
            </p:nvCxnSpPr>
            <p:spPr bwMode="auto">
              <a:xfrm>
                <a:off x="3607035" y="4388133"/>
                <a:ext cx="0" cy="806396"/>
              </a:xfrm>
              <a:prstGeom prst="line">
                <a:avLst/>
              </a:prstGeom>
              <a:noFill/>
              <a:ln w="3175" cap="flat" cmpd="sng" algn="ctr">
                <a:solidFill>
                  <a:srgbClr val="000000"/>
                </a:solidFill>
                <a:prstDash val="sysDash"/>
              </a:ln>
              <a:effectLst/>
            </p:spPr>
          </p:cxnSp>
        </p:grpSp>
        <p:grpSp>
          <p:nvGrpSpPr>
            <p:cNvPr id="779" name="Group 15">
              <a:extLst>
                <a:ext uri="{FF2B5EF4-FFF2-40B4-BE49-F238E27FC236}">
                  <a16:creationId xmlns:a16="http://schemas.microsoft.com/office/drawing/2014/main" id="{A3F7E4DF-A7C7-4743-8507-22E18F069453}"/>
                </a:ext>
              </a:extLst>
            </p:cNvPr>
            <p:cNvGrpSpPr/>
            <p:nvPr/>
          </p:nvGrpSpPr>
          <p:grpSpPr>
            <a:xfrm>
              <a:off x="5292458" y="4247514"/>
              <a:ext cx="573087" cy="2162756"/>
              <a:chOff x="5292458" y="4247514"/>
              <a:chExt cx="573087" cy="2162756"/>
            </a:xfrm>
          </p:grpSpPr>
          <p:sp>
            <p:nvSpPr>
              <p:cNvPr id="846" name="Freeform 930">
                <a:extLst>
                  <a:ext uri="{FF2B5EF4-FFF2-40B4-BE49-F238E27FC236}">
                    <a16:creationId xmlns:a16="http://schemas.microsoft.com/office/drawing/2014/main" id="{8005FC96-19E4-4888-A49E-B4FAB878E882}"/>
                  </a:ext>
                </a:extLst>
              </p:cNvPr>
              <p:cNvSpPr/>
              <p:nvPr/>
            </p:nvSpPr>
            <p:spPr bwMode="auto">
              <a:xfrm>
                <a:off x="5292458" y="5394637"/>
                <a:ext cx="573087" cy="101563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 name="connsiteX0" fmla="*/ 323648 w 574100"/>
                  <a:gd name="connsiteY0" fmla="*/ 1001558 h 1015510"/>
                  <a:gd name="connsiteX1" fmla="*/ 0 w 574100"/>
                  <a:gd name="connsiteY1" fmla="*/ 4757 h 1015510"/>
                  <a:gd name="connsiteX2" fmla="*/ 502783 w 574100"/>
                  <a:gd name="connsiteY2" fmla="*/ 0 h 1015510"/>
                  <a:gd name="connsiteX3" fmla="*/ 574100 w 574100"/>
                  <a:gd name="connsiteY3" fmla="*/ 1014877 h 1015510"/>
                  <a:gd name="connsiteX4" fmla="*/ 323648 w 574100"/>
                  <a:gd name="connsiteY4" fmla="*/ 1001558 h 1015510"/>
                  <a:gd name="connsiteX0" fmla="*/ 323648 w 574100"/>
                  <a:gd name="connsiteY0" fmla="*/ 1001558 h 1015194"/>
                  <a:gd name="connsiteX1" fmla="*/ 0 w 574100"/>
                  <a:gd name="connsiteY1" fmla="*/ 4757 h 1015194"/>
                  <a:gd name="connsiteX2" fmla="*/ 502783 w 574100"/>
                  <a:gd name="connsiteY2" fmla="*/ 0 h 1015194"/>
                  <a:gd name="connsiteX3" fmla="*/ 574100 w 574100"/>
                  <a:gd name="connsiteY3" fmla="*/ 1014877 h 1015194"/>
                  <a:gd name="connsiteX4" fmla="*/ 323648 w 574100"/>
                  <a:gd name="connsiteY4" fmla="*/ 1001558 h 1015194"/>
                  <a:gd name="connsiteX0" fmla="*/ 323648 w 574100"/>
                  <a:gd name="connsiteY0" fmla="*/ 1001558 h 1014877"/>
                  <a:gd name="connsiteX1" fmla="*/ 0 w 574100"/>
                  <a:gd name="connsiteY1" fmla="*/ 4757 h 1014877"/>
                  <a:gd name="connsiteX2" fmla="*/ 502783 w 574100"/>
                  <a:gd name="connsiteY2" fmla="*/ 0 h 1014877"/>
                  <a:gd name="connsiteX3" fmla="*/ 574100 w 574100"/>
                  <a:gd name="connsiteY3" fmla="*/ 1014877 h 1014877"/>
                  <a:gd name="connsiteX4" fmla="*/ 323648 w 574100"/>
                  <a:gd name="connsiteY4" fmla="*/ 1001558 h 1014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4877">
                    <a:moveTo>
                      <a:pt x="323648" y="1001558"/>
                    </a:moveTo>
                    <a:cubicBezTo>
                      <a:pt x="144359" y="448953"/>
                      <a:pt x="295574" y="908506"/>
                      <a:pt x="0" y="4757"/>
                    </a:cubicBezTo>
                    <a:cubicBezTo>
                      <a:pt x="166537" y="861"/>
                      <a:pt x="336246" y="3896"/>
                      <a:pt x="502783" y="0"/>
                    </a:cubicBezTo>
                    <a:cubicBezTo>
                      <a:pt x="555943" y="995541"/>
                      <a:pt x="537473" y="350120"/>
                      <a:pt x="574100" y="1014877"/>
                    </a:cubicBezTo>
                    <a:cubicBezTo>
                      <a:pt x="492318" y="996974"/>
                      <a:pt x="472137" y="977884"/>
                      <a:pt x="323648" y="1001558"/>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7" name="Rectangle 996">
                <a:extLst>
                  <a:ext uri="{FF2B5EF4-FFF2-40B4-BE49-F238E27FC236}">
                    <a16:creationId xmlns:a16="http://schemas.microsoft.com/office/drawing/2014/main" id="{F9B95F27-1B53-4C06-9AA3-EF1157A1DF09}"/>
                  </a:ext>
                </a:extLst>
              </p:cNvPr>
              <p:cNvSpPr/>
              <p:nvPr/>
            </p:nvSpPr>
            <p:spPr bwMode="auto">
              <a:xfrm rot="10800000">
                <a:off x="5300268" y="4416668"/>
                <a:ext cx="498084" cy="353991"/>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8" name="Straight Connector 997">
                <a:extLst>
                  <a:ext uri="{FF2B5EF4-FFF2-40B4-BE49-F238E27FC236}">
                    <a16:creationId xmlns:a16="http://schemas.microsoft.com/office/drawing/2014/main" id="{43705C50-2B72-49DA-9C94-6500D365B998}"/>
                  </a:ext>
                </a:extLst>
              </p:cNvPr>
              <p:cNvCxnSpPr>
                <a:cxnSpLocks/>
                <a:stCxn id="854" idx="3"/>
              </p:cNvCxnSpPr>
              <p:nvPr/>
            </p:nvCxnSpPr>
            <p:spPr bwMode="auto">
              <a:xfrm>
                <a:off x="5798598" y="4376078"/>
                <a:ext cx="11386" cy="969347"/>
              </a:xfrm>
              <a:prstGeom prst="line">
                <a:avLst/>
              </a:prstGeom>
              <a:noFill/>
              <a:ln w="3175" cap="flat" cmpd="sng" algn="ctr">
                <a:solidFill>
                  <a:srgbClr val="000000"/>
                </a:solidFill>
                <a:prstDash val="sysDash"/>
              </a:ln>
              <a:effectLst/>
            </p:spPr>
          </p:cxnSp>
          <p:grpSp>
            <p:nvGrpSpPr>
              <p:cNvPr id="849" name="Group 552">
                <a:extLst>
                  <a:ext uri="{FF2B5EF4-FFF2-40B4-BE49-F238E27FC236}">
                    <a16:creationId xmlns:a16="http://schemas.microsoft.com/office/drawing/2014/main" id="{AC1DD905-C8ED-41BD-B666-BF77AFA7BEBF}"/>
                  </a:ext>
                </a:extLst>
              </p:cNvPr>
              <p:cNvGrpSpPr>
                <a:grpSpLocks/>
              </p:cNvGrpSpPr>
              <p:nvPr/>
            </p:nvGrpSpPr>
            <p:grpSpPr bwMode="auto">
              <a:xfrm>
                <a:off x="5302369" y="5271607"/>
                <a:ext cx="507588" cy="221730"/>
                <a:chOff x="4128636" y="3606589"/>
                <a:chExt cx="568145" cy="338667"/>
              </a:xfrm>
            </p:grpSpPr>
            <p:sp>
              <p:nvSpPr>
                <p:cNvPr id="862" name="Oval 1011">
                  <a:extLst>
                    <a:ext uri="{FF2B5EF4-FFF2-40B4-BE49-F238E27FC236}">
                      <a16:creationId xmlns:a16="http://schemas.microsoft.com/office/drawing/2014/main" id="{4E67D851-ECAE-42FA-915B-40845BBF69D3}"/>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3" name="Rectangle 1012">
                  <a:extLst>
                    <a:ext uri="{FF2B5EF4-FFF2-40B4-BE49-F238E27FC236}">
                      <a16:creationId xmlns:a16="http://schemas.microsoft.com/office/drawing/2014/main" id="{D9A11082-1D77-4544-9E57-404FB1EC81FB}"/>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64" name="Oval 1013">
                  <a:extLst>
                    <a:ext uri="{FF2B5EF4-FFF2-40B4-BE49-F238E27FC236}">
                      <a16:creationId xmlns:a16="http://schemas.microsoft.com/office/drawing/2014/main" id="{C8EDC9F7-C109-45D1-A21E-5CA48BABA118}"/>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65" name="Straight Connector 1014">
                  <a:extLst>
                    <a:ext uri="{FF2B5EF4-FFF2-40B4-BE49-F238E27FC236}">
                      <a16:creationId xmlns:a16="http://schemas.microsoft.com/office/drawing/2014/main" id="{2E48334C-60B8-4CE1-92D1-8753F509F09A}"/>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866" name="Straight Connector 1015">
                  <a:extLst>
                    <a:ext uri="{FF2B5EF4-FFF2-40B4-BE49-F238E27FC236}">
                      <a16:creationId xmlns:a16="http://schemas.microsoft.com/office/drawing/2014/main" id="{C9F62CAA-8B0E-4A97-BC60-FEEE145C3804}"/>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850" name="Rectangle 999">
                <a:extLst>
                  <a:ext uri="{FF2B5EF4-FFF2-40B4-BE49-F238E27FC236}">
                    <a16:creationId xmlns:a16="http://schemas.microsoft.com/office/drawing/2014/main" id="{4B061256-4796-4A24-B9EE-3241A5F4849F}"/>
                  </a:ext>
                </a:extLst>
              </p:cNvPr>
              <p:cNvSpPr/>
              <p:nvPr/>
            </p:nvSpPr>
            <p:spPr bwMode="auto">
              <a:xfrm>
                <a:off x="5303570" y="4851684"/>
                <a:ext cx="496888" cy="496916"/>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51" name="Straight Connector 1000">
                <a:extLst>
                  <a:ext uri="{FF2B5EF4-FFF2-40B4-BE49-F238E27FC236}">
                    <a16:creationId xmlns:a16="http://schemas.microsoft.com/office/drawing/2014/main" id="{0725858D-F45B-470D-B8E6-C8803BFD1941}"/>
                  </a:ext>
                </a:extLst>
              </p:cNvPr>
              <p:cNvCxnSpPr>
                <a:cxnSpLocks/>
                <a:stCxn id="853" idx="2"/>
              </p:cNvCxnSpPr>
              <p:nvPr/>
            </p:nvCxnSpPr>
            <p:spPr bwMode="auto">
              <a:xfrm flipH="1">
                <a:off x="5297221" y="4407034"/>
                <a:ext cx="4739" cy="1032054"/>
              </a:xfrm>
              <a:prstGeom prst="line">
                <a:avLst/>
              </a:prstGeom>
              <a:noFill/>
              <a:ln w="3175" cap="flat" cmpd="sng" algn="ctr">
                <a:solidFill>
                  <a:srgbClr val="000000"/>
                </a:solidFill>
                <a:prstDash val="sysDash"/>
              </a:ln>
              <a:effectLst/>
            </p:spPr>
          </p:cxnSp>
          <p:grpSp>
            <p:nvGrpSpPr>
              <p:cNvPr id="852" name="Group 538">
                <a:extLst>
                  <a:ext uri="{FF2B5EF4-FFF2-40B4-BE49-F238E27FC236}">
                    <a16:creationId xmlns:a16="http://schemas.microsoft.com/office/drawing/2014/main" id="{4A4E26DF-2D9E-42BD-B887-D5AB549C77B3}"/>
                  </a:ext>
                </a:extLst>
              </p:cNvPr>
              <p:cNvGrpSpPr>
                <a:grpSpLocks/>
              </p:cNvGrpSpPr>
              <p:nvPr/>
            </p:nvGrpSpPr>
            <p:grpSpPr bwMode="auto">
              <a:xfrm>
                <a:off x="5299734" y="4247514"/>
                <a:ext cx="498793" cy="248286"/>
                <a:chOff x="2183302" y="1564542"/>
                <a:chExt cx="1200154" cy="440314"/>
              </a:xfrm>
            </p:grpSpPr>
            <p:sp>
              <p:nvSpPr>
                <p:cNvPr id="853" name="Oval 1002">
                  <a:extLst>
                    <a:ext uri="{FF2B5EF4-FFF2-40B4-BE49-F238E27FC236}">
                      <a16:creationId xmlns:a16="http://schemas.microsoft.com/office/drawing/2014/main" id="{9F81E72A-CD94-43B4-8DA7-341D8091D844}"/>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4" name="Rectangle 1003">
                  <a:extLst>
                    <a:ext uri="{FF2B5EF4-FFF2-40B4-BE49-F238E27FC236}">
                      <a16:creationId xmlns:a16="http://schemas.microsoft.com/office/drawing/2014/main" id="{C39E1D1B-857A-41D6-B9A7-CC3B33152BD7}"/>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5" name="Oval 1004">
                  <a:extLst>
                    <a:ext uri="{FF2B5EF4-FFF2-40B4-BE49-F238E27FC236}">
                      <a16:creationId xmlns:a16="http://schemas.microsoft.com/office/drawing/2014/main" id="{CBE4E202-284F-47B5-9E7F-142DE266F97B}"/>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56" name="Freeform 1005">
                  <a:extLst>
                    <a:ext uri="{FF2B5EF4-FFF2-40B4-BE49-F238E27FC236}">
                      <a16:creationId xmlns:a16="http://schemas.microsoft.com/office/drawing/2014/main" id="{795D4D48-8A82-4BCC-985A-BE9E7D810158}"/>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57" name="Freeform 1006">
                  <a:extLst>
                    <a:ext uri="{FF2B5EF4-FFF2-40B4-BE49-F238E27FC236}">
                      <a16:creationId xmlns:a16="http://schemas.microsoft.com/office/drawing/2014/main" id="{CC65C24C-F9BC-4446-891F-804C568C045D}"/>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1007">
                  <a:extLst>
                    <a:ext uri="{FF2B5EF4-FFF2-40B4-BE49-F238E27FC236}">
                      <a16:creationId xmlns:a16="http://schemas.microsoft.com/office/drawing/2014/main" id="{799B8800-93A4-43D5-81B7-573C4D86AA2A}"/>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Freeform 1008">
                  <a:extLst>
                    <a:ext uri="{FF2B5EF4-FFF2-40B4-BE49-F238E27FC236}">
                      <a16:creationId xmlns:a16="http://schemas.microsoft.com/office/drawing/2014/main" id="{E8FBB688-95E2-4398-9ACC-BD6B8FD79B67}"/>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60" name="Straight Connector 1009">
                  <a:extLst>
                    <a:ext uri="{FF2B5EF4-FFF2-40B4-BE49-F238E27FC236}">
                      <a16:creationId xmlns:a16="http://schemas.microsoft.com/office/drawing/2014/main" id="{ABAB8AD2-F0CB-40BE-95EC-B334570D7E25}"/>
                    </a:ext>
                  </a:extLst>
                </p:cNvPr>
                <p:cNvCxnSpPr>
                  <a:cxnSpLocks noChangeShapeType="1"/>
                  <a:endCxn id="85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61" name="Straight Connector 1010">
                  <a:extLst>
                    <a:ext uri="{FF2B5EF4-FFF2-40B4-BE49-F238E27FC236}">
                      <a16:creationId xmlns:a16="http://schemas.microsoft.com/office/drawing/2014/main" id="{03A1149E-6155-4D3A-8C0C-C71430B121A8}"/>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0" name="Group 16">
              <a:extLst>
                <a:ext uri="{FF2B5EF4-FFF2-40B4-BE49-F238E27FC236}">
                  <a16:creationId xmlns:a16="http://schemas.microsoft.com/office/drawing/2014/main" id="{30702BC0-E35C-45FA-A48F-774317A5A66F}"/>
                </a:ext>
              </a:extLst>
            </p:cNvPr>
            <p:cNvGrpSpPr/>
            <p:nvPr/>
          </p:nvGrpSpPr>
          <p:grpSpPr>
            <a:xfrm>
              <a:off x="6071920" y="4247514"/>
              <a:ext cx="520674" cy="1626550"/>
              <a:chOff x="6071920" y="4247514"/>
              <a:chExt cx="520674" cy="1626550"/>
            </a:xfrm>
          </p:grpSpPr>
          <p:sp>
            <p:nvSpPr>
              <p:cNvPr id="825" name="Freeform 929">
                <a:extLst>
                  <a:ext uri="{FF2B5EF4-FFF2-40B4-BE49-F238E27FC236}">
                    <a16:creationId xmlns:a16="http://schemas.microsoft.com/office/drawing/2014/main" id="{598312BF-97A9-434C-A03C-6FDE9AA0228A}"/>
                  </a:ext>
                </a:extLst>
              </p:cNvPr>
              <p:cNvSpPr/>
              <p:nvPr/>
            </p:nvSpPr>
            <p:spPr bwMode="auto">
              <a:xfrm>
                <a:off x="6071920" y="5431150"/>
                <a:ext cx="514350" cy="44291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5001"/>
                  <a:gd name="connsiteX1" fmla="*/ 0 w 514180"/>
                  <a:gd name="connsiteY1" fmla="*/ 0 h 425001"/>
                  <a:gd name="connsiteX2" fmla="*/ 514180 w 514180"/>
                  <a:gd name="connsiteY2" fmla="*/ 10891 h 425001"/>
                  <a:gd name="connsiteX3" fmla="*/ 448695 w 514180"/>
                  <a:gd name="connsiteY3" fmla="*/ 424553 h 425001"/>
                  <a:gd name="connsiteX4" fmla="*/ 100781 w 514180"/>
                  <a:gd name="connsiteY4" fmla="*/ 402193 h 425001"/>
                  <a:gd name="connsiteX0" fmla="*/ 100781 w 514180"/>
                  <a:gd name="connsiteY0" fmla="*/ 402193 h 424553"/>
                  <a:gd name="connsiteX1" fmla="*/ 0 w 514180"/>
                  <a:gd name="connsiteY1" fmla="*/ 0 h 424553"/>
                  <a:gd name="connsiteX2" fmla="*/ 514180 w 514180"/>
                  <a:gd name="connsiteY2" fmla="*/ 10891 h 424553"/>
                  <a:gd name="connsiteX3" fmla="*/ 448695 w 514180"/>
                  <a:gd name="connsiteY3" fmla="*/ 424553 h 424553"/>
                  <a:gd name="connsiteX4" fmla="*/ 100781 w 514180"/>
                  <a:gd name="connsiteY4" fmla="*/ 402193 h 424553"/>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 name="connsiteX0" fmla="*/ 110303 w 514180"/>
                  <a:gd name="connsiteY0" fmla="*/ 443525 h 443525"/>
                  <a:gd name="connsiteX1" fmla="*/ 0 w 514180"/>
                  <a:gd name="connsiteY1" fmla="*/ 0 h 443525"/>
                  <a:gd name="connsiteX2" fmla="*/ 514180 w 514180"/>
                  <a:gd name="connsiteY2" fmla="*/ 10891 h 443525"/>
                  <a:gd name="connsiteX3" fmla="*/ 448695 w 514180"/>
                  <a:gd name="connsiteY3" fmla="*/ 424553 h 443525"/>
                  <a:gd name="connsiteX4" fmla="*/ 110303 w 514180"/>
                  <a:gd name="connsiteY4" fmla="*/ 443525 h 443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43525">
                    <a:moveTo>
                      <a:pt x="110303" y="443525"/>
                    </a:moveTo>
                    <a:cubicBezTo>
                      <a:pt x="70106" y="235553"/>
                      <a:pt x="112501" y="273531"/>
                      <a:pt x="0" y="0"/>
                    </a:cubicBezTo>
                    <a:lnTo>
                      <a:pt x="514180" y="10891"/>
                    </a:lnTo>
                    <a:cubicBezTo>
                      <a:pt x="417353" y="348331"/>
                      <a:pt x="456724" y="233015"/>
                      <a:pt x="448695" y="424553"/>
                    </a:cubicBezTo>
                    <a:cubicBezTo>
                      <a:pt x="373684" y="393884"/>
                      <a:pt x="178402" y="416624"/>
                      <a:pt x="110303" y="44352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6" name="Rectangle 976">
                <a:extLst>
                  <a:ext uri="{FF2B5EF4-FFF2-40B4-BE49-F238E27FC236}">
                    <a16:creationId xmlns:a16="http://schemas.microsoft.com/office/drawing/2014/main" id="{B7E21D83-CF2E-4C42-99DC-474601F24599}"/>
                  </a:ext>
                </a:extLst>
              </p:cNvPr>
              <p:cNvSpPr/>
              <p:nvPr/>
            </p:nvSpPr>
            <p:spPr bwMode="auto">
              <a:xfrm rot="10800000">
                <a:off x="6074112" y="4416669"/>
                <a:ext cx="498084" cy="3644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7" name="Straight Connector 977">
                <a:extLst>
                  <a:ext uri="{FF2B5EF4-FFF2-40B4-BE49-F238E27FC236}">
                    <a16:creationId xmlns:a16="http://schemas.microsoft.com/office/drawing/2014/main" id="{B4B0C666-7406-428B-B527-B1717F3EB5BF}"/>
                  </a:ext>
                </a:extLst>
              </p:cNvPr>
              <p:cNvCxnSpPr>
                <a:cxnSpLocks/>
                <a:stCxn id="832" idx="6"/>
              </p:cNvCxnSpPr>
              <p:nvPr/>
            </p:nvCxnSpPr>
            <p:spPr bwMode="auto">
              <a:xfrm>
                <a:off x="6572320" y="4407033"/>
                <a:ext cx="15904" cy="943155"/>
              </a:xfrm>
              <a:prstGeom prst="line">
                <a:avLst/>
              </a:prstGeom>
              <a:noFill/>
              <a:ln w="3175" cap="flat" cmpd="sng" algn="ctr">
                <a:solidFill>
                  <a:srgbClr val="000000"/>
                </a:solidFill>
                <a:prstDash val="sysDash"/>
              </a:ln>
              <a:effectLst/>
            </p:spPr>
          </p:cxnSp>
          <p:grpSp>
            <p:nvGrpSpPr>
              <p:cNvPr id="828" name="Group 580">
                <a:extLst>
                  <a:ext uri="{FF2B5EF4-FFF2-40B4-BE49-F238E27FC236}">
                    <a16:creationId xmlns:a16="http://schemas.microsoft.com/office/drawing/2014/main" id="{1B47CF7B-CDE4-4B2E-9F47-EAEFFCF6518F}"/>
                  </a:ext>
                </a:extLst>
              </p:cNvPr>
              <p:cNvGrpSpPr>
                <a:grpSpLocks/>
              </p:cNvGrpSpPr>
              <p:nvPr/>
            </p:nvGrpSpPr>
            <p:grpSpPr bwMode="auto">
              <a:xfrm>
                <a:off x="6085006" y="5276371"/>
                <a:ext cx="507588" cy="221730"/>
                <a:chOff x="4128636" y="3606589"/>
                <a:chExt cx="568145" cy="338667"/>
              </a:xfrm>
            </p:grpSpPr>
            <p:sp>
              <p:nvSpPr>
                <p:cNvPr id="841" name="Oval 991">
                  <a:extLst>
                    <a:ext uri="{FF2B5EF4-FFF2-40B4-BE49-F238E27FC236}">
                      <a16:creationId xmlns:a16="http://schemas.microsoft.com/office/drawing/2014/main" id="{721922A6-D41B-49CD-B970-5FD322467C13}"/>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2" name="Rectangle 992">
                  <a:extLst>
                    <a:ext uri="{FF2B5EF4-FFF2-40B4-BE49-F238E27FC236}">
                      <a16:creationId xmlns:a16="http://schemas.microsoft.com/office/drawing/2014/main" id="{D14E5CB1-2EEB-4313-9BE4-52FBE776E334}"/>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43" name="Oval 993">
                  <a:extLst>
                    <a:ext uri="{FF2B5EF4-FFF2-40B4-BE49-F238E27FC236}">
                      <a16:creationId xmlns:a16="http://schemas.microsoft.com/office/drawing/2014/main" id="{66028979-386D-4CF9-B6F9-A60F4F7105EF}"/>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44" name="Straight Connector 994">
                  <a:extLst>
                    <a:ext uri="{FF2B5EF4-FFF2-40B4-BE49-F238E27FC236}">
                      <a16:creationId xmlns:a16="http://schemas.microsoft.com/office/drawing/2014/main" id="{A6C0C1F8-2F6D-430F-B446-EC7CB107613A}"/>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845" name="Straight Connector 995">
                  <a:extLst>
                    <a:ext uri="{FF2B5EF4-FFF2-40B4-BE49-F238E27FC236}">
                      <a16:creationId xmlns:a16="http://schemas.microsoft.com/office/drawing/2014/main" id="{FB775862-6879-4BB5-83B0-B275C1AC3229}"/>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829" name="Rectangle 979">
                <a:extLst>
                  <a:ext uri="{FF2B5EF4-FFF2-40B4-BE49-F238E27FC236}">
                    <a16:creationId xmlns:a16="http://schemas.microsoft.com/office/drawing/2014/main" id="{991AB18B-6AF2-49BB-91AE-D7BAAFBEB1C1}"/>
                  </a:ext>
                </a:extLst>
              </p:cNvPr>
              <p:cNvSpPr/>
              <p:nvPr/>
            </p:nvSpPr>
            <p:spPr bwMode="auto">
              <a:xfrm>
                <a:off x="6086208" y="4886407"/>
                <a:ext cx="496887" cy="46695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30" name="Straight Connector 980">
                <a:extLst>
                  <a:ext uri="{FF2B5EF4-FFF2-40B4-BE49-F238E27FC236}">
                    <a16:creationId xmlns:a16="http://schemas.microsoft.com/office/drawing/2014/main" id="{05500122-2B1B-41D1-8C44-17C98EC37E43}"/>
                  </a:ext>
                </a:extLst>
              </p:cNvPr>
              <p:cNvCxnSpPr>
                <a:cxnSpLocks/>
                <a:stCxn id="833" idx="1"/>
              </p:cNvCxnSpPr>
              <p:nvPr/>
            </p:nvCxnSpPr>
            <p:spPr bwMode="auto">
              <a:xfrm>
                <a:off x="6074234" y="4376077"/>
                <a:ext cx="1229" cy="1067773"/>
              </a:xfrm>
              <a:prstGeom prst="line">
                <a:avLst/>
              </a:prstGeom>
              <a:noFill/>
              <a:ln w="3175" cap="flat" cmpd="sng" algn="ctr">
                <a:solidFill>
                  <a:srgbClr val="000000"/>
                </a:solidFill>
                <a:prstDash val="sysDash"/>
              </a:ln>
              <a:effectLst/>
            </p:spPr>
          </p:cxnSp>
          <p:grpSp>
            <p:nvGrpSpPr>
              <p:cNvPr id="831" name="Group 568">
                <a:extLst>
                  <a:ext uri="{FF2B5EF4-FFF2-40B4-BE49-F238E27FC236}">
                    <a16:creationId xmlns:a16="http://schemas.microsoft.com/office/drawing/2014/main" id="{4B808512-B894-433E-B92B-74EDB2208AD7}"/>
                  </a:ext>
                </a:extLst>
              </p:cNvPr>
              <p:cNvGrpSpPr>
                <a:grpSpLocks/>
              </p:cNvGrpSpPr>
              <p:nvPr/>
            </p:nvGrpSpPr>
            <p:grpSpPr bwMode="auto">
              <a:xfrm>
                <a:off x="6073579" y="4247514"/>
                <a:ext cx="498671" cy="248286"/>
                <a:chOff x="2183302" y="1564542"/>
                <a:chExt cx="1200154" cy="440314"/>
              </a:xfrm>
            </p:grpSpPr>
            <p:sp>
              <p:nvSpPr>
                <p:cNvPr id="832" name="Oval 982">
                  <a:extLst>
                    <a:ext uri="{FF2B5EF4-FFF2-40B4-BE49-F238E27FC236}">
                      <a16:creationId xmlns:a16="http://schemas.microsoft.com/office/drawing/2014/main" id="{0FF02490-B930-4BD5-85F6-0A45910C640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3" name="Rectangle 983">
                  <a:extLst>
                    <a:ext uri="{FF2B5EF4-FFF2-40B4-BE49-F238E27FC236}">
                      <a16:creationId xmlns:a16="http://schemas.microsoft.com/office/drawing/2014/main" id="{88B9F79C-595E-4EC7-AFCB-04FF6FEFBF24}"/>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4" name="Oval 984">
                  <a:extLst>
                    <a:ext uri="{FF2B5EF4-FFF2-40B4-BE49-F238E27FC236}">
                      <a16:creationId xmlns:a16="http://schemas.microsoft.com/office/drawing/2014/main" id="{C8488474-8050-4279-9EA9-4073FC7EF7EB}"/>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35" name="Freeform 985">
                  <a:extLst>
                    <a:ext uri="{FF2B5EF4-FFF2-40B4-BE49-F238E27FC236}">
                      <a16:creationId xmlns:a16="http://schemas.microsoft.com/office/drawing/2014/main" id="{D5247D5D-1602-41B0-822D-022D632709AA}"/>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36" name="Freeform 986">
                  <a:extLst>
                    <a:ext uri="{FF2B5EF4-FFF2-40B4-BE49-F238E27FC236}">
                      <a16:creationId xmlns:a16="http://schemas.microsoft.com/office/drawing/2014/main" id="{CFB47AD5-D42D-4058-BAED-7449B2D44F9D}"/>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87">
                  <a:extLst>
                    <a:ext uri="{FF2B5EF4-FFF2-40B4-BE49-F238E27FC236}">
                      <a16:creationId xmlns:a16="http://schemas.microsoft.com/office/drawing/2014/main" id="{96CD719C-1CEA-435C-ADA5-0483EED6C9E6}"/>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88">
                  <a:extLst>
                    <a:ext uri="{FF2B5EF4-FFF2-40B4-BE49-F238E27FC236}">
                      <a16:creationId xmlns:a16="http://schemas.microsoft.com/office/drawing/2014/main" id="{3F63D57C-27BA-44E8-B429-E8FD518F136C}"/>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39" name="Straight Connector 989">
                  <a:extLst>
                    <a:ext uri="{FF2B5EF4-FFF2-40B4-BE49-F238E27FC236}">
                      <a16:creationId xmlns:a16="http://schemas.microsoft.com/office/drawing/2014/main" id="{D0F8E4A9-7246-44B7-9CBB-AFA60C66B8C3}"/>
                    </a:ext>
                  </a:extLst>
                </p:cNvPr>
                <p:cNvCxnSpPr>
                  <a:cxnSpLocks noChangeShapeType="1"/>
                  <a:endCxn id="834"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0" name="Straight Connector 990">
                  <a:extLst>
                    <a:ext uri="{FF2B5EF4-FFF2-40B4-BE49-F238E27FC236}">
                      <a16:creationId xmlns:a16="http://schemas.microsoft.com/office/drawing/2014/main" id="{0B55ACF2-B4E4-47BA-A917-0618340DB52B}"/>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1" name="Group 17">
              <a:extLst>
                <a:ext uri="{FF2B5EF4-FFF2-40B4-BE49-F238E27FC236}">
                  <a16:creationId xmlns:a16="http://schemas.microsoft.com/office/drawing/2014/main" id="{4A451A0E-279D-422D-9093-C9D53D61F1A9}"/>
                </a:ext>
              </a:extLst>
            </p:cNvPr>
            <p:cNvGrpSpPr/>
            <p:nvPr/>
          </p:nvGrpSpPr>
          <p:grpSpPr>
            <a:xfrm>
              <a:off x="7108559" y="4371657"/>
              <a:ext cx="687386" cy="1948701"/>
              <a:chOff x="7108559" y="4371657"/>
              <a:chExt cx="687386" cy="1948701"/>
            </a:xfrm>
          </p:grpSpPr>
          <p:sp>
            <p:nvSpPr>
              <p:cNvPr id="804" name="Freeform 928">
                <a:extLst>
                  <a:ext uri="{FF2B5EF4-FFF2-40B4-BE49-F238E27FC236}">
                    <a16:creationId xmlns:a16="http://schemas.microsoft.com/office/drawing/2014/main" id="{C05EB70D-0DF3-4E0A-92F9-23C6D66D09ED}"/>
                  </a:ext>
                </a:extLst>
              </p:cNvPr>
              <p:cNvSpPr/>
              <p:nvPr/>
            </p:nvSpPr>
            <p:spPr bwMode="auto">
              <a:xfrm>
                <a:off x="7108559" y="5401721"/>
                <a:ext cx="676275" cy="91863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 name="connsiteX0" fmla="*/ 0 w 675040"/>
                  <a:gd name="connsiteY0" fmla="*/ 894029 h 918268"/>
                  <a:gd name="connsiteX1" fmla="*/ 186623 w 675040"/>
                  <a:gd name="connsiteY1" fmla="*/ 1724 h 918268"/>
                  <a:gd name="connsiteX2" fmla="*/ 675040 w 675040"/>
                  <a:gd name="connsiteY2" fmla="*/ 0 h 918268"/>
                  <a:gd name="connsiteX3" fmla="*/ 270986 w 675040"/>
                  <a:gd name="connsiteY3" fmla="*/ 918268 h 918268"/>
                  <a:gd name="connsiteX4" fmla="*/ 0 w 675040"/>
                  <a:gd name="connsiteY4" fmla="*/ 894029 h 91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918268">
                    <a:moveTo>
                      <a:pt x="0" y="894029"/>
                    </a:moveTo>
                    <a:cubicBezTo>
                      <a:pt x="111484" y="603455"/>
                      <a:pt x="127519" y="615275"/>
                      <a:pt x="186623" y="1724"/>
                    </a:cubicBezTo>
                    <a:cubicBezTo>
                      <a:pt x="431451" y="14348"/>
                      <a:pt x="449377" y="35256"/>
                      <a:pt x="675040" y="0"/>
                    </a:cubicBezTo>
                    <a:cubicBezTo>
                      <a:pt x="377586" y="467035"/>
                      <a:pt x="377233" y="643076"/>
                      <a:pt x="270986" y="918268"/>
                    </a:cubicBezTo>
                    <a:cubicBezTo>
                      <a:pt x="136701" y="889632"/>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5" name="Rectangle 956">
                <a:extLst>
                  <a:ext uri="{FF2B5EF4-FFF2-40B4-BE49-F238E27FC236}">
                    <a16:creationId xmlns:a16="http://schemas.microsoft.com/office/drawing/2014/main" id="{A8E10E14-FFCA-4999-B1FE-D92373E6E60C}"/>
                  </a:ext>
                </a:extLst>
              </p:cNvPr>
              <p:cNvSpPr/>
              <p:nvPr/>
            </p:nvSpPr>
            <p:spPr bwMode="auto">
              <a:xfrm rot="10800000">
                <a:off x="7290624" y="4495800"/>
                <a:ext cx="498084" cy="4126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6" name="Straight Connector 957">
                <a:extLst>
                  <a:ext uri="{FF2B5EF4-FFF2-40B4-BE49-F238E27FC236}">
                    <a16:creationId xmlns:a16="http://schemas.microsoft.com/office/drawing/2014/main" id="{E6469B05-70E4-440E-99CC-547004F6C8E6}"/>
                  </a:ext>
                </a:extLst>
              </p:cNvPr>
              <p:cNvCxnSpPr>
                <a:cxnSpLocks/>
                <a:stCxn id="813" idx="6"/>
              </p:cNvCxnSpPr>
              <p:nvPr/>
            </p:nvCxnSpPr>
            <p:spPr bwMode="auto">
              <a:xfrm>
                <a:off x="7792404" y="4459742"/>
                <a:ext cx="3541" cy="872983"/>
              </a:xfrm>
              <a:prstGeom prst="line">
                <a:avLst/>
              </a:prstGeom>
              <a:noFill/>
              <a:ln w="3175" cap="flat" cmpd="sng" algn="ctr">
                <a:solidFill>
                  <a:srgbClr val="000000"/>
                </a:solidFill>
                <a:prstDash val="sysDash"/>
              </a:ln>
              <a:effectLst/>
            </p:spPr>
          </p:cxnSp>
          <p:grpSp>
            <p:nvGrpSpPr>
              <p:cNvPr id="807" name="Group 607">
                <a:extLst>
                  <a:ext uri="{FF2B5EF4-FFF2-40B4-BE49-F238E27FC236}">
                    <a16:creationId xmlns:a16="http://schemas.microsoft.com/office/drawing/2014/main" id="{6F02E601-AAA6-41C4-8144-A6211EA47331}"/>
                  </a:ext>
                </a:extLst>
              </p:cNvPr>
              <p:cNvGrpSpPr>
                <a:grpSpLocks/>
              </p:cNvGrpSpPr>
              <p:nvPr/>
            </p:nvGrpSpPr>
            <p:grpSpPr bwMode="auto">
              <a:xfrm>
                <a:off x="7288330" y="5258905"/>
                <a:ext cx="507588" cy="221730"/>
                <a:chOff x="4128636" y="3606589"/>
                <a:chExt cx="568145" cy="338667"/>
              </a:xfrm>
            </p:grpSpPr>
            <p:sp>
              <p:nvSpPr>
                <p:cNvPr id="820" name="Oval 971">
                  <a:extLst>
                    <a:ext uri="{FF2B5EF4-FFF2-40B4-BE49-F238E27FC236}">
                      <a16:creationId xmlns:a16="http://schemas.microsoft.com/office/drawing/2014/main" id="{F56BADBF-1705-47B6-8CCC-4908B2FB1060}"/>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1" name="Rectangle 972">
                  <a:extLst>
                    <a:ext uri="{FF2B5EF4-FFF2-40B4-BE49-F238E27FC236}">
                      <a16:creationId xmlns:a16="http://schemas.microsoft.com/office/drawing/2014/main" id="{2C44EE53-A4A7-4149-9F10-74A661BA3BC7}"/>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22" name="Oval 973">
                  <a:extLst>
                    <a:ext uri="{FF2B5EF4-FFF2-40B4-BE49-F238E27FC236}">
                      <a16:creationId xmlns:a16="http://schemas.microsoft.com/office/drawing/2014/main" id="{6C24E779-A9F0-4B19-845A-1DE945B047BE}"/>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23" name="Straight Connector 974">
                  <a:extLst>
                    <a:ext uri="{FF2B5EF4-FFF2-40B4-BE49-F238E27FC236}">
                      <a16:creationId xmlns:a16="http://schemas.microsoft.com/office/drawing/2014/main" id="{D9BC4CB0-4F22-4B93-A102-86039FA3C37A}"/>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824" name="Straight Connector 975">
                  <a:extLst>
                    <a:ext uri="{FF2B5EF4-FFF2-40B4-BE49-F238E27FC236}">
                      <a16:creationId xmlns:a16="http://schemas.microsoft.com/office/drawing/2014/main" id="{DB8AC48D-6421-447E-B84E-467E72C13CE7}"/>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808" name="Rectangle 959">
                <a:extLst>
                  <a:ext uri="{FF2B5EF4-FFF2-40B4-BE49-F238E27FC236}">
                    <a16:creationId xmlns:a16="http://schemas.microsoft.com/office/drawing/2014/main" id="{E916D439-DD5D-4BD9-945D-CD1E11CC69F9}"/>
                  </a:ext>
                </a:extLst>
              </p:cNvPr>
              <p:cNvSpPr/>
              <p:nvPr/>
            </p:nvSpPr>
            <p:spPr bwMode="auto">
              <a:xfrm>
                <a:off x="7289533" y="4897315"/>
                <a:ext cx="496887" cy="438584"/>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9" name="Straight Connector 960">
                <a:extLst>
                  <a:ext uri="{FF2B5EF4-FFF2-40B4-BE49-F238E27FC236}">
                    <a16:creationId xmlns:a16="http://schemas.microsoft.com/office/drawing/2014/main" id="{D4F407B2-F499-4419-8138-A5E4A74C0D24}"/>
                  </a:ext>
                </a:extLst>
              </p:cNvPr>
              <p:cNvCxnSpPr>
                <a:cxnSpLocks/>
                <a:stCxn id="813" idx="2"/>
              </p:cNvCxnSpPr>
              <p:nvPr/>
            </p:nvCxnSpPr>
            <p:spPr bwMode="auto">
              <a:xfrm flipH="1">
                <a:off x="7283184" y="4459742"/>
                <a:ext cx="7570" cy="966646"/>
              </a:xfrm>
              <a:prstGeom prst="line">
                <a:avLst/>
              </a:prstGeom>
              <a:noFill/>
              <a:ln w="3175" cap="flat" cmpd="sng" algn="ctr">
                <a:solidFill>
                  <a:srgbClr val="000000"/>
                </a:solidFill>
                <a:prstDash val="sysDash"/>
              </a:ln>
              <a:effectLst/>
            </p:spPr>
          </p:cxnSp>
          <p:grpSp>
            <p:nvGrpSpPr>
              <p:cNvPr id="810" name="Group 595">
                <a:extLst>
                  <a:ext uri="{FF2B5EF4-FFF2-40B4-BE49-F238E27FC236}">
                    <a16:creationId xmlns:a16="http://schemas.microsoft.com/office/drawing/2014/main" id="{F96C6445-E675-4CC2-8C05-22A3E4B2F1A4}"/>
                  </a:ext>
                </a:extLst>
              </p:cNvPr>
              <p:cNvGrpSpPr>
                <a:grpSpLocks/>
              </p:cNvGrpSpPr>
              <p:nvPr/>
            </p:nvGrpSpPr>
            <p:grpSpPr bwMode="auto">
              <a:xfrm>
                <a:off x="7290091" y="4371657"/>
                <a:ext cx="503828" cy="248286"/>
                <a:chOff x="2183302" y="1564542"/>
                <a:chExt cx="1200154" cy="440314"/>
              </a:xfrm>
            </p:grpSpPr>
            <p:sp>
              <p:nvSpPr>
                <p:cNvPr id="811" name="Oval 962">
                  <a:extLst>
                    <a:ext uri="{FF2B5EF4-FFF2-40B4-BE49-F238E27FC236}">
                      <a16:creationId xmlns:a16="http://schemas.microsoft.com/office/drawing/2014/main" id="{ECEDD06D-727C-4CF1-97F3-CA7504FCC115}"/>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2" name="Rectangle 963">
                  <a:extLst>
                    <a:ext uri="{FF2B5EF4-FFF2-40B4-BE49-F238E27FC236}">
                      <a16:creationId xmlns:a16="http://schemas.microsoft.com/office/drawing/2014/main" id="{27125C07-C961-44B2-B500-D4AACC099C36}"/>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3" name="Oval 964">
                  <a:extLst>
                    <a:ext uri="{FF2B5EF4-FFF2-40B4-BE49-F238E27FC236}">
                      <a16:creationId xmlns:a16="http://schemas.microsoft.com/office/drawing/2014/main" id="{26638C76-30F1-4689-BB50-B3A56CE15C44}"/>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814" name="Freeform 965">
                  <a:extLst>
                    <a:ext uri="{FF2B5EF4-FFF2-40B4-BE49-F238E27FC236}">
                      <a16:creationId xmlns:a16="http://schemas.microsoft.com/office/drawing/2014/main" id="{6B51BFAE-A0A6-4B5A-8518-2F79059C47F4}"/>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15" name="Freeform 966">
                  <a:extLst>
                    <a:ext uri="{FF2B5EF4-FFF2-40B4-BE49-F238E27FC236}">
                      <a16:creationId xmlns:a16="http://schemas.microsoft.com/office/drawing/2014/main" id="{880F4CAD-81FA-4D31-9401-3437C6E6B598}"/>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6" name="Freeform 967">
                  <a:extLst>
                    <a:ext uri="{FF2B5EF4-FFF2-40B4-BE49-F238E27FC236}">
                      <a16:creationId xmlns:a16="http://schemas.microsoft.com/office/drawing/2014/main" id="{9BC723E3-F7F7-4058-8227-0DAB4575BE1D}"/>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7" name="Freeform 968">
                  <a:extLst>
                    <a:ext uri="{FF2B5EF4-FFF2-40B4-BE49-F238E27FC236}">
                      <a16:creationId xmlns:a16="http://schemas.microsoft.com/office/drawing/2014/main" id="{E14CB4B5-CE9B-4E3A-9BA7-417DC4A53D4D}"/>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18" name="Straight Connector 969">
                  <a:extLst>
                    <a:ext uri="{FF2B5EF4-FFF2-40B4-BE49-F238E27FC236}">
                      <a16:creationId xmlns:a16="http://schemas.microsoft.com/office/drawing/2014/main" id="{D6069E8A-4C69-41B5-BCC2-90634ACFF3FE}"/>
                    </a:ext>
                  </a:extLst>
                </p:cNvPr>
                <p:cNvCxnSpPr>
                  <a:cxnSpLocks noChangeShapeType="1"/>
                  <a:endCxn id="813"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970">
                  <a:extLst>
                    <a:ext uri="{FF2B5EF4-FFF2-40B4-BE49-F238E27FC236}">
                      <a16:creationId xmlns:a16="http://schemas.microsoft.com/office/drawing/2014/main" id="{5D0EEAFC-0EA9-4638-853B-EFE754CB9EB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782" name="Group 18">
              <a:extLst>
                <a:ext uri="{FF2B5EF4-FFF2-40B4-BE49-F238E27FC236}">
                  <a16:creationId xmlns:a16="http://schemas.microsoft.com/office/drawing/2014/main" id="{D868F0BA-32DC-4E6B-AC76-B62F3A153B61}"/>
                </a:ext>
              </a:extLst>
            </p:cNvPr>
            <p:cNvGrpSpPr/>
            <p:nvPr/>
          </p:nvGrpSpPr>
          <p:grpSpPr>
            <a:xfrm>
              <a:off x="7920869" y="4329565"/>
              <a:ext cx="870440" cy="1680290"/>
              <a:chOff x="7920869" y="4329565"/>
              <a:chExt cx="870440" cy="1680290"/>
            </a:xfrm>
          </p:grpSpPr>
          <p:sp>
            <p:nvSpPr>
              <p:cNvPr id="783" name="Freeform 927">
                <a:extLst>
                  <a:ext uri="{FF2B5EF4-FFF2-40B4-BE49-F238E27FC236}">
                    <a16:creationId xmlns:a16="http://schemas.microsoft.com/office/drawing/2014/main" id="{47C714FE-0103-4AD9-8485-C6353ABA1749}"/>
                  </a:ext>
                </a:extLst>
              </p:cNvPr>
              <p:cNvSpPr/>
              <p:nvPr/>
            </p:nvSpPr>
            <p:spPr bwMode="auto">
              <a:xfrm>
                <a:off x="7920869" y="5455817"/>
                <a:ext cx="865187" cy="55403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84" name="Rectangle 936">
                <a:extLst>
                  <a:ext uri="{FF2B5EF4-FFF2-40B4-BE49-F238E27FC236}">
                    <a16:creationId xmlns:a16="http://schemas.microsoft.com/office/drawing/2014/main" id="{B06D8BC0-D43F-4D39-A86D-C9AEDC41752A}"/>
                  </a:ext>
                </a:extLst>
              </p:cNvPr>
              <p:cNvSpPr/>
              <p:nvPr/>
            </p:nvSpPr>
            <p:spPr bwMode="auto">
              <a:xfrm rot="10800000">
                <a:off x="8288771" y="4495799"/>
                <a:ext cx="498084" cy="36196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5" name="Straight Connector 937">
                <a:extLst>
                  <a:ext uri="{FF2B5EF4-FFF2-40B4-BE49-F238E27FC236}">
                    <a16:creationId xmlns:a16="http://schemas.microsoft.com/office/drawing/2014/main" id="{B98D0B75-0B00-4C51-8A6C-34F9F90B0995}"/>
                  </a:ext>
                </a:extLst>
              </p:cNvPr>
              <p:cNvCxnSpPr>
                <a:cxnSpLocks/>
                <a:stCxn id="792" idx="6"/>
              </p:cNvCxnSpPr>
              <p:nvPr/>
            </p:nvCxnSpPr>
            <p:spPr bwMode="auto">
              <a:xfrm>
                <a:off x="8783370" y="4418446"/>
                <a:ext cx="7939" cy="955919"/>
              </a:xfrm>
              <a:prstGeom prst="line">
                <a:avLst/>
              </a:prstGeom>
              <a:noFill/>
              <a:ln w="3175" cap="flat" cmpd="sng" algn="ctr">
                <a:solidFill>
                  <a:srgbClr val="000000"/>
                </a:solidFill>
                <a:prstDash val="sysDash"/>
              </a:ln>
              <a:effectLst/>
            </p:spPr>
          </p:cxnSp>
          <p:grpSp>
            <p:nvGrpSpPr>
              <p:cNvPr id="786" name="Group 634">
                <a:extLst>
                  <a:ext uri="{FF2B5EF4-FFF2-40B4-BE49-F238E27FC236}">
                    <a16:creationId xmlns:a16="http://schemas.microsoft.com/office/drawing/2014/main" id="{A18303AA-7983-4D97-813B-8F546E07CA45}"/>
                  </a:ext>
                </a:extLst>
              </p:cNvPr>
              <p:cNvGrpSpPr>
                <a:grpSpLocks/>
              </p:cNvGrpSpPr>
              <p:nvPr/>
            </p:nvGrpSpPr>
            <p:grpSpPr bwMode="auto">
              <a:xfrm>
                <a:off x="8283693" y="5300332"/>
                <a:ext cx="507588" cy="221941"/>
                <a:chOff x="4128636" y="3606589"/>
                <a:chExt cx="568145" cy="338667"/>
              </a:xfrm>
            </p:grpSpPr>
            <p:sp>
              <p:nvSpPr>
                <p:cNvPr id="799" name="Oval 951">
                  <a:extLst>
                    <a:ext uri="{FF2B5EF4-FFF2-40B4-BE49-F238E27FC236}">
                      <a16:creationId xmlns:a16="http://schemas.microsoft.com/office/drawing/2014/main" id="{C0816E38-ACC6-4B29-8809-A4050DEE60FF}"/>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0" name="Rectangle 952">
                  <a:extLst>
                    <a:ext uri="{FF2B5EF4-FFF2-40B4-BE49-F238E27FC236}">
                      <a16:creationId xmlns:a16="http://schemas.microsoft.com/office/drawing/2014/main" id="{444610A4-7ADD-44A3-B171-5464A8681F19}"/>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801" name="Oval 953">
                  <a:extLst>
                    <a:ext uri="{FF2B5EF4-FFF2-40B4-BE49-F238E27FC236}">
                      <a16:creationId xmlns:a16="http://schemas.microsoft.com/office/drawing/2014/main" id="{E9E8B47A-2C59-4D1A-B64B-24AF846B352D}"/>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02" name="Straight Connector 954">
                  <a:extLst>
                    <a:ext uri="{FF2B5EF4-FFF2-40B4-BE49-F238E27FC236}">
                      <a16:creationId xmlns:a16="http://schemas.microsoft.com/office/drawing/2014/main" id="{6AA0108F-4C42-4F13-BDEC-033DB5D4B027}"/>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803" name="Straight Connector 955">
                  <a:extLst>
                    <a:ext uri="{FF2B5EF4-FFF2-40B4-BE49-F238E27FC236}">
                      <a16:creationId xmlns:a16="http://schemas.microsoft.com/office/drawing/2014/main" id="{C62A0F13-8372-4A3C-8ADA-AE82773CE0EE}"/>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787" name="Rectangle 939">
                <a:extLst>
                  <a:ext uri="{FF2B5EF4-FFF2-40B4-BE49-F238E27FC236}">
                    <a16:creationId xmlns:a16="http://schemas.microsoft.com/office/drawing/2014/main" id="{FD4B32E6-CE51-4922-BB67-E6F34A7DF11F}"/>
                  </a:ext>
                </a:extLst>
              </p:cNvPr>
              <p:cNvSpPr/>
              <p:nvPr/>
            </p:nvSpPr>
            <p:spPr bwMode="auto">
              <a:xfrm>
                <a:off x="8284895" y="4904436"/>
                <a:ext cx="496888" cy="473104"/>
              </a:xfrm>
              <a:prstGeom prst="rect">
                <a:avLst/>
              </a:prstGeom>
              <a:gradFill rotWithShape="1">
                <a:gsLst>
                  <a:gs pos="1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788" name="Straight Connector 940">
                <a:extLst>
                  <a:ext uri="{FF2B5EF4-FFF2-40B4-BE49-F238E27FC236}">
                    <a16:creationId xmlns:a16="http://schemas.microsoft.com/office/drawing/2014/main" id="{FF7674EE-8F00-4603-9DAC-569776A20948}"/>
                  </a:ext>
                </a:extLst>
              </p:cNvPr>
              <p:cNvCxnSpPr>
                <a:cxnSpLocks/>
                <a:stCxn id="792" idx="2"/>
              </p:cNvCxnSpPr>
              <p:nvPr/>
            </p:nvCxnSpPr>
            <p:spPr bwMode="auto">
              <a:xfrm flipH="1">
                <a:off x="8278546" y="4418446"/>
                <a:ext cx="3174" cy="1049581"/>
              </a:xfrm>
              <a:prstGeom prst="line">
                <a:avLst/>
              </a:prstGeom>
              <a:noFill/>
              <a:ln w="3175" cap="flat" cmpd="sng" algn="ctr">
                <a:solidFill>
                  <a:srgbClr val="000000"/>
                </a:solidFill>
                <a:prstDash val="sysDash"/>
              </a:ln>
              <a:effectLst/>
            </p:spPr>
          </p:cxnSp>
          <p:grpSp>
            <p:nvGrpSpPr>
              <p:cNvPr id="789" name="Group 622">
                <a:extLst>
                  <a:ext uri="{FF2B5EF4-FFF2-40B4-BE49-F238E27FC236}">
                    <a16:creationId xmlns:a16="http://schemas.microsoft.com/office/drawing/2014/main" id="{405DC373-EDC9-4CD9-8F46-737458FF4F85}"/>
                  </a:ext>
                </a:extLst>
              </p:cNvPr>
              <p:cNvGrpSpPr>
                <a:grpSpLocks/>
              </p:cNvGrpSpPr>
              <p:nvPr/>
            </p:nvGrpSpPr>
            <p:grpSpPr bwMode="auto">
              <a:xfrm>
                <a:off x="8281058" y="4329565"/>
                <a:ext cx="503828" cy="248522"/>
                <a:chOff x="2183302" y="1564542"/>
                <a:chExt cx="1200154" cy="440314"/>
              </a:xfrm>
            </p:grpSpPr>
            <p:sp>
              <p:nvSpPr>
                <p:cNvPr id="790" name="Oval 942">
                  <a:extLst>
                    <a:ext uri="{FF2B5EF4-FFF2-40B4-BE49-F238E27FC236}">
                      <a16:creationId xmlns:a16="http://schemas.microsoft.com/office/drawing/2014/main" id="{6E98866D-21DE-4091-B767-33B26D0C7872}"/>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943">
                  <a:extLst>
                    <a:ext uri="{FF2B5EF4-FFF2-40B4-BE49-F238E27FC236}">
                      <a16:creationId xmlns:a16="http://schemas.microsoft.com/office/drawing/2014/main" id="{B30F69B8-E7CB-4683-AD0F-488547DBB97A}"/>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2" name="Oval 944">
                  <a:extLst>
                    <a:ext uri="{FF2B5EF4-FFF2-40B4-BE49-F238E27FC236}">
                      <a16:creationId xmlns:a16="http://schemas.microsoft.com/office/drawing/2014/main" id="{5844E1FD-96A6-45ED-8BC0-BBF23A4E9E45}"/>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793" name="Freeform 945">
                  <a:extLst>
                    <a:ext uri="{FF2B5EF4-FFF2-40B4-BE49-F238E27FC236}">
                      <a16:creationId xmlns:a16="http://schemas.microsoft.com/office/drawing/2014/main" id="{43571826-215B-442A-9A95-9129D006309E}"/>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sp>
              <p:nvSpPr>
                <p:cNvPr id="794" name="Freeform 946">
                  <a:extLst>
                    <a:ext uri="{FF2B5EF4-FFF2-40B4-BE49-F238E27FC236}">
                      <a16:creationId xmlns:a16="http://schemas.microsoft.com/office/drawing/2014/main" id="{3C6741E6-F364-4133-AC6A-892B89D9B9CE}"/>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5" name="Freeform 947">
                  <a:extLst>
                    <a:ext uri="{FF2B5EF4-FFF2-40B4-BE49-F238E27FC236}">
                      <a16:creationId xmlns:a16="http://schemas.microsoft.com/office/drawing/2014/main" id="{8FCA1EB0-0023-46F4-ADB2-E93435E0E406}"/>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6" name="Freeform 948">
                  <a:extLst>
                    <a:ext uri="{FF2B5EF4-FFF2-40B4-BE49-F238E27FC236}">
                      <a16:creationId xmlns:a16="http://schemas.microsoft.com/office/drawing/2014/main" id="{32BDF808-0359-4108-AA7F-B9663CE03E83}"/>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797" name="Straight Connector 949">
                  <a:extLst>
                    <a:ext uri="{FF2B5EF4-FFF2-40B4-BE49-F238E27FC236}">
                      <a16:creationId xmlns:a16="http://schemas.microsoft.com/office/drawing/2014/main" id="{AA1ECC10-4419-4182-BD06-DE64761A404A}"/>
                    </a:ext>
                  </a:extLst>
                </p:cNvPr>
                <p:cNvCxnSpPr>
                  <a:cxnSpLocks noChangeShapeType="1"/>
                  <a:endCxn id="792"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8" name="Straight Connector 950">
                  <a:extLst>
                    <a:ext uri="{FF2B5EF4-FFF2-40B4-BE49-F238E27FC236}">
                      <a16:creationId xmlns:a16="http://schemas.microsoft.com/office/drawing/2014/main" id="{7B2B7C69-7513-43D9-8DC2-FE806CC3E50F}"/>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889" name="Group 1042">
            <a:extLst>
              <a:ext uri="{FF2B5EF4-FFF2-40B4-BE49-F238E27FC236}">
                <a16:creationId xmlns:a16="http://schemas.microsoft.com/office/drawing/2014/main" id="{CE8885F6-DE81-47C9-9BA9-48BC64A01D01}"/>
              </a:ext>
            </a:extLst>
          </p:cNvPr>
          <p:cNvGrpSpPr>
            <a:grpSpLocks/>
          </p:cNvGrpSpPr>
          <p:nvPr/>
        </p:nvGrpSpPr>
        <p:grpSpPr bwMode="auto">
          <a:xfrm>
            <a:off x="3765336" y="4727644"/>
            <a:ext cx="4981829" cy="693736"/>
            <a:chOff x="2055070" y="4690247"/>
            <a:chExt cx="4980938" cy="694338"/>
          </a:xfrm>
        </p:grpSpPr>
        <p:grpSp>
          <p:nvGrpSpPr>
            <p:cNvPr id="890" name="Group 554">
              <a:extLst>
                <a:ext uri="{FF2B5EF4-FFF2-40B4-BE49-F238E27FC236}">
                  <a16:creationId xmlns:a16="http://schemas.microsoft.com/office/drawing/2014/main" id="{45C5EF11-8726-47B4-AC3E-EAFF5EBD4FBC}"/>
                </a:ext>
              </a:extLst>
            </p:cNvPr>
            <p:cNvGrpSpPr>
              <a:grpSpLocks/>
            </p:cNvGrpSpPr>
            <p:nvPr/>
          </p:nvGrpSpPr>
          <p:grpSpPr bwMode="auto">
            <a:xfrm>
              <a:off x="3621810" y="5055687"/>
              <a:ext cx="428216" cy="328897"/>
              <a:chOff x="2948176" y="3912858"/>
              <a:chExt cx="428535" cy="329059"/>
            </a:xfrm>
          </p:grpSpPr>
          <p:sp>
            <p:nvSpPr>
              <p:cNvPr id="911" name="Rectangle 1064">
                <a:extLst>
                  <a:ext uri="{FF2B5EF4-FFF2-40B4-BE49-F238E27FC236}">
                    <a16:creationId xmlns:a16="http://schemas.microsoft.com/office/drawing/2014/main" id="{992BA035-FA60-45B8-BA9B-2C6D7F2B6565}"/>
                  </a:ext>
                </a:extLst>
              </p:cNvPr>
              <p:cNvSpPr/>
              <p:nvPr/>
            </p:nvSpPr>
            <p:spPr>
              <a:xfrm>
                <a:off x="2951022"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12" name="Straight Connector 1065">
                <a:extLst>
                  <a:ext uri="{FF2B5EF4-FFF2-40B4-BE49-F238E27FC236}">
                    <a16:creationId xmlns:a16="http://schemas.microsoft.com/office/drawing/2014/main" id="{91CDE327-A19D-412B-8767-6C579DCDFB4E}"/>
                  </a:ext>
                </a:extLst>
              </p:cNvPr>
              <p:cNvCxnSpPr/>
              <p:nvPr/>
            </p:nvCxnSpPr>
            <p:spPr>
              <a:xfrm>
                <a:off x="2948177" y="4005058"/>
                <a:ext cx="425689" cy="0"/>
              </a:xfrm>
              <a:prstGeom prst="line">
                <a:avLst/>
              </a:prstGeom>
              <a:noFill/>
              <a:ln w="3175" cap="flat" cmpd="sng" algn="ctr">
                <a:solidFill>
                  <a:srgbClr val="CC0000"/>
                </a:solidFill>
                <a:prstDash val="solid"/>
              </a:ln>
              <a:effectLst/>
            </p:spPr>
          </p:cxnSp>
          <p:cxnSp>
            <p:nvCxnSpPr>
              <p:cNvPr id="913" name="Straight Connector 1066">
                <a:extLst>
                  <a:ext uri="{FF2B5EF4-FFF2-40B4-BE49-F238E27FC236}">
                    <a16:creationId xmlns:a16="http://schemas.microsoft.com/office/drawing/2014/main" id="{5873B912-FA95-4B58-BA3E-861FE607FA80}"/>
                  </a:ext>
                </a:extLst>
              </p:cNvPr>
              <p:cNvCxnSpPr/>
              <p:nvPr/>
            </p:nvCxnSpPr>
            <p:spPr>
              <a:xfrm>
                <a:off x="2948176" y="4068645"/>
                <a:ext cx="425689" cy="0"/>
              </a:xfrm>
              <a:prstGeom prst="line">
                <a:avLst/>
              </a:prstGeom>
              <a:noFill/>
              <a:ln w="3175" cap="flat" cmpd="sng" algn="ctr">
                <a:solidFill>
                  <a:srgbClr val="CC0000"/>
                </a:solidFill>
                <a:prstDash val="solid"/>
              </a:ln>
              <a:effectLst/>
            </p:spPr>
          </p:cxnSp>
          <p:cxnSp>
            <p:nvCxnSpPr>
              <p:cNvPr id="914" name="Straight Connector 1067">
                <a:extLst>
                  <a:ext uri="{FF2B5EF4-FFF2-40B4-BE49-F238E27FC236}">
                    <a16:creationId xmlns:a16="http://schemas.microsoft.com/office/drawing/2014/main" id="{3A2AF89E-474E-4990-8B8E-E01ABDFF06C8}"/>
                  </a:ext>
                </a:extLst>
              </p:cNvPr>
              <p:cNvCxnSpPr>
                <a:stCxn id="911" idx="2"/>
              </p:cNvCxnSpPr>
              <p:nvPr/>
            </p:nvCxnSpPr>
            <p:spPr>
              <a:xfrm flipH="1" flipV="1">
                <a:off x="3162278" y="4005058"/>
                <a:ext cx="1589" cy="236859"/>
              </a:xfrm>
              <a:prstGeom prst="line">
                <a:avLst/>
              </a:prstGeom>
              <a:noFill/>
              <a:ln w="3175" cap="flat" cmpd="sng" algn="ctr">
                <a:solidFill>
                  <a:srgbClr val="CC0000"/>
                </a:solidFill>
                <a:prstDash val="solid"/>
              </a:ln>
              <a:effectLst/>
            </p:spPr>
          </p:cxnSp>
        </p:grpSp>
        <p:grpSp>
          <p:nvGrpSpPr>
            <p:cNvPr id="891" name="Group 582">
              <a:extLst>
                <a:ext uri="{FF2B5EF4-FFF2-40B4-BE49-F238E27FC236}">
                  <a16:creationId xmlns:a16="http://schemas.microsoft.com/office/drawing/2014/main" id="{89E86765-B468-42FA-80DD-C823E81AD4CF}"/>
                </a:ext>
              </a:extLst>
            </p:cNvPr>
            <p:cNvGrpSpPr>
              <a:grpSpLocks/>
            </p:cNvGrpSpPr>
            <p:nvPr/>
          </p:nvGrpSpPr>
          <p:grpSpPr bwMode="auto">
            <a:xfrm>
              <a:off x="4404307" y="5055687"/>
              <a:ext cx="429383" cy="328898"/>
              <a:chOff x="2948037" y="3912924"/>
              <a:chExt cx="429703" cy="329060"/>
            </a:xfrm>
          </p:grpSpPr>
          <p:sp>
            <p:nvSpPr>
              <p:cNvPr id="907" name="Rectangle 1060">
                <a:extLst>
                  <a:ext uri="{FF2B5EF4-FFF2-40B4-BE49-F238E27FC236}">
                    <a16:creationId xmlns:a16="http://schemas.microsoft.com/office/drawing/2014/main" id="{7DB17336-9DB4-4844-B1EE-12B583D4903B}"/>
                  </a:ext>
                </a:extLst>
              </p:cNvPr>
              <p:cNvSpPr/>
              <p:nvPr/>
            </p:nvSpPr>
            <p:spPr>
              <a:xfrm>
                <a:off x="2950882"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8" name="Straight Connector 1061">
                <a:extLst>
                  <a:ext uri="{FF2B5EF4-FFF2-40B4-BE49-F238E27FC236}">
                    <a16:creationId xmlns:a16="http://schemas.microsoft.com/office/drawing/2014/main" id="{93C237FC-0660-4F3D-B7EB-D475D8B11A7B}"/>
                  </a:ext>
                </a:extLst>
              </p:cNvPr>
              <p:cNvCxnSpPr/>
              <p:nvPr/>
            </p:nvCxnSpPr>
            <p:spPr>
              <a:xfrm>
                <a:off x="2952051" y="4005125"/>
                <a:ext cx="425689" cy="0"/>
              </a:xfrm>
              <a:prstGeom prst="line">
                <a:avLst/>
              </a:prstGeom>
              <a:noFill/>
              <a:ln w="3175" cap="flat" cmpd="sng" algn="ctr">
                <a:solidFill>
                  <a:srgbClr val="CC0000"/>
                </a:solidFill>
                <a:prstDash val="solid"/>
              </a:ln>
              <a:effectLst/>
            </p:spPr>
          </p:cxnSp>
          <p:cxnSp>
            <p:nvCxnSpPr>
              <p:cNvPr id="909" name="Straight Connector 1062">
                <a:extLst>
                  <a:ext uri="{FF2B5EF4-FFF2-40B4-BE49-F238E27FC236}">
                    <a16:creationId xmlns:a16="http://schemas.microsoft.com/office/drawing/2014/main" id="{AEA58026-9187-45F2-A4AD-85D89658E042}"/>
                  </a:ext>
                </a:extLst>
              </p:cNvPr>
              <p:cNvCxnSpPr/>
              <p:nvPr/>
            </p:nvCxnSpPr>
            <p:spPr>
              <a:xfrm>
                <a:off x="2948037" y="4068711"/>
                <a:ext cx="425689" cy="0"/>
              </a:xfrm>
              <a:prstGeom prst="line">
                <a:avLst/>
              </a:prstGeom>
              <a:noFill/>
              <a:ln w="3175" cap="flat" cmpd="sng" algn="ctr">
                <a:solidFill>
                  <a:srgbClr val="CC0000"/>
                </a:solidFill>
                <a:prstDash val="solid"/>
              </a:ln>
              <a:effectLst/>
            </p:spPr>
          </p:cxnSp>
          <p:cxnSp>
            <p:nvCxnSpPr>
              <p:cNvPr id="910" name="Straight Connector 1063">
                <a:extLst>
                  <a:ext uri="{FF2B5EF4-FFF2-40B4-BE49-F238E27FC236}">
                    <a16:creationId xmlns:a16="http://schemas.microsoft.com/office/drawing/2014/main" id="{E447E237-FAD0-4D22-B109-7F33981222DB}"/>
                  </a:ext>
                </a:extLst>
              </p:cNvPr>
              <p:cNvCxnSpPr>
                <a:stCxn id="907" idx="2"/>
              </p:cNvCxnSpPr>
              <p:nvPr/>
            </p:nvCxnSpPr>
            <p:spPr>
              <a:xfrm flipH="1" flipV="1">
                <a:off x="3162139" y="4005125"/>
                <a:ext cx="1588" cy="236859"/>
              </a:xfrm>
              <a:prstGeom prst="line">
                <a:avLst/>
              </a:prstGeom>
              <a:noFill/>
              <a:ln w="3175" cap="flat" cmpd="sng" algn="ctr">
                <a:solidFill>
                  <a:srgbClr val="CC0000"/>
                </a:solidFill>
                <a:prstDash val="solid"/>
              </a:ln>
              <a:effectLst/>
            </p:spPr>
          </p:cxnSp>
        </p:grpSp>
        <p:grpSp>
          <p:nvGrpSpPr>
            <p:cNvPr id="892" name="Group 609">
              <a:extLst>
                <a:ext uri="{FF2B5EF4-FFF2-40B4-BE49-F238E27FC236}">
                  <a16:creationId xmlns:a16="http://schemas.microsoft.com/office/drawing/2014/main" id="{F0C7F36D-6928-4A52-AD8F-52C85F72120C}"/>
                </a:ext>
              </a:extLst>
            </p:cNvPr>
            <p:cNvGrpSpPr>
              <a:grpSpLocks/>
            </p:cNvGrpSpPr>
            <p:nvPr/>
          </p:nvGrpSpPr>
          <p:grpSpPr bwMode="auto">
            <a:xfrm>
              <a:off x="5611440" y="5052513"/>
              <a:ext cx="430135" cy="328897"/>
              <a:chOff x="2951837" y="3912722"/>
              <a:chExt cx="430454" cy="329058"/>
            </a:xfrm>
          </p:grpSpPr>
          <p:sp>
            <p:nvSpPr>
              <p:cNvPr id="903" name="Rectangle 1056">
                <a:extLst>
                  <a:ext uri="{FF2B5EF4-FFF2-40B4-BE49-F238E27FC236}">
                    <a16:creationId xmlns:a16="http://schemas.microsoft.com/office/drawing/2014/main" id="{E87B8655-D025-4ED4-9142-D624A8286DE9}"/>
                  </a:ext>
                </a:extLst>
              </p:cNvPr>
              <p:cNvSpPr/>
              <p:nvPr/>
            </p:nvSpPr>
            <p:spPr>
              <a:xfrm>
                <a:off x="2956602"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4" name="Straight Connector 1057">
                <a:extLst>
                  <a:ext uri="{FF2B5EF4-FFF2-40B4-BE49-F238E27FC236}">
                    <a16:creationId xmlns:a16="http://schemas.microsoft.com/office/drawing/2014/main" id="{B380F653-BB93-4C30-919D-308F32496788}"/>
                  </a:ext>
                </a:extLst>
              </p:cNvPr>
              <p:cNvCxnSpPr/>
              <p:nvPr/>
            </p:nvCxnSpPr>
            <p:spPr>
              <a:xfrm>
                <a:off x="2951837" y="4004922"/>
                <a:ext cx="425689" cy="0"/>
              </a:xfrm>
              <a:prstGeom prst="line">
                <a:avLst/>
              </a:prstGeom>
              <a:noFill/>
              <a:ln w="3175" cap="flat" cmpd="sng" algn="ctr">
                <a:solidFill>
                  <a:srgbClr val="CC0000"/>
                </a:solidFill>
                <a:prstDash val="solid"/>
              </a:ln>
              <a:effectLst/>
            </p:spPr>
          </p:cxnSp>
          <p:cxnSp>
            <p:nvCxnSpPr>
              <p:cNvPr id="905" name="Straight Connector 1058">
                <a:extLst>
                  <a:ext uri="{FF2B5EF4-FFF2-40B4-BE49-F238E27FC236}">
                    <a16:creationId xmlns:a16="http://schemas.microsoft.com/office/drawing/2014/main" id="{431559C7-F7BF-4591-95D2-82FD0D31CFAC}"/>
                  </a:ext>
                </a:extLst>
              </p:cNvPr>
              <p:cNvCxnSpPr/>
              <p:nvPr/>
            </p:nvCxnSpPr>
            <p:spPr>
              <a:xfrm>
                <a:off x="2955849" y="4068509"/>
                <a:ext cx="425689" cy="0"/>
              </a:xfrm>
              <a:prstGeom prst="line">
                <a:avLst/>
              </a:prstGeom>
              <a:noFill/>
              <a:ln w="3175" cap="flat" cmpd="sng" algn="ctr">
                <a:solidFill>
                  <a:srgbClr val="CC0000"/>
                </a:solidFill>
                <a:prstDash val="solid"/>
              </a:ln>
              <a:effectLst/>
            </p:spPr>
          </p:cxnSp>
          <p:cxnSp>
            <p:nvCxnSpPr>
              <p:cNvPr id="906" name="Straight Connector 1059">
                <a:extLst>
                  <a:ext uri="{FF2B5EF4-FFF2-40B4-BE49-F238E27FC236}">
                    <a16:creationId xmlns:a16="http://schemas.microsoft.com/office/drawing/2014/main" id="{EA559AB4-BF21-4A99-90F4-D2DC1358C6C4}"/>
                  </a:ext>
                </a:extLst>
              </p:cNvPr>
              <p:cNvCxnSpPr>
                <a:stCxn id="903" idx="2"/>
              </p:cNvCxnSpPr>
              <p:nvPr/>
            </p:nvCxnSpPr>
            <p:spPr>
              <a:xfrm flipH="1" flipV="1">
                <a:off x="3167858" y="4004922"/>
                <a:ext cx="1588" cy="236858"/>
              </a:xfrm>
              <a:prstGeom prst="line">
                <a:avLst/>
              </a:prstGeom>
              <a:noFill/>
              <a:ln w="3175" cap="flat" cmpd="sng" algn="ctr">
                <a:solidFill>
                  <a:srgbClr val="CC0000"/>
                </a:solidFill>
                <a:prstDash val="solid"/>
              </a:ln>
              <a:effectLst/>
            </p:spPr>
          </p:cxnSp>
        </p:grpSp>
        <p:grpSp>
          <p:nvGrpSpPr>
            <p:cNvPr id="893" name="Group 636">
              <a:extLst>
                <a:ext uri="{FF2B5EF4-FFF2-40B4-BE49-F238E27FC236}">
                  <a16:creationId xmlns:a16="http://schemas.microsoft.com/office/drawing/2014/main" id="{836FD15C-95CF-4E47-AD19-FCB10F74234E}"/>
                </a:ext>
              </a:extLst>
            </p:cNvPr>
            <p:cNvGrpSpPr>
              <a:grpSpLocks/>
            </p:cNvGrpSpPr>
            <p:nvPr/>
          </p:nvGrpSpPr>
          <p:grpSpPr bwMode="auto">
            <a:xfrm>
              <a:off x="6605874" y="5046158"/>
              <a:ext cx="430134" cy="328898"/>
              <a:chOff x="2955740" y="3913102"/>
              <a:chExt cx="430453" cy="328747"/>
            </a:xfrm>
          </p:grpSpPr>
          <p:sp>
            <p:nvSpPr>
              <p:cNvPr id="899" name="Rectangle 1052">
                <a:extLst>
                  <a:ext uri="{FF2B5EF4-FFF2-40B4-BE49-F238E27FC236}">
                    <a16:creationId xmlns:a16="http://schemas.microsoft.com/office/drawing/2014/main" id="{CF61D4CD-CB98-4E1F-884C-DFA78DCAD00F}"/>
                  </a:ext>
                </a:extLst>
              </p:cNvPr>
              <p:cNvSpPr/>
              <p:nvPr/>
            </p:nvSpPr>
            <p:spPr>
              <a:xfrm>
                <a:off x="2960504"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900" name="Straight Connector 1053">
                <a:extLst>
                  <a:ext uri="{FF2B5EF4-FFF2-40B4-BE49-F238E27FC236}">
                    <a16:creationId xmlns:a16="http://schemas.microsoft.com/office/drawing/2014/main" id="{B8FA8310-64A2-4E61-9865-5FA243269ADA}"/>
                  </a:ext>
                </a:extLst>
              </p:cNvPr>
              <p:cNvCxnSpPr/>
              <p:nvPr/>
            </p:nvCxnSpPr>
            <p:spPr>
              <a:xfrm>
                <a:off x="2955740" y="4005215"/>
                <a:ext cx="425689" cy="0"/>
              </a:xfrm>
              <a:prstGeom prst="line">
                <a:avLst/>
              </a:prstGeom>
              <a:noFill/>
              <a:ln w="3175" cap="flat" cmpd="sng" algn="ctr">
                <a:solidFill>
                  <a:srgbClr val="CC0000"/>
                </a:solidFill>
                <a:prstDash val="solid"/>
              </a:ln>
              <a:effectLst/>
            </p:spPr>
          </p:cxnSp>
          <p:cxnSp>
            <p:nvCxnSpPr>
              <p:cNvPr id="901" name="Straight Connector 1054">
                <a:extLst>
                  <a:ext uri="{FF2B5EF4-FFF2-40B4-BE49-F238E27FC236}">
                    <a16:creationId xmlns:a16="http://schemas.microsoft.com/office/drawing/2014/main" id="{44FE2D16-696C-4466-9CFB-A96EC3BBD0E5}"/>
                  </a:ext>
                </a:extLst>
              </p:cNvPr>
              <p:cNvCxnSpPr/>
              <p:nvPr/>
            </p:nvCxnSpPr>
            <p:spPr>
              <a:xfrm>
                <a:off x="2959751" y="4067152"/>
                <a:ext cx="425689" cy="0"/>
              </a:xfrm>
              <a:prstGeom prst="line">
                <a:avLst/>
              </a:prstGeom>
              <a:noFill/>
              <a:ln w="3175" cap="flat" cmpd="sng" algn="ctr">
                <a:solidFill>
                  <a:srgbClr val="CC0000"/>
                </a:solidFill>
                <a:prstDash val="solid"/>
              </a:ln>
              <a:effectLst/>
            </p:spPr>
          </p:cxnSp>
          <p:cxnSp>
            <p:nvCxnSpPr>
              <p:cNvPr id="902" name="Straight Connector 1055">
                <a:extLst>
                  <a:ext uri="{FF2B5EF4-FFF2-40B4-BE49-F238E27FC236}">
                    <a16:creationId xmlns:a16="http://schemas.microsoft.com/office/drawing/2014/main" id="{285866DA-900C-4C75-8DFE-3730521C2E86}"/>
                  </a:ext>
                </a:extLst>
              </p:cNvPr>
              <p:cNvCxnSpPr>
                <a:stCxn id="899" idx="2"/>
              </p:cNvCxnSpPr>
              <p:nvPr/>
            </p:nvCxnSpPr>
            <p:spPr>
              <a:xfrm flipH="1" flipV="1">
                <a:off x="3171761" y="4005215"/>
                <a:ext cx="1588" cy="236634"/>
              </a:xfrm>
              <a:prstGeom prst="line">
                <a:avLst/>
              </a:prstGeom>
              <a:noFill/>
              <a:ln w="3175" cap="flat" cmpd="sng" algn="ctr">
                <a:solidFill>
                  <a:srgbClr val="CC0000"/>
                </a:solidFill>
                <a:prstDash val="solid"/>
              </a:ln>
              <a:effectLst/>
            </p:spPr>
          </p:cxnSp>
        </p:grpSp>
        <p:grpSp>
          <p:nvGrpSpPr>
            <p:cNvPr id="894" name="Group 554">
              <a:extLst>
                <a:ext uri="{FF2B5EF4-FFF2-40B4-BE49-F238E27FC236}">
                  <a16:creationId xmlns:a16="http://schemas.microsoft.com/office/drawing/2014/main" id="{EDA6D1C8-FED8-42CC-BA33-BE2C9EF11FF5}"/>
                </a:ext>
              </a:extLst>
            </p:cNvPr>
            <p:cNvGrpSpPr>
              <a:grpSpLocks/>
            </p:cNvGrpSpPr>
            <p:nvPr/>
          </p:nvGrpSpPr>
          <p:grpSpPr bwMode="auto">
            <a:xfrm>
              <a:off x="2055070" y="4690247"/>
              <a:ext cx="675320" cy="521222"/>
              <a:chOff x="2931664" y="3912603"/>
              <a:chExt cx="430450" cy="329314"/>
            </a:xfrm>
          </p:grpSpPr>
          <p:sp>
            <p:nvSpPr>
              <p:cNvPr id="895" name="Rectangle 1048">
                <a:extLst>
                  <a:ext uri="{FF2B5EF4-FFF2-40B4-BE49-F238E27FC236}">
                    <a16:creationId xmlns:a16="http://schemas.microsoft.com/office/drawing/2014/main" id="{ED1CEF80-563C-484D-9172-8F6918082CA7}"/>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896" name="Straight Connector 1049">
                <a:extLst>
                  <a:ext uri="{FF2B5EF4-FFF2-40B4-BE49-F238E27FC236}">
                    <a16:creationId xmlns:a16="http://schemas.microsoft.com/office/drawing/2014/main" id="{13559005-F0D7-46BA-BD3B-81556C0CF3D7}"/>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897" name="Straight Connector 1050">
                <a:extLst>
                  <a:ext uri="{FF2B5EF4-FFF2-40B4-BE49-F238E27FC236}">
                    <a16:creationId xmlns:a16="http://schemas.microsoft.com/office/drawing/2014/main" id="{74F354EA-9CEA-4DF0-955D-C9C1517D9CFD}"/>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898" name="Straight Connector 1051">
                <a:extLst>
                  <a:ext uri="{FF2B5EF4-FFF2-40B4-BE49-F238E27FC236}">
                    <a16:creationId xmlns:a16="http://schemas.microsoft.com/office/drawing/2014/main" id="{7D0D4E77-E94C-4DD5-A892-B45417EB9C8A}"/>
                  </a:ext>
                </a:extLst>
              </p:cNvPr>
              <p:cNvCxnSpPr>
                <a:stCxn id="895"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sp>
        <p:nvSpPr>
          <p:cNvPr id="915" name="TextBox 257">
            <a:extLst>
              <a:ext uri="{FF2B5EF4-FFF2-40B4-BE49-F238E27FC236}">
                <a16:creationId xmlns:a16="http://schemas.microsoft.com/office/drawing/2014/main" id="{3774A9A3-8ACE-4A2A-9A6D-FD89A18B39D1}"/>
              </a:ext>
            </a:extLst>
          </p:cNvPr>
          <p:cNvSpPr txBox="1">
            <a:spLocks noChangeArrowheads="1"/>
          </p:cNvSpPr>
          <p:nvPr/>
        </p:nvSpPr>
        <p:spPr bwMode="auto">
          <a:xfrm>
            <a:off x="404117" y="2420888"/>
            <a:ext cx="115245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generalized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forwarding/(taking</a:t>
            </a:r>
            <a:r>
              <a:rPr kumimoji="0" lang="en-US" altLang="en-US" b="0" u="none" strike="noStrike" kern="1200" cap="none" spc="0" normalizeH="0" noProof="0" dirty="0">
                <a:ln>
                  <a:noFill/>
                </a:ln>
                <a:solidFill>
                  <a:srgbClr val="000099"/>
                </a:solidFill>
                <a:effectLst/>
                <a:uLnTx/>
                <a:uFillTx/>
                <a:latin typeface="Comic Sans MS" panose="030F0702030302020204" pitchFamily="66" charset="0"/>
              </a:rPr>
              <a:t>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action) by flow</a:t>
            </a:r>
          </a:p>
          <a:p>
            <a:pPr marL="1365250" lvl="2" indent="-342900">
              <a:buClr>
                <a:srgbClr val="0013A3"/>
              </a:buClr>
              <a:buFont typeface="Wingdings" panose="05000000000000000000" pitchFamily="2" charset="2"/>
              <a:buChar char="Ø"/>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header fields can determine </a:t>
            </a:r>
            <a:r>
              <a:rPr lang="en-US" altLang="en-US" sz="2000" dirty="0">
                <a:solidFill>
                  <a:srgbClr val="000099"/>
                </a:solidFill>
                <a:latin typeface="Comic Sans MS" panose="030F0702030302020204" pitchFamily="66" charset="0"/>
              </a:rPr>
              <a:t>action (may use any of the info within the packet)</a:t>
            </a:r>
            <a:endPar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endParaRPr>
          </a:p>
          <a:p>
            <a:pPr marL="1365250" marR="0" lvl="2" indent="-342900" algn="l" defTabSz="914400" rtl="0" eaLnBrk="1" fontAlgn="auto" latinLnBrk="0" hangingPunct="1">
              <a:lnSpc>
                <a:spcPct val="100000"/>
              </a:lnSpc>
              <a:spcBef>
                <a:spcPts val="0"/>
              </a:spcBef>
              <a:spcAft>
                <a:spcPts val="0"/>
              </a:spcAft>
              <a:buClr>
                <a:srgbClr val="0013A3"/>
              </a:buClr>
              <a:buSzTx/>
              <a:buFont typeface="Wingdings" panose="05000000000000000000" pitchFamily="2" charset="2"/>
              <a:buChar char="Ø"/>
              <a:tabLst/>
              <a:defRPr/>
            </a:pPr>
            <a:r>
              <a:rPr kumimoji="0" lang="en-US" altLang="en-US" sz="2000" b="0" u="none" strike="noStrike" kern="1200" cap="none" spc="0" normalizeH="0" baseline="0" noProof="0" dirty="0">
                <a:ln>
                  <a:noFill/>
                </a:ln>
                <a:solidFill>
                  <a:srgbClr val="000099"/>
                </a:solidFill>
                <a:effectLst/>
                <a:uLnTx/>
                <a:uFillTx/>
                <a:latin typeface="Comic Sans MS" panose="030F0702030302020204" pitchFamily="66" charset="0"/>
              </a:rPr>
              <a:t>many action possible: drop/copy/modify/log packet</a:t>
            </a:r>
          </a:p>
        </p:txBody>
      </p:sp>
      <p:grpSp>
        <p:nvGrpSpPr>
          <p:cNvPr id="916" name="Group 22">
            <a:extLst>
              <a:ext uri="{FF2B5EF4-FFF2-40B4-BE49-F238E27FC236}">
                <a16:creationId xmlns:a16="http://schemas.microsoft.com/office/drawing/2014/main" id="{7F591492-3DEC-4E00-B6A9-E05DE8AAF05C}"/>
              </a:ext>
            </a:extLst>
          </p:cNvPr>
          <p:cNvGrpSpPr/>
          <p:nvPr/>
        </p:nvGrpSpPr>
        <p:grpSpPr>
          <a:xfrm>
            <a:off x="1232001" y="4781571"/>
            <a:ext cx="2463699" cy="307777"/>
            <a:chOff x="1232001" y="4781571"/>
            <a:chExt cx="2463699" cy="307777"/>
          </a:xfrm>
        </p:grpSpPr>
        <p:sp>
          <p:nvSpPr>
            <p:cNvPr id="917" name="TextBox 6">
              <a:extLst>
                <a:ext uri="{FF2B5EF4-FFF2-40B4-BE49-F238E27FC236}">
                  <a16:creationId xmlns:a16="http://schemas.microsoft.com/office/drawing/2014/main" id="{94CF552E-9892-478C-84E6-51610D7C7CC3}"/>
                </a:ext>
              </a:extLst>
            </p:cNvPr>
            <p:cNvSpPr txBox="1">
              <a:spLocks noChangeArrowheads="1"/>
            </p:cNvSpPr>
            <p:nvPr/>
          </p:nvSpPr>
          <p:spPr bwMode="auto">
            <a:xfrm>
              <a:off x="1232001" y="4781571"/>
              <a:ext cx="199231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rPr>
                <a:t>forwarding table</a:t>
              </a:r>
              <a:endParaRPr kumimoji="0" lang="en-US" altLang="en-US" sz="1800" b="0" i="0" u="none" strike="noStrike" kern="0" cap="none" spc="0" normalizeH="0" baseline="0" noProof="0" dirty="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cxnSp>
          <p:nvCxnSpPr>
            <p:cNvPr id="918" name="Straight Arrow Connector 21">
              <a:extLst>
                <a:ext uri="{FF2B5EF4-FFF2-40B4-BE49-F238E27FC236}">
                  <a16:creationId xmlns:a16="http://schemas.microsoft.com/office/drawing/2014/main" id="{AE63AAB3-444B-4EAF-A2FB-6CC1F94B4030}"/>
                </a:ext>
              </a:extLst>
            </p:cNvPr>
            <p:cNvCxnSpPr/>
            <p:nvPr/>
          </p:nvCxnSpPr>
          <p:spPr>
            <a:xfrm>
              <a:off x="2641600" y="4953000"/>
              <a:ext cx="105410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921" name="TextBox 257">
            <a:extLst>
              <a:ext uri="{FF2B5EF4-FFF2-40B4-BE49-F238E27FC236}">
                <a16:creationId xmlns:a16="http://schemas.microsoft.com/office/drawing/2014/main" id="{EF4DE94E-BB0D-4DB9-B143-E7DFD08234D8}"/>
              </a:ext>
            </a:extLst>
          </p:cNvPr>
          <p:cNvSpPr txBox="1">
            <a:spLocks noChangeArrowheads="1"/>
          </p:cNvSpPr>
          <p:nvPr/>
        </p:nvSpPr>
        <p:spPr bwMode="auto">
          <a:xfrm>
            <a:off x="1253574" y="4978400"/>
            <a:ext cx="200376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(broad term: </a:t>
            </a:r>
            <a:r>
              <a:rPr kumimoji="0" lang="en-US" altLang="en-US" sz="1400" b="0" i="0" u="none" strike="noStrike" kern="1200" cap="none" spc="0" normalizeH="0" baseline="0" noProof="0" dirty="0">
                <a:ln>
                  <a:noFill/>
                </a:ln>
                <a:solidFill>
                  <a:schemeClr val="accent1">
                    <a:lumMod val="75000"/>
                  </a:schemeClr>
                </a:solidFill>
                <a:effectLst/>
                <a:uLnTx/>
                <a:uFillTx/>
                <a:latin typeface="Calibri" panose="020F0502020204030204"/>
                <a:ea typeface="ＭＳ Ｐゴシック" panose="020B0600070205080204" pitchFamily="34" charset="-128"/>
                <a:cs typeface="+mn-cs"/>
              </a:rPr>
              <a:t>flow table</a:t>
            </a:r>
            <a:r>
              <a:rPr kumimoji="0" lang="en-US" altLang="en-US" sz="1400" b="0" i="0"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a:t>
            </a:r>
          </a:p>
        </p:txBody>
      </p:sp>
      <p:sp>
        <p:nvSpPr>
          <p:cNvPr id="922" name="TextBox 257">
            <a:extLst>
              <a:ext uri="{FF2B5EF4-FFF2-40B4-BE49-F238E27FC236}">
                <a16:creationId xmlns:a16="http://schemas.microsoft.com/office/drawing/2014/main" id="{1C646B9F-04C7-46CF-A25C-09A53C68F3C6}"/>
              </a:ext>
            </a:extLst>
          </p:cNvPr>
          <p:cNvSpPr txBox="1">
            <a:spLocks noChangeArrowheads="1"/>
          </p:cNvSpPr>
          <p:nvPr/>
        </p:nvSpPr>
        <p:spPr bwMode="auto">
          <a:xfrm>
            <a:off x="404116" y="1556792"/>
            <a:ext cx="11524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lvl="1" indent="-457200">
              <a:buClr>
                <a:srgbClr val="0013A3"/>
              </a:buClr>
              <a:buFont typeface="Calibri" panose="020F0502020204030204" pitchFamily="34" charset="0"/>
              <a:buChar char="−"/>
              <a:defRPr/>
            </a:pPr>
            <a:r>
              <a:rPr lang="en-US" altLang="en-US" dirty="0">
                <a:solidFill>
                  <a:schemeClr val="accent6">
                    <a:lumMod val="75000"/>
                  </a:schemeClr>
                </a:solidFill>
                <a:latin typeface="Comic Sans MS" panose="030F0702030302020204" pitchFamily="66" charset="0"/>
              </a:rPr>
              <a:t>Routing(destination-based forwarding):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a:t>
            </a:r>
            <a:r>
              <a:rPr kumimoji="0" lang="en-US" altLang="en-US" b="0" u="none" strike="noStrike" kern="1200" cap="none" spc="0" normalizeH="0" baseline="0" noProof="0" dirty="0" err="1">
                <a:ln>
                  <a:noFill/>
                </a:ln>
                <a:solidFill>
                  <a:srgbClr val="000099"/>
                </a:solidFill>
                <a:effectLst/>
                <a:uLnTx/>
                <a:uFillTx/>
                <a:latin typeface="Comic Sans MS" panose="030F0702030302020204" pitchFamily="66" charset="0"/>
              </a:rPr>
              <a:t>dest</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 IP address</a:t>
            </a:r>
          </a:p>
        </p:txBody>
      </p:sp>
      <p:sp>
        <p:nvSpPr>
          <p:cNvPr id="224" name="TextBox 257">
            <a:extLst>
              <a:ext uri="{FF2B5EF4-FFF2-40B4-BE49-F238E27FC236}">
                <a16:creationId xmlns:a16="http://schemas.microsoft.com/office/drawing/2014/main" id="{2E77CD55-B0DB-4B9D-832A-A725A38DE2F0}"/>
              </a:ext>
            </a:extLst>
          </p:cNvPr>
          <p:cNvSpPr txBox="1">
            <a:spLocks noChangeArrowheads="1"/>
          </p:cNvSpPr>
          <p:nvPr/>
        </p:nvSpPr>
        <p:spPr bwMode="auto">
          <a:xfrm>
            <a:off x="404117" y="1955579"/>
            <a:ext cx="112596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1079500" marR="0" lvl="1" indent="-457200" algn="l" defTabSz="914400" rtl="0" eaLnBrk="1" fontAlgn="auto" latinLnBrk="0" hangingPunct="1">
              <a:lnSpc>
                <a:spcPct val="100000"/>
              </a:lnSpc>
              <a:spcBef>
                <a:spcPts val="0"/>
              </a:spcBef>
              <a:spcAft>
                <a:spcPts val="0"/>
              </a:spcAft>
              <a:buClr>
                <a:srgbClr val="0013A3"/>
              </a:buClr>
              <a:buSzTx/>
              <a:buFont typeface="Calibri" panose="020F0502020204030204" pitchFamily="34" charset="0"/>
              <a:buChar char="−"/>
              <a:tabLst/>
              <a:defRPr/>
            </a:pPr>
            <a:r>
              <a:rPr kumimoji="0" lang="en-US" altLang="en-US" b="0" u="none" strike="noStrike" kern="1200" cap="none" spc="0" normalizeH="0" baseline="0" noProof="0" dirty="0">
                <a:ln>
                  <a:noFill/>
                </a:ln>
                <a:solidFill>
                  <a:schemeClr val="accent6">
                    <a:lumMod val="75000"/>
                  </a:schemeClr>
                </a:solidFill>
                <a:effectLst/>
                <a:uLnTx/>
                <a:uFillTx/>
                <a:latin typeface="Comic Sans MS" panose="030F0702030302020204" pitchFamily="66" charset="0"/>
              </a:rPr>
              <a:t>Switching: </a:t>
            </a:r>
            <a:r>
              <a:rPr kumimoji="0" lang="en-US" altLang="en-US" b="0" u="none" strike="noStrike" kern="1200" cap="none" spc="0" normalizeH="0" baseline="0" noProof="0" dirty="0">
                <a:ln>
                  <a:noFill/>
                </a:ln>
                <a:solidFill>
                  <a:srgbClr val="000099"/>
                </a:solidFill>
                <a:effectLst/>
                <a:uLnTx/>
                <a:uFillTx/>
                <a:latin typeface="Comic Sans MS" panose="030F0702030302020204" pitchFamily="66" charset="0"/>
              </a:rPr>
              <a:t>forwarding by local destination MAC address</a:t>
            </a:r>
          </a:p>
        </p:txBody>
      </p:sp>
    </p:spTree>
    <p:extLst>
      <p:ext uri="{BB962C8B-B14F-4D97-AF65-F5344CB8AC3E}">
        <p14:creationId xmlns:p14="http://schemas.microsoft.com/office/powerpoint/2010/main" val="402448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dissolve">
                                      <p:cBhvr>
                                        <p:cTn id="7" dur="500"/>
                                        <p:tgtEl>
                                          <p:spTgt spid="91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p:bldP spid="9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r>
              <a:rPr lang="en-US" altLang="zh-CN" sz="2000" dirty="0">
                <a:solidFill>
                  <a:srgbClr val="000090"/>
                </a:solidFill>
                <a:ea typeface="ＭＳ Ｐゴシック" panose="020B0600070205080204" pitchFamily="34" charset="-128"/>
                <a:cs typeface="ＭＳ Ｐゴシック" panose="020B0600070205080204" pitchFamily="34" charset="-128"/>
              </a:rPr>
              <a:t>(in link-, network-, transport-layer fields)</a:t>
            </a: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grpSp>
        <p:nvGrpSpPr>
          <p:cNvPr id="30" name="Group 52">
            <a:extLst>
              <a:ext uri="{FF2B5EF4-FFF2-40B4-BE49-F238E27FC236}">
                <a16:creationId xmlns:a16="http://schemas.microsoft.com/office/drawing/2014/main" id="{EDF1A270-0B98-4EF2-8682-C30530389E80}"/>
              </a:ext>
            </a:extLst>
          </p:cNvPr>
          <p:cNvGrpSpPr/>
          <p:nvPr/>
        </p:nvGrpSpPr>
        <p:grpSpPr>
          <a:xfrm>
            <a:off x="767299" y="4409256"/>
            <a:ext cx="10081229" cy="2215528"/>
            <a:chOff x="848139" y="4471989"/>
            <a:chExt cx="9909329" cy="2215528"/>
          </a:xfrm>
        </p:grpSpPr>
        <p:cxnSp>
          <p:nvCxnSpPr>
            <p:cNvPr id="31" name="Straight Connector 44">
              <a:extLst>
                <a:ext uri="{FF2B5EF4-FFF2-40B4-BE49-F238E27FC236}">
                  <a16:creationId xmlns:a16="http://schemas.microsoft.com/office/drawing/2014/main" id="{16127464-81A3-4CF0-870D-D05FA04BFB30}"/>
                </a:ext>
              </a:extLst>
            </p:cNvPr>
            <p:cNvCxnSpPr/>
            <p:nvPr/>
          </p:nvCxnSpPr>
          <p:spPr>
            <a:xfrm>
              <a:off x="848139" y="6202017"/>
              <a:ext cx="5194852" cy="0"/>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32" name="Group 4">
              <a:extLst>
                <a:ext uri="{FF2B5EF4-FFF2-40B4-BE49-F238E27FC236}">
                  <a16:creationId xmlns:a16="http://schemas.microsoft.com/office/drawing/2014/main" id="{248D5DC5-8486-4969-8BF7-44F525C340C5}"/>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45" name="Freeform 5">
                <a:extLst>
                  <a:ext uri="{FF2B5EF4-FFF2-40B4-BE49-F238E27FC236}">
                    <a16:creationId xmlns:a16="http://schemas.microsoft.com/office/drawing/2014/main" id="{62E5DBE3-318E-4DDE-A5EE-82F87843423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6">
                <a:extLst>
                  <a:ext uri="{FF2B5EF4-FFF2-40B4-BE49-F238E27FC236}">
                    <a16:creationId xmlns:a16="http://schemas.microsoft.com/office/drawing/2014/main" id="{CF7A1D94-6226-4D43-ACF2-2CCDDF37E67E}"/>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7">
                <a:extLst>
                  <a:ext uri="{FF2B5EF4-FFF2-40B4-BE49-F238E27FC236}">
                    <a16:creationId xmlns:a16="http://schemas.microsoft.com/office/drawing/2014/main" id="{789082F3-96F2-430F-85F0-71AD2F2646A0}"/>
                  </a:ext>
                </a:extLst>
              </p:cNvPr>
              <p:cNvGrpSpPr/>
              <p:nvPr/>
            </p:nvGrpSpPr>
            <p:grpSpPr>
              <a:xfrm>
                <a:off x="7713663" y="2848339"/>
                <a:ext cx="1042107" cy="425543"/>
                <a:chOff x="7786941" y="2884917"/>
                <a:chExt cx="897649" cy="353919"/>
              </a:xfrm>
            </p:grpSpPr>
            <p:sp>
              <p:nvSpPr>
                <p:cNvPr id="48" name="Freeform 8">
                  <a:extLst>
                    <a:ext uri="{FF2B5EF4-FFF2-40B4-BE49-F238E27FC236}">
                      <a16:creationId xmlns:a16="http://schemas.microsoft.com/office/drawing/2014/main" id="{D8247301-D1AE-4340-B84A-D433795E8E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9">
                  <a:extLst>
                    <a:ext uri="{FF2B5EF4-FFF2-40B4-BE49-F238E27FC236}">
                      <a16:creationId xmlns:a16="http://schemas.microsoft.com/office/drawing/2014/main" id="{3F1480C2-FEE9-493E-BAF6-5418CBA48C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1">
                  <a:extLst>
                    <a:ext uri="{FF2B5EF4-FFF2-40B4-BE49-F238E27FC236}">
                      <a16:creationId xmlns:a16="http://schemas.microsoft.com/office/drawing/2014/main" id="{F272B8FC-0240-4FC9-B85C-735048EC3D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2">
                  <a:extLst>
                    <a:ext uri="{FF2B5EF4-FFF2-40B4-BE49-F238E27FC236}">
                      <a16:creationId xmlns:a16="http://schemas.microsoft.com/office/drawing/2014/main" id="{4A4BF99D-F3D9-4394-ABE5-6E85881C0A8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3" name="TextBox 8">
              <a:extLst>
                <a:ext uri="{FF2B5EF4-FFF2-40B4-BE49-F238E27FC236}">
                  <a16:creationId xmlns:a16="http://schemas.microsoft.com/office/drawing/2014/main" id="{8391A8E5-DE89-49B5-BF17-67AF22E9274E}"/>
                </a:ext>
              </a:extLst>
            </p:cNvPr>
            <p:cNvSpPr txBox="1">
              <a:spLocks noChangeArrowheads="1"/>
            </p:cNvSpPr>
            <p:nvPr/>
          </p:nvSpPr>
          <p:spPr bwMode="auto">
            <a:xfrm>
              <a:off x="4810539" y="4471989"/>
              <a:ext cx="594692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dirty="0">
                  <a:solidFill>
                    <a:srgbClr val="000099"/>
                  </a:solidFill>
                  <a:latin typeface="+mn-lt"/>
                </a:rPr>
                <a:t>Router’s flow table (computed and distributed by controller) define router’s </a:t>
              </a:r>
              <a:r>
                <a:rPr lang="en-US" altLang="en-US" sz="2000" dirty="0" err="1">
                  <a:solidFill>
                    <a:srgbClr val="000099"/>
                  </a:solidFill>
                  <a:latin typeface="+mn-lt"/>
                </a:rPr>
                <a:t>match+action</a:t>
              </a:r>
              <a:r>
                <a:rPr lang="en-US" altLang="en-US" sz="2000" dirty="0">
                  <a:solidFill>
                    <a:srgbClr val="000099"/>
                  </a:solidFill>
                  <a:latin typeface="+mn-lt"/>
                </a:rPr>
                <a:t> rules</a:t>
              </a:r>
            </a:p>
          </p:txBody>
        </p:sp>
        <p:grpSp>
          <p:nvGrpSpPr>
            <p:cNvPr id="34" name="Group 42">
              <a:extLst>
                <a:ext uri="{FF2B5EF4-FFF2-40B4-BE49-F238E27FC236}">
                  <a16:creationId xmlns:a16="http://schemas.microsoft.com/office/drawing/2014/main" id="{44ACCC7C-FBED-485C-B90E-6EA9CEFB7B44}"/>
                </a:ext>
              </a:extLst>
            </p:cNvPr>
            <p:cNvGrpSpPr/>
            <p:nvPr/>
          </p:nvGrpSpPr>
          <p:grpSpPr>
            <a:xfrm>
              <a:off x="2535862" y="4518992"/>
              <a:ext cx="1998847" cy="1325048"/>
              <a:chOff x="8327282" y="4055165"/>
              <a:chExt cx="2091509" cy="1325048"/>
            </a:xfrm>
          </p:grpSpPr>
          <p:grpSp>
            <p:nvGrpSpPr>
              <p:cNvPr id="37" name="Group 554">
                <a:extLst>
                  <a:ext uri="{FF2B5EF4-FFF2-40B4-BE49-F238E27FC236}">
                    <a16:creationId xmlns:a16="http://schemas.microsoft.com/office/drawing/2014/main" id="{F1F84C29-A0EB-4B16-A9D7-57497ED43D80}"/>
                  </a:ext>
                </a:extLst>
              </p:cNvPr>
              <p:cNvGrpSpPr>
                <a:grpSpLocks/>
              </p:cNvGrpSpPr>
              <p:nvPr/>
            </p:nvGrpSpPr>
            <p:grpSpPr bwMode="auto">
              <a:xfrm>
                <a:off x="8327282" y="4121430"/>
                <a:ext cx="2091509" cy="1258783"/>
                <a:chOff x="2932675" y="3919324"/>
                <a:chExt cx="429970" cy="319189"/>
              </a:xfrm>
            </p:grpSpPr>
            <p:sp>
              <p:nvSpPr>
                <p:cNvPr id="41" name="Rectangle 20">
                  <a:extLst>
                    <a:ext uri="{FF2B5EF4-FFF2-40B4-BE49-F238E27FC236}">
                      <a16:creationId xmlns:a16="http://schemas.microsoft.com/office/drawing/2014/main" id="{4B39B0E7-7251-43C1-AF2F-CB9A82340CC0}"/>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Gill Sans MT"/>
                    <a:ea typeface="+mn-ea"/>
                    <a:cs typeface="+mn-cs"/>
                  </a:endParaRPr>
                </a:p>
              </p:txBody>
            </p:sp>
            <p:cxnSp>
              <p:nvCxnSpPr>
                <p:cNvPr id="42" name="Straight Connector 21">
                  <a:extLst>
                    <a:ext uri="{FF2B5EF4-FFF2-40B4-BE49-F238E27FC236}">
                      <a16:creationId xmlns:a16="http://schemas.microsoft.com/office/drawing/2014/main" id="{AC85DCEF-9F30-4D9F-95D9-393D63D5C67F}"/>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43" name="Straight Connector 22">
                  <a:extLst>
                    <a:ext uri="{FF2B5EF4-FFF2-40B4-BE49-F238E27FC236}">
                      <a16:creationId xmlns:a16="http://schemas.microsoft.com/office/drawing/2014/main" id="{899D8493-72C9-48B7-93A2-2B2109552814}"/>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44" name="Straight Connector 23">
                  <a:extLst>
                    <a:ext uri="{FF2B5EF4-FFF2-40B4-BE49-F238E27FC236}">
                      <a16:creationId xmlns:a16="http://schemas.microsoft.com/office/drawing/2014/main" id="{7FFCDCC1-1AD0-4661-AA8E-859E334AA960}"/>
                    </a:ext>
                  </a:extLst>
                </p:cNvPr>
                <p:cNvCxnSpPr>
                  <a:cxnSpLocks/>
                  <a:stCxn id="41"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38" name="TextBox 2">
                <a:extLst>
                  <a:ext uri="{FF2B5EF4-FFF2-40B4-BE49-F238E27FC236}">
                    <a16:creationId xmlns:a16="http://schemas.microsoft.com/office/drawing/2014/main" id="{CEF53173-0D88-49A9-92BD-93D40C1C6206}"/>
                  </a:ext>
                </a:extLst>
              </p:cNvPr>
              <p:cNvSpPr txBox="1"/>
              <p:nvPr/>
            </p:nvSpPr>
            <p:spPr>
              <a:xfrm>
                <a:off x="8759686" y="4055165"/>
                <a:ext cx="1417666" cy="400110"/>
              </a:xfrm>
              <a:prstGeom prst="rect">
                <a:avLst/>
              </a:prstGeom>
              <a:noFill/>
            </p:spPr>
            <p:txBody>
              <a:bodyPr wrap="none" rtlCol="0">
                <a:spAutoFit/>
              </a:bodyPr>
              <a:lstStyle/>
              <a:p>
                <a:r>
                  <a:rPr lang="en-US" sz="2000" dirty="0">
                    <a:solidFill>
                      <a:srgbClr val="000099"/>
                    </a:solidFill>
                  </a:rPr>
                  <a:t>Flow table</a:t>
                </a:r>
              </a:p>
            </p:txBody>
          </p:sp>
          <p:sp>
            <p:nvSpPr>
              <p:cNvPr id="39" name="TextBox 40">
                <a:extLst>
                  <a:ext uri="{FF2B5EF4-FFF2-40B4-BE49-F238E27FC236}">
                    <a16:creationId xmlns:a16="http://schemas.microsoft.com/office/drawing/2014/main" id="{2922213C-F33B-4EEE-857B-33379DC4E3CB}"/>
                  </a:ext>
                </a:extLst>
              </p:cNvPr>
              <p:cNvSpPr txBox="1"/>
              <p:nvPr/>
            </p:nvSpPr>
            <p:spPr>
              <a:xfrm>
                <a:off x="8461513" y="4379843"/>
                <a:ext cx="922859" cy="400110"/>
              </a:xfrm>
              <a:prstGeom prst="rect">
                <a:avLst/>
              </a:prstGeom>
              <a:noFill/>
            </p:spPr>
            <p:txBody>
              <a:bodyPr wrap="none" rtlCol="0">
                <a:spAutoFit/>
              </a:bodyPr>
              <a:lstStyle/>
              <a:p>
                <a:r>
                  <a:rPr lang="en-US" sz="2000" dirty="0">
                    <a:solidFill>
                      <a:srgbClr val="000099"/>
                    </a:solidFill>
                  </a:rPr>
                  <a:t>match</a:t>
                </a:r>
              </a:p>
            </p:txBody>
          </p:sp>
          <p:sp>
            <p:nvSpPr>
              <p:cNvPr id="40" name="TextBox 41">
                <a:extLst>
                  <a:ext uri="{FF2B5EF4-FFF2-40B4-BE49-F238E27FC236}">
                    <a16:creationId xmlns:a16="http://schemas.microsoft.com/office/drawing/2014/main" id="{7AB77AFC-9348-436A-9F81-220FCF9A2968}"/>
                  </a:ext>
                </a:extLst>
              </p:cNvPr>
              <p:cNvSpPr txBox="1"/>
              <p:nvPr/>
            </p:nvSpPr>
            <p:spPr>
              <a:xfrm>
                <a:off x="9409044" y="4386470"/>
                <a:ext cx="909441" cy="400110"/>
              </a:xfrm>
              <a:prstGeom prst="rect">
                <a:avLst/>
              </a:prstGeom>
              <a:noFill/>
            </p:spPr>
            <p:txBody>
              <a:bodyPr wrap="none" rtlCol="0">
                <a:spAutoFit/>
              </a:bodyPr>
              <a:lstStyle/>
              <a:p>
                <a:r>
                  <a:rPr lang="en-US" sz="2000" dirty="0">
                    <a:solidFill>
                      <a:srgbClr val="000099"/>
                    </a:solidFill>
                  </a:rPr>
                  <a:t>action</a:t>
                </a:r>
              </a:p>
            </p:txBody>
          </p:sp>
        </p:grpSp>
        <p:cxnSp>
          <p:nvCxnSpPr>
            <p:cNvPr id="35" name="Straight Connector 45">
              <a:extLst>
                <a:ext uri="{FF2B5EF4-FFF2-40B4-BE49-F238E27FC236}">
                  <a16:creationId xmlns:a16="http://schemas.microsoft.com/office/drawing/2014/main" id="{759F35E3-2FF1-46FD-A728-89F3050D6C8B}"/>
                </a:ext>
              </a:extLst>
            </p:cNvPr>
            <p:cNvCxnSpPr>
              <a:cxnSpLocks/>
              <a:stCxn id="45" idx="0"/>
            </p:cNvCxnSpPr>
            <p:nvPr/>
          </p:nvCxnSpPr>
          <p:spPr>
            <a:xfrm flipV="1">
              <a:off x="4386238" y="5804452"/>
              <a:ext cx="2398875" cy="190362"/>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cxnSp>
          <p:nvCxnSpPr>
            <p:cNvPr id="36" name="Straight Connector 47">
              <a:extLst>
                <a:ext uri="{FF2B5EF4-FFF2-40B4-BE49-F238E27FC236}">
                  <a16:creationId xmlns:a16="http://schemas.microsoft.com/office/drawing/2014/main" id="{19864839-CFFD-4A8E-B215-36431198D388}"/>
                </a:ext>
              </a:extLst>
            </p:cNvPr>
            <p:cNvCxnSpPr>
              <a:cxnSpLocks/>
            </p:cNvCxnSpPr>
            <p:nvPr/>
          </p:nvCxnSpPr>
          <p:spPr>
            <a:xfrm>
              <a:off x="4399722" y="6361044"/>
              <a:ext cx="755373" cy="326473"/>
            </a:xfrm>
            <a:prstGeom prst="line">
              <a:avLst/>
            </a:prstGeom>
            <a:ln w="31750">
              <a:solidFill>
                <a:srgbClr val="000099"/>
              </a:solidFill>
            </a:ln>
          </p:spPr>
          <p:style>
            <a:lnRef idx="1">
              <a:schemeClr val="accent1"/>
            </a:lnRef>
            <a:fillRef idx="0">
              <a:schemeClr val="accent1"/>
            </a:fillRef>
            <a:effectRef idx="0">
              <a:schemeClr val="accent1"/>
            </a:effectRef>
            <a:fontRef idx="minor">
              <a:schemeClr val="tx1"/>
            </a:fontRef>
          </p:style>
        </p:cxnSp>
      </p:gr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spTree>
    <p:extLst>
      <p:ext uri="{BB962C8B-B14F-4D97-AF65-F5344CB8AC3E}">
        <p14:creationId xmlns:p14="http://schemas.microsoft.com/office/powerpoint/2010/main" val="27714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7763">
                                            <p:txEl>
                                              <p:pRg st="0" end="0"/>
                                            </p:txEl>
                                          </p:spTgt>
                                        </p:tgtEl>
                                        <p:attrNameLst>
                                          <p:attrName>style.visibility</p:attrName>
                                        </p:attrNameLst>
                                      </p:cBhvr>
                                      <p:to>
                                        <p:strVal val="visible"/>
                                      </p:to>
                                    </p:set>
                                    <p:animEffect transition="in" filter="fade">
                                      <p:cBhvr>
                                        <p:cTn id="12" dur="1000"/>
                                        <p:tgtEl>
                                          <p:spTgt spid="117763">
                                            <p:txEl>
                                              <p:pRg st="0" end="0"/>
                                            </p:txEl>
                                          </p:spTgt>
                                        </p:tgtEl>
                                      </p:cBhvr>
                                    </p:animEffect>
                                    <p:anim calcmode="lin" valueType="num">
                                      <p:cBhvr>
                                        <p:cTn id="13" dur="1000" fill="hold"/>
                                        <p:tgtEl>
                                          <p:spTgt spid="1177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177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7763">
                                            <p:txEl>
                                              <p:pRg st="1" end="1"/>
                                            </p:txEl>
                                          </p:spTgt>
                                        </p:tgtEl>
                                        <p:attrNameLst>
                                          <p:attrName>style.visibility</p:attrName>
                                        </p:attrNameLst>
                                      </p:cBhvr>
                                      <p:to>
                                        <p:strVal val="visible"/>
                                      </p:to>
                                    </p:set>
                                    <p:animEffect transition="in" filter="fade">
                                      <p:cBhvr>
                                        <p:cTn id="19" dur="1000"/>
                                        <p:tgtEl>
                                          <p:spTgt spid="117763">
                                            <p:txEl>
                                              <p:pRg st="1" end="1"/>
                                            </p:txEl>
                                          </p:spTgt>
                                        </p:tgtEl>
                                      </p:cBhvr>
                                    </p:animEffect>
                                    <p:anim calcmode="lin" valueType="num">
                                      <p:cBhvr>
                                        <p:cTn id="20" dur="1000" fill="hold"/>
                                        <p:tgtEl>
                                          <p:spTgt spid="11776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177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7763">
                                            <p:txEl>
                                              <p:pRg st="2" end="2"/>
                                            </p:txEl>
                                          </p:spTgt>
                                        </p:tgtEl>
                                        <p:attrNameLst>
                                          <p:attrName>style.visibility</p:attrName>
                                        </p:attrNameLst>
                                      </p:cBhvr>
                                      <p:to>
                                        <p:strVal val="visible"/>
                                      </p:to>
                                    </p:set>
                                    <p:animEffect transition="in" filter="fade">
                                      <p:cBhvr>
                                        <p:cTn id="26" dur="1000"/>
                                        <p:tgtEl>
                                          <p:spTgt spid="117763">
                                            <p:txEl>
                                              <p:pRg st="2" end="2"/>
                                            </p:txEl>
                                          </p:spTgt>
                                        </p:tgtEl>
                                      </p:cBhvr>
                                    </p:animEffect>
                                    <p:anim calcmode="lin" valueType="num">
                                      <p:cBhvr>
                                        <p:cTn id="27" dur="1000" fill="hold"/>
                                        <p:tgtEl>
                                          <p:spTgt spid="11776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177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17763">
                                            <p:txEl>
                                              <p:pRg st="3" end="3"/>
                                            </p:txEl>
                                          </p:spTgt>
                                        </p:tgtEl>
                                        <p:attrNameLst>
                                          <p:attrName>style.visibility</p:attrName>
                                        </p:attrNameLst>
                                      </p:cBhvr>
                                      <p:to>
                                        <p:strVal val="visible"/>
                                      </p:to>
                                    </p:set>
                                    <p:animEffect transition="in" filter="fade">
                                      <p:cBhvr>
                                        <p:cTn id="33" dur="1000"/>
                                        <p:tgtEl>
                                          <p:spTgt spid="117763">
                                            <p:txEl>
                                              <p:pRg st="3" end="3"/>
                                            </p:txEl>
                                          </p:spTgt>
                                        </p:tgtEl>
                                      </p:cBhvr>
                                    </p:animEffect>
                                    <p:anim calcmode="lin" valueType="num">
                                      <p:cBhvr>
                                        <p:cTn id="34" dur="1000" fill="hold"/>
                                        <p:tgtEl>
                                          <p:spTgt spid="11776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1776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17763">
                                            <p:txEl>
                                              <p:pRg st="4" end="4"/>
                                            </p:txEl>
                                          </p:spTgt>
                                        </p:tgtEl>
                                        <p:attrNameLst>
                                          <p:attrName>style.visibility</p:attrName>
                                        </p:attrNameLst>
                                      </p:cBhvr>
                                      <p:to>
                                        <p:strVal val="visible"/>
                                      </p:to>
                                    </p:set>
                                    <p:animEffect transition="in" filter="fade">
                                      <p:cBhvr>
                                        <p:cTn id="40" dur="1000"/>
                                        <p:tgtEl>
                                          <p:spTgt spid="117763">
                                            <p:txEl>
                                              <p:pRg st="4" end="4"/>
                                            </p:txEl>
                                          </p:spTgt>
                                        </p:tgtEl>
                                      </p:cBhvr>
                                    </p:animEffect>
                                    <p:anim calcmode="lin" valueType="num">
                                      <p:cBhvr>
                                        <p:cTn id="41" dur="1000" fill="hold"/>
                                        <p:tgtEl>
                                          <p:spTgt spid="11776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117763">
                                            <p:txEl>
                                              <p:pRg st="4" end="4"/>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7763">
                                            <p:txEl>
                                              <p:pRg st="5" end="5"/>
                                            </p:txEl>
                                          </p:spTgt>
                                        </p:tgtEl>
                                        <p:attrNameLst>
                                          <p:attrName>style.visibility</p:attrName>
                                        </p:attrNameLst>
                                      </p:cBhvr>
                                      <p:to>
                                        <p:strVal val="visible"/>
                                      </p:to>
                                    </p:set>
                                    <p:animEffect transition="in" filter="fade">
                                      <p:cBhvr>
                                        <p:cTn id="45" dur="1000"/>
                                        <p:tgtEl>
                                          <p:spTgt spid="117763">
                                            <p:txEl>
                                              <p:pRg st="5" end="5"/>
                                            </p:txEl>
                                          </p:spTgt>
                                        </p:tgtEl>
                                      </p:cBhvr>
                                    </p:animEffect>
                                    <p:anim calcmode="lin" valueType="num">
                                      <p:cBhvr>
                                        <p:cTn id="46" dur="1000" fill="hold"/>
                                        <p:tgtEl>
                                          <p:spTgt spid="11776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1776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Content Placeholder 2"/>
          <p:cNvSpPr>
            <a:spLocks noGrp="1"/>
          </p:cNvSpPr>
          <p:nvPr>
            <p:ph idx="1"/>
          </p:nvPr>
        </p:nvSpPr>
        <p:spPr>
          <a:xfrm>
            <a:off x="1225874" y="1228420"/>
            <a:ext cx="9937104" cy="2474018"/>
          </a:xfrm>
        </p:spPr>
        <p:txBody>
          <a:bodyPr>
            <a:normAutofit fontScale="92500" lnSpcReduction="10000"/>
          </a:bodyPr>
          <a:lstStyle/>
          <a:p>
            <a:r>
              <a:rPr lang="en-US" altLang="zh-CN" sz="2600" dirty="0">
                <a:solidFill>
                  <a:srgbClr val="0000FF"/>
                </a:solidFill>
                <a:ea typeface="ＭＳ Ｐゴシック" panose="020B0600070205080204" pitchFamily="34" charset="-128"/>
                <a:cs typeface="ＭＳ Ｐゴシック" panose="020B0600070205080204" pitchFamily="34" charset="-128"/>
              </a:rPr>
              <a:t>flow</a:t>
            </a:r>
            <a:r>
              <a:rPr lang="en-US" altLang="zh-CN" sz="2600" dirty="0">
                <a:solidFill>
                  <a:srgbClr val="000090"/>
                </a:solidFill>
                <a:ea typeface="ＭＳ Ｐゴシック" panose="020B0600070205080204" pitchFamily="34" charset="-128"/>
                <a:cs typeface="ＭＳ Ｐゴシック" panose="020B0600070205080204" pitchFamily="34" charset="-128"/>
              </a:rPr>
              <a:t>: defined by header fields</a:t>
            </a:r>
            <a:endParaRPr lang="en-US" altLang="zh-CN" sz="2000" dirty="0">
              <a:solidFill>
                <a:srgbClr val="000090"/>
              </a:solidFill>
              <a:ea typeface="ＭＳ Ｐゴシック" panose="020B0600070205080204" pitchFamily="34" charset="-128"/>
              <a:cs typeface="ＭＳ Ｐゴシック" panose="020B0600070205080204" pitchFamily="34" charset="-128"/>
            </a:endParaRPr>
          </a:p>
          <a:p>
            <a:r>
              <a:rPr lang="en-US" altLang="zh-CN" sz="2600" dirty="0">
                <a:solidFill>
                  <a:srgbClr val="0000FF"/>
                </a:solidFill>
                <a:ea typeface="ＭＳ Ｐゴシック" panose="020B0600070205080204" pitchFamily="34" charset="-128"/>
                <a:cs typeface="ＭＳ Ｐゴシック" panose="020B0600070205080204" pitchFamily="34" charset="-128"/>
              </a:rPr>
              <a:t>generalized forwarding: simple </a:t>
            </a:r>
            <a:r>
              <a:rPr lang="en-US" altLang="zh-CN" sz="2600" dirty="0">
                <a:solidFill>
                  <a:srgbClr val="000090"/>
                </a:solidFill>
                <a:ea typeface="ＭＳ Ｐゴシック" panose="020B0600070205080204" pitchFamily="34" charset="-128"/>
                <a:cs typeface="ＭＳ Ｐゴシック" panose="020B0600070205080204" pitchFamily="34" charset="-128"/>
              </a:rPr>
              <a:t>packet-handling rules</a:t>
            </a:r>
          </a:p>
          <a:p>
            <a:pPr lvl="1"/>
            <a:r>
              <a:rPr lang="en-US" altLang="zh-CN" sz="2200" dirty="0">
                <a:solidFill>
                  <a:srgbClr val="CC0000"/>
                </a:solidFill>
                <a:ea typeface="ＭＳ Ｐゴシック" panose="020B0600070205080204" pitchFamily="34" charset="-128"/>
              </a:rPr>
              <a:t>Match</a:t>
            </a:r>
            <a:r>
              <a:rPr lang="en-US" altLang="zh-CN" sz="2200" dirty="0">
                <a:solidFill>
                  <a:srgbClr val="000090"/>
                </a:solidFill>
                <a:ea typeface="ＭＳ Ｐゴシック" panose="020B0600070205080204" pitchFamily="34" charset="-128"/>
              </a:rPr>
              <a:t>: pattern </a:t>
            </a:r>
            <a:r>
              <a:rPr lang="en-US" altLang="zh-CN" sz="2200" dirty="0">
                <a:ea typeface="ＭＳ Ｐゴシック" panose="020B0600070205080204" pitchFamily="34" charset="-128"/>
              </a:rPr>
              <a:t>values in packet header fields</a:t>
            </a:r>
          </a:p>
          <a:p>
            <a:pPr lvl="1"/>
            <a:r>
              <a:rPr lang="en-US" altLang="zh-CN" sz="2200" dirty="0">
                <a:solidFill>
                  <a:srgbClr val="CC0000"/>
                </a:solidFill>
                <a:ea typeface="ＭＳ Ｐゴシック" panose="020B0600070205080204" pitchFamily="34" charset="-128"/>
              </a:rPr>
              <a:t>Actions: </a:t>
            </a:r>
            <a:r>
              <a:rPr lang="en-US" altLang="zh-CN" sz="2200" dirty="0">
                <a:ea typeface="ＭＳ Ｐゴシック" panose="020B0600070205080204" pitchFamily="34" charset="-128"/>
              </a:rPr>
              <a:t>for matched packet: drop, forward, modify, matched packet or send matched packet to controller </a:t>
            </a:r>
          </a:p>
          <a:p>
            <a:pPr lvl="1"/>
            <a:r>
              <a:rPr lang="en-US" altLang="zh-CN" sz="2200" i="1" dirty="0">
                <a:solidFill>
                  <a:srgbClr val="CC0000"/>
                </a:solidFill>
                <a:ea typeface="ＭＳ Ｐゴシック" panose="020B0600070205080204" pitchFamily="34" charset="-128"/>
              </a:rPr>
              <a:t>Priority</a:t>
            </a:r>
            <a:r>
              <a:rPr lang="en-US" altLang="zh-CN" sz="2200" dirty="0">
                <a:ea typeface="ＭＳ Ｐゴシック" panose="020B0600070205080204" pitchFamily="34" charset="-128"/>
              </a:rPr>
              <a:t>: disambiguate overlapping patterns</a:t>
            </a:r>
          </a:p>
          <a:p>
            <a:pPr lvl="1"/>
            <a:r>
              <a:rPr lang="en-US" altLang="zh-CN" sz="2200" i="1" dirty="0">
                <a:solidFill>
                  <a:srgbClr val="CC0000"/>
                </a:solidFill>
                <a:ea typeface="ＭＳ Ｐゴシック" panose="020B0600070205080204" pitchFamily="34" charset="-128"/>
              </a:rPr>
              <a:t>Counters: </a:t>
            </a:r>
            <a:r>
              <a:rPr lang="en-US" altLang="zh-CN" sz="2200" dirty="0">
                <a:ea typeface="ＭＳ Ｐゴシック" panose="020B0600070205080204" pitchFamily="34" charset="-128"/>
              </a:rPr>
              <a:t>#bytes and #packets</a:t>
            </a:r>
          </a:p>
        </p:txBody>
      </p:sp>
      <p:sp>
        <p:nvSpPr>
          <p:cNvPr id="28"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3" name="Title 1">
            <a:extLst>
              <a:ext uri="{FF2B5EF4-FFF2-40B4-BE49-F238E27FC236}">
                <a16:creationId xmlns:a16="http://schemas.microsoft.com/office/drawing/2014/main" id="{DB417633-0DD5-411C-B7E0-2B13AF3D4278}"/>
              </a:ext>
            </a:extLst>
          </p:cNvPr>
          <p:cNvSpPr>
            <a:spLocks noGrp="1"/>
          </p:cNvSpPr>
          <p:nvPr>
            <p:ph type="title"/>
          </p:nvPr>
        </p:nvSpPr>
        <p:spPr>
          <a:xfrm>
            <a:off x="1976439" y="0"/>
            <a:ext cx="8435975" cy="1143000"/>
          </a:xfrm>
        </p:spPr>
        <p:txBody>
          <a:bodyPr/>
          <a:lstStyle/>
          <a:p>
            <a:r>
              <a:rPr lang="en-US" altLang="zh-CN" sz="3200" dirty="0"/>
              <a:t>Flow table</a:t>
            </a:r>
            <a:r>
              <a:rPr lang="en-US" altLang="zh-CN" dirty="0">
                <a:ea typeface="ＭＳ Ｐゴシック" panose="020B0600070205080204" pitchFamily="34" charset="-128"/>
              </a:rPr>
              <a:t> abstraction</a:t>
            </a:r>
          </a:p>
        </p:txBody>
      </p:sp>
      <p:cxnSp>
        <p:nvCxnSpPr>
          <p:cNvPr id="27" name="Straight Connector 44">
            <a:extLst>
              <a:ext uri="{FF2B5EF4-FFF2-40B4-BE49-F238E27FC236}">
                <a16:creationId xmlns:a16="http://schemas.microsoft.com/office/drawing/2014/main" id="{DCE4B889-4B05-4156-9516-5B61634AD801}"/>
              </a:ext>
            </a:extLst>
          </p:cNvPr>
          <p:cNvCxnSpPr/>
          <p:nvPr/>
        </p:nvCxnSpPr>
        <p:spPr>
          <a:xfrm>
            <a:off x="848139" y="6202017"/>
            <a:ext cx="5194852" cy="0"/>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 name="Group 4">
            <a:extLst>
              <a:ext uri="{FF2B5EF4-FFF2-40B4-BE49-F238E27FC236}">
                <a16:creationId xmlns:a16="http://schemas.microsoft.com/office/drawing/2014/main" id="{91A611D8-D5AD-4225-9387-CB9AD8C62478}"/>
              </a:ext>
            </a:extLst>
          </p:cNvPr>
          <p:cNvGrpSpPr/>
          <p:nvPr/>
        </p:nvGrpSpPr>
        <p:grpSpPr>
          <a:xfrm>
            <a:off x="2117350" y="5637144"/>
            <a:ext cx="2269120" cy="1028699"/>
            <a:chOff x="7493876" y="2774731"/>
            <a:chExt cx="1481958" cy="894622"/>
          </a:xfrm>
          <a:effectLst>
            <a:outerShdw blurRad="50800" dist="38100" dir="18900000" algn="bl" rotWithShape="0">
              <a:prstClr val="black">
                <a:alpha val="40000"/>
              </a:prstClr>
            </a:outerShdw>
          </a:effectLst>
        </p:grpSpPr>
        <p:sp>
          <p:nvSpPr>
            <p:cNvPr id="52" name="Freeform 5">
              <a:extLst>
                <a:ext uri="{FF2B5EF4-FFF2-40B4-BE49-F238E27FC236}">
                  <a16:creationId xmlns:a16="http://schemas.microsoft.com/office/drawing/2014/main" id="{AE7DA22D-2FEF-4A6E-BE1D-23C8C617EA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sp>
          <p:nvSpPr>
            <p:cNvPr id="54" name="Oval 6">
              <a:extLst>
                <a:ext uri="{FF2B5EF4-FFF2-40B4-BE49-F238E27FC236}">
                  <a16:creationId xmlns:a16="http://schemas.microsoft.com/office/drawing/2014/main" id="{B70FF0C9-C35E-4F2F-94E7-E25A603B804F}"/>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rgbClr val="000099"/>
                  </a:solidFill>
                  <a:effectLst/>
                  <a:uLnTx/>
                  <a:uFillTx/>
                  <a:ea typeface="+mn-ea"/>
                  <a:cs typeface="+mn-cs"/>
                </a:rPr>
                <a:t>              </a:t>
              </a:r>
            </a:p>
          </p:txBody>
        </p:sp>
        <p:grpSp>
          <p:nvGrpSpPr>
            <p:cNvPr id="55" name="Group 7">
              <a:extLst>
                <a:ext uri="{FF2B5EF4-FFF2-40B4-BE49-F238E27FC236}">
                  <a16:creationId xmlns:a16="http://schemas.microsoft.com/office/drawing/2014/main" id="{B7C431EB-62AC-4BDE-834A-F8AF217E69F3}"/>
                </a:ext>
              </a:extLst>
            </p:cNvPr>
            <p:cNvGrpSpPr/>
            <p:nvPr/>
          </p:nvGrpSpPr>
          <p:grpSpPr>
            <a:xfrm>
              <a:off x="7713663" y="2848339"/>
              <a:ext cx="1042107" cy="425543"/>
              <a:chOff x="7786941" y="2884917"/>
              <a:chExt cx="897649" cy="353919"/>
            </a:xfrm>
          </p:grpSpPr>
          <p:sp>
            <p:nvSpPr>
              <p:cNvPr id="56" name="Freeform 8">
                <a:extLst>
                  <a:ext uri="{FF2B5EF4-FFF2-40B4-BE49-F238E27FC236}">
                    <a16:creationId xmlns:a16="http://schemas.microsoft.com/office/drawing/2014/main" id="{5B948928-6C07-4771-89CD-9EEDFD3E3DF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7" name="Freeform 9">
                <a:extLst>
                  <a:ext uri="{FF2B5EF4-FFF2-40B4-BE49-F238E27FC236}">
                    <a16:creationId xmlns:a16="http://schemas.microsoft.com/office/drawing/2014/main" id="{A60BC916-F177-4058-8A78-5A0E966166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8" name="Freeform 11">
                <a:extLst>
                  <a:ext uri="{FF2B5EF4-FFF2-40B4-BE49-F238E27FC236}">
                    <a16:creationId xmlns:a16="http://schemas.microsoft.com/office/drawing/2014/main" id="{A9D1CFA5-2A28-446A-9032-BAD23D3A7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sp>
            <p:nvSpPr>
              <p:cNvPr id="59" name="Freeform 12">
                <a:extLst>
                  <a:ext uri="{FF2B5EF4-FFF2-40B4-BE49-F238E27FC236}">
                    <a16:creationId xmlns:a16="http://schemas.microsoft.com/office/drawing/2014/main" id="{DE77631D-84DA-4B25-B9F7-AA0F6FCDD8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grpSp>
      </p:grpSp>
      <p:grpSp>
        <p:nvGrpSpPr>
          <p:cNvPr id="60" name="Group 42">
            <a:extLst>
              <a:ext uri="{FF2B5EF4-FFF2-40B4-BE49-F238E27FC236}">
                <a16:creationId xmlns:a16="http://schemas.microsoft.com/office/drawing/2014/main" id="{6367E162-B131-4DB5-BA92-8B6D546DE807}"/>
              </a:ext>
            </a:extLst>
          </p:cNvPr>
          <p:cNvGrpSpPr/>
          <p:nvPr/>
        </p:nvGrpSpPr>
        <p:grpSpPr>
          <a:xfrm>
            <a:off x="2535862" y="4518992"/>
            <a:ext cx="1998847" cy="1325048"/>
            <a:chOff x="8327282" y="4055165"/>
            <a:chExt cx="2091509" cy="1325048"/>
          </a:xfrm>
        </p:grpSpPr>
        <p:grpSp>
          <p:nvGrpSpPr>
            <p:cNvPr id="61" name="Group 554">
              <a:extLst>
                <a:ext uri="{FF2B5EF4-FFF2-40B4-BE49-F238E27FC236}">
                  <a16:creationId xmlns:a16="http://schemas.microsoft.com/office/drawing/2014/main" id="{73D2C175-C661-457E-BEC1-F93B191E05EF}"/>
                </a:ext>
              </a:extLst>
            </p:cNvPr>
            <p:cNvGrpSpPr>
              <a:grpSpLocks/>
            </p:cNvGrpSpPr>
            <p:nvPr/>
          </p:nvGrpSpPr>
          <p:grpSpPr bwMode="auto">
            <a:xfrm>
              <a:off x="8327282" y="4121430"/>
              <a:ext cx="2091509" cy="1258783"/>
              <a:chOff x="2932675" y="3919324"/>
              <a:chExt cx="429970" cy="319189"/>
            </a:xfrm>
          </p:grpSpPr>
          <p:sp>
            <p:nvSpPr>
              <p:cNvPr id="65" name="Rectangle 20">
                <a:extLst>
                  <a:ext uri="{FF2B5EF4-FFF2-40B4-BE49-F238E27FC236}">
                    <a16:creationId xmlns:a16="http://schemas.microsoft.com/office/drawing/2014/main" id="{EC8E9975-BC4E-41D0-9487-54D8EAFF0A24}"/>
                  </a:ext>
                </a:extLst>
              </p:cNvPr>
              <p:cNvSpPr/>
              <p:nvPr/>
            </p:nvSpPr>
            <p:spPr>
              <a:xfrm>
                <a:off x="2936722" y="3919324"/>
                <a:ext cx="425923" cy="319189"/>
              </a:xfrm>
              <a:prstGeom prst="rect">
                <a:avLst/>
              </a:prstGeom>
              <a:solidFill>
                <a:srgbClr val="FFFFFF"/>
              </a:solidFill>
              <a:ln w="25400"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i="0" u="none" strike="noStrike" kern="0" cap="none" spc="0" normalizeH="0" baseline="0" noProof="0">
                  <a:ln>
                    <a:noFill/>
                  </a:ln>
                  <a:solidFill>
                    <a:srgbClr val="000099"/>
                  </a:solidFill>
                  <a:effectLst/>
                  <a:uLnTx/>
                  <a:uFillTx/>
                  <a:ea typeface="+mn-ea"/>
                  <a:cs typeface="+mn-cs"/>
                </a:endParaRPr>
              </a:p>
            </p:txBody>
          </p:sp>
          <p:cxnSp>
            <p:nvCxnSpPr>
              <p:cNvPr id="66" name="Straight Connector 21">
                <a:extLst>
                  <a:ext uri="{FF2B5EF4-FFF2-40B4-BE49-F238E27FC236}">
                    <a16:creationId xmlns:a16="http://schemas.microsoft.com/office/drawing/2014/main" id="{0BFB689C-02DA-4C20-AAD1-E4E26F21D9DE}"/>
                  </a:ext>
                </a:extLst>
              </p:cNvPr>
              <p:cNvCxnSpPr/>
              <p:nvPr/>
            </p:nvCxnSpPr>
            <p:spPr>
              <a:xfrm>
                <a:off x="2932675" y="4004959"/>
                <a:ext cx="424911" cy="0"/>
              </a:xfrm>
              <a:prstGeom prst="line">
                <a:avLst/>
              </a:prstGeom>
              <a:noFill/>
              <a:ln w="25400" cap="flat" cmpd="sng" algn="ctr">
                <a:solidFill>
                  <a:srgbClr val="CC0000"/>
                </a:solidFill>
                <a:prstDash val="solid"/>
              </a:ln>
              <a:effectLst/>
            </p:spPr>
          </p:cxnSp>
          <p:cxnSp>
            <p:nvCxnSpPr>
              <p:cNvPr id="67" name="Straight Connector 22">
                <a:extLst>
                  <a:ext uri="{FF2B5EF4-FFF2-40B4-BE49-F238E27FC236}">
                    <a16:creationId xmlns:a16="http://schemas.microsoft.com/office/drawing/2014/main" id="{B96858C6-FB7F-4797-8367-C3F71692AC66}"/>
                  </a:ext>
                </a:extLst>
              </p:cNvPr>
              <p:cNvCxnSpPr/>
              <p:nvPr/>
            </p:nvCxnSpPr>
            <p:spPr>
              <a:xfrm>
                <a:off x="2932675" y="4069207"/>
                <a:ext cx="424911" cy="0"/>
              </a:xfrm>
              <a:prstGeom prst="line">
                <a:avLst/>
              </a:prstGeom>
              <a:noFill/>
              <a:ln w="25400" cap="flat" cmpd="sng" algn="ctr">
                <a:solidFill>
                  <a:srgbClr val="CC0000"/>
                </a:solidFill>
                <a:prstDash val="solid"/>
              </a:ln>
              <a:effectLst/>
            </p:spPr>
          </p:cxnSp>
          <p:cxnSp>
            <p:nvCxnSpPr>
              <p:cNvPr id="68" name="Straight Connector 23">
                <a:extLst>
                  <a:ext uri="{FF2B5EF4-FFF2-40B4-BE49-F238E27FC236}">
                    <a16:creationId xmlns:a16="http://schemas.microsoft.com/office/drawing/2014/main" id="{C826D05C-9761-4EC2-B985-9DEF5F0432C5}"/>
                  </a:ext>
                </a:extLst>
              </p:cNvPr>
              <p:cNvCxnSpPr>
                <a:cxnSpLocks/>
                <a:stCxn id="65" idx="2"/>
              </p:cNvCxnSpPr>
              <p:nvPr/>
            </p:nvCxnSpPr>
            <p:spPr>
              <a:xfrm flipH="1" flipV="1">
                <a:off x="3148166" y="4001599"/>
                <a:ext cx="1517" cy="236914"/>
              </a:xfrm>
              <a:prstGeom prst="line">
                <a:avLst/>
              </a:prstGeom>
              <a:noFill/>
              <a:ln w="25400" cap="flat" cmpd="sng" algn="ctr">
                <a:solidFill>
                  <a:srgbClr val="CC0000"/>
                </a:solidFill>
                <a:prstDash val="solid"/>
              </a:ln>
              <a:effectLst/>
            </p:spPr>
          </p:cxnSp>
        </p:grpSp>
        <p:sp>
          <p:nvSpPr>
            <p:cNvPr id="62" name="TextBox 2">
              <a:extLst>
                <a:ext uri="{FF2B5EF4-FFF2-40B4-BE49-F238E27FC236}">
                  <a16:creationId xmlns:a16="http://schemas.microsoft.com/office/drawing/2014/main" id="{8502E4D9-0890-42D4-AEBD-4805912AFC6C}"/>
                </a:ext>
              </a:extLst>
            </p:cNvPr>
            <p:cNvSpPr txBox="1"/>
            <p:nvPr/>
          </p:nvSpPr>
          <p:spPr>
            <a:xfrm>
              <a:off x="8759686" y="4055165"/>
              <a:ext cx="14176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Flow table</a:t>
              </a:r>
            </a:p>
          </p:txBody>
        </p:sp>
        <p:sp>
          <p:nvSpPr>
            <p:cNvPr id="63" name="TextBox 40">
              <a:extLst>
                <a:ext uri="{FF2B5EF4-FFF2-40B4-BE49-F238E27FC236}">
                  <a16:creationId xmlns:a16="http://schemas.microsoft.com/office/drawing/2014/main" id="{B421D1FE-B1BB-4F4B-A919-04DC1F859625}"/>
                </a:ext>
              </a:extLst>
            </p:cNvPr>
            <p:cNvSpPr txBox="1"/>
            <p:nvPr/>
          </p:nvSpPr>
          <p:spPr>
            <a:xfrm>
              <a:off x="8461513" y="4379843"/>
              <a:ext cx="92285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match</a:t>
              </a:r>
            </a:p>
          </p:txBody>
        </p:sp>
        <p:sp>
          <p:nvSpPr>
            <p:cNvPr id="64" name="TextBox 41">
              <a:extLst>
                <a:ext uri="{FF2B5EF4-FFF2-40B4-BE49-F238E27FC236}">
                  <a16:creationId xmlns:a16="http://schemas.microsoft.com/office/drawing/2014/main" id="{35BD9618-81C8-4DFC-8911-FF46D2B1AD73}"/>
                </a:ext>
              </a:extLst>
            </p:cNvPr>
            <p:cNvSpPr txBox="1"/>
            <p:nvPr/>
          </p:nvSpPr>
          <p:spPr>
            <a:xfrm>
              <a:off x="9409044" y="4386470"/>
              <a:ext cx="9094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0099"/>
                  </a:solidFill>
                  <a:effectLst/>
                  <a:uLnTx/>
                  <a:uFillTx/>
                  <a:ea typeface="+mn-ea"/>
                  <a:cs typeface="+mn-cs"/>
                </a:rPr>
                <a:t>action</a:t>
              </a:r>
            </a:p>
          </p:txBody>
        </p:sp>
      </p:grpSp>
      <p:cxnSp>
        <p:nvCxnSpPr>
          <p:cNvPr id="69" name="Straight Connector 45">
            <a:extLst>
              <a:ext uri="{FF2B5EF4-FFF2-40B4-BE49-F238E27FC236}">
                <a16:creationId xmlns:a16="http://schemas.microsoft.com/office/drawing/2014/main" id="{6C4BD669-3529-4736-8CC9-50716046C0CF}"/>
              </a:ext>
            </a:extLst>
          </p:cNvPr>
          <p:cNvCxnSpPr>
            <a:cxnSpLocks/>
            <a:stCxn id="52" idx="0"/>
          </p:cNvCxnSpPr>
          <p:nvPr/>
        </p:nvCxnSpPr>
        <p:spPr>
          <a:xfrm flipV="1">
            <a:off x="4386238" y="5804452"/>
            <a:ext cx="2398875" cy="190362"/>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47">
            <a:extLst>
              <a:ext uri="{FF2B5EF4-FFF2-40B4-BE49-F238E27FC236}">
                <a16:creationId xmlns:a16="http://schemas.microsoft.com/office/drawing/2014/main" id="{A12E9326-D24C-495B-AC19-4493AEAB9A2F}"/>
              </a:ext>
            </a:extLst>
          </p:cNvPr>
          <p:cNvCxnSpPr>
            <a:cxnSpLocks/>
          </p:cNvCxnSpPr>
          <p:nvPr/>
        </p:nvCxnSpPr>
        <p:spPr>
          <a:xfrm>
            <a:off x="4399722" y="6361044"/>
            <a:ext cx="755373" cy="326473"/>
          </a:xfrm>
          <a:prstGeom prst="line">
            <a:avLst/>
          </a:prstGeom>
          <a:ln w="317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1" name="TextBox 14">
            <a:extLst>
              <a:ext uri="{FF2B5EF4-FFF2-40B4-BE49-F238E27FC236}">
                <a16:creationId xmlns:a16="http://schemas.microsoft.com/office/drawing/2014/main" id="{7480D1CC-0EA7-45D3-A98C-C681324EE67C}"/>
              </a:ext>
            </a:extLst>
          </p:cNvPr>
          <p:cNvSpPr txBox="1"/>
          <p:nvPr/>
        </p:nvSpPr>
        <p:spPr>
          <a:xfrm>
            <a:off x="1828800" y="5870713"/>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1</a:t>
            </a:r>
          </a:p>
        </p:txBody>
      </p:sp>
      <p:sp>
        <p:nvSpPr>
          <p:cNvPr id="72" name="TextBox 30">
            <a:extLst>
              <a:ext uri="{FF2B5EF4-FFF2-40B4-BE49-F238E27FC236}">
                <a16:creationId xmlns:a16="http://schemas.microsoft.com/office/drawing/2014/main" id="{7959DAF9-630D-408E-9F38-0358BAE3B8EF}"/>
              </a:ext>
            </a:extLst>
          </p:cNvPr>
          <p:cNvSpPr txBox="1"/>
          <p:nvPr/>
        </p:nvSpPr>
        <p:spPr>
          <a:xfrm>
            <a:off x="4340087" y="636766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2</a:t>
            </a:r>
          </a:p>
        </p:txBody>
      </p:sp>
      <p:sp>
        <p:nvSpPr>
          <p:cNvPr id="73" name="TextBox 31">
            <a:extLst>
              <a:ext uri="{FF2B5EF4-FFF2-40B4-BE49-F238E27FC236}">
                <a16:creationId xmlns:a16="http://schemas.microsoft.com/office/drawing/2014/main" id="{7C9DCF22-1F66-4079-9118-39777A2DBE93}"/>
              </a:ext>
            </a:extLst>
          </p:cNvPr>
          <p:cNvSpPr txBox="1"/>
          <p:nvPr/>
        </p:nvSpPr>
        <p:spPr>
          <a:xfrm>
            <a:off x="4784035" y="6149009"/>
            <a:ext cx="3129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3</a:t>
            </a:r>
          </a:p>
        </p:txBody>
      </p:sp>
      <p:sp>
        <p:nvSpPr>
          <p:cNvPr id="74" name="TextBox 32">
            <a:extLst>
              <a:ext uri="{FF2B5EF4-FFF2-40B4-BE49-F238E27FC236}">
                <a16:creationId xmlns:a16="http://schemas.microsoft.com/office/drawing/2014/main" id="{3B9A91FA-D02C-45E6-BB19-EB179736B347}"/>
              </a:ext>
            </a:extLst>
          </p:cNvPr>
          <p:cNvSpPr txBox="1"/>
          <p:nvPr/>
        </p:nvSpPr>
        <p:spPr>
          <a:xfrm>
            <a:off x="4565375" y="5784575"/>
            <a:ext cx="312906"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solidFill>
                  <a:schemeClr val="accent2">
                    <a:lumMod val="75000"/>
                  </a:schemeClr>
                </a:solidFill>
                <a:effectLst/>
                <a:uLnTx/>
                <a:uFillTx/>
                <a:ea typeface="+mn-ea"/>
                <a:cs typeface="+mn-cs"/>
              </a:rPr>
              <a:t>4</a:t>
            </a:r>
          </a:p>
        </p:txBody>
      </p:sp>
      <p:grpSp>
        <p:nvGrpSpPr>
          <p:cNvPr id="75" name="Group 24">
            <a:extLst>
              <a:ext uri="{FF2B5EF4-FFF2-40B4-BE49-F238E27FC236}">
                <a16:creationId xmlns:a16="http://schemas.microsoft.com/office/drawing/2014/main" id="{AD9569EE-B6B5-46CF-8B94-C9D0D74AE020}"/>
              </a:ext>
            </a:extLst>
          </p:cNvPr>
          <p:cNvGrpSpPr/>
          <p:nvPr/>
        </p:nvGrpSpPr>
        <p:grpSpPr>
          <a:xfrm>
            <a:off x="4533981" y="4345979"/>
            <a:ext cx="6820091" cy="1571138"/>
            <a:chOff x="4518991" y="4315999"/>
            <a:chExt cx="6820091" cy="1571138"/>
          </a:xfrm>
        </p:grpSpPr>
        <p:sp>
          <p:nvSpPr>
            <p:cNvPr id="76" name="TextBox 32">
              <a:extLst>
                <a:ext uri="{FF2B5EF4-FFF2-40B4-BE49-F238E27FC236}">
                  <a16:creationId xmlns:a16="http://schemas.microsoft.com/office/drawing/2014/main" id="{0C4850E8-5D2C-4E49-AC5D-D3FB925CD7A8}"/>
                </a:ext>
              </a:extLst>
            </p:cNvPr>
            <p:cNvSpPr txBox="1">
              <a:spLocks noChangeArrowheads="1"/>
            </p:cNvSpPr>
            <p:nvPr/>
          </p:nvSpPr>
          <p:spPr bwMode="auto">
            <a:xfrm>
              <a:off x="7424876" y="5517805"/>
              <a:ext cx="13131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i="0" u="none" strike="noStrike" kern="1200" cap="none" spc="0" normalizeH="0" baseline="0" noProof="0" dirty="0">
                  <a:ln>
                    <a:noFill/>
                  </a:ln>
                  <a:solidFill>
                    <a:srgbClr val="000099"/>
                  </a:solidFill>
                  <a:effectLst/>
                  <a:uLnTx/>
                  <a:uFillTx/>
                  <a:latin typeface="+mn-lt"/>
                  <a:ea typeface="ＭＳ Ｐゴシック" panose="020B0600070205080204" pitchFamily="34" charset="-128"/>
                  <a:cs typeface="+mn-cs"/>
                </a:rPr>
                <a:t>* : wildcard</a:t>
              </a:r>
            </a:p>
          </p:txBody>
        </p:sp>
        <p:sp>
          <p:nvSpPr>
            <p:cNvPr id="77" name="Freeform 15">
              <a:extLst>
                <a:ext uri="{FF2B5EF4-FFF2-40B4-BE49-F238E27FC236}">
                  <a16:creationId xmlns:a16="http://schemas.microsoft.com/office/drawing/2014/main" id="{816B7D40-E6AB-424D-BB6D-C62A72AB1736}"/>
                </a:ext>
              </a:extLst>
            </p:cNvPr>
            <p:cNvSpPr/>
            <p:nvPr/>
          </p:nvSpPr>
          <p:spPr>
            <a:xfrm>
              <a:off x="4518991" y="4320209"/>
              <a:ext cx="808383" cy="1497495"/>
            </a:xfrm>
            <a:custGeom>
              <a:avLst/>
              <a:gdLst>
                <a:gd name="connsiteX0" fmla="*/ 13252 w 808383"/>
                <a:gd name="connsiteY0" fmla="*/ 1497495 h 1497495"/>
                <a:gd name="connsiteX1" fmla="*/ 808383 w 808383"/>
                <a:gd name="connsiteY1" fmla="*/ 1192695 h 1497495"/>
                <a:gd name="connsiteX2" fmla="*/ 795131 w 808383"/>
                <a:gd name="connsiteY2" fmla="*/ 0 h 1497495"/>
                <a:gd name="connsiteX3" fmla="*/ 0 w 808383"/>
                <a:gd name="connsiteY3" fmla="*/ 887895 h 1497495"/>
                <a:gd name="connsiteX4" fmla="*/ 13252 w 808383"/>
                <a:gd name="connsiteY4" fmla="*/ 1497495 h 149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383" h="1497495">
                  <a:moveTo>
                    <a:pt x="13252" y="1497495"/>
                  </a:moveTo>
                  <a:lnTo>
                    <a:pt x="808383" y="1192695"/>
                  </a:lnTo>
                  <a:lnTo>
                    <a:pt x="795131" y="0"/>
                  </a:lnTo>
                  <a:lnTo>
                    <a:pt x="0" y="887895"/>
                  </a:lnTo>
                  <a:lnTo>
                    <a:pt x="13252" y="1497495"/>
                  </a:lnTo>
                  <a:close/>
                </a:path>
              </a:pathLst>
            </a:custGeom>
            <a:gradFill>
              <a:gsLst>
                <a:gs pos="0">
                  <a:schemeClr val="bg1">
                    <a:lumMod val="9500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0" u="none" strike="noStrike" kern="1200" cap="none" spc="0" normalizeH="0" baseline="0" noProof="0">
                <a:ln>
                  <a:noFill/>
                </a:ln>
                <a:solidFill>
                  <a:srgbClr val="000099"/>
                </a:solidFill>
                <a:effectLst/>
                <a:uLnTx/>
                <a:uFillTx/>
                <a:ea typeface="+mn-ea"/>
                <a:cs typeface="+mn-cs"/>
              </a:endParaRPr>
            </a:p>
          </p:txBody>
        </p:sp>
        <p:cxnSp>
          <p:nvCxnSpPr>
            <p:cNvPr id="78" name="Straight Connector 18">
              <a:extLst>
                <a:ext uri="{FF2B5EF4-FFF2-40B4-BE49-F238E27FC236}">
                  <a16:creationId xmlns:a16="http://schemas.microsoft.com/office/drawing/2014/main" id="{83D8E6B3-4C39-44A5-889A-90E90EACFED7}"/>
                </a:ext>
              </a:extLst>
            </p:cNvPr>
            <p:cNvCxnSpPr>
              <a:cxnSpLocks/>
            </p:cNvCxnSpPr>
            <p:nvPr/>
          </p:nvCxnSpPr>
          <p:spPr>
            <a:xfrm>
              <a:off x="8691768" y="4315999"/>
              <a:ext cx="0" cy="120015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9" name="Rectangle 22">
              <a:extLst>
                <a:ext uri="{FF2B5EF4-FFF2-40B4-BE49-F238E27FC236}">
                  <a16:creationId xmlns:a16="http://schemas.microsoft.com/office/drawing/2014/main" id="{DE09B9DB-2333-4F4C-B9CA-26ADA88D7E46}"/>
                </a:ext>
              </a:extLst>
            </p:cNvPr>
            <p:cNvSpPr>
              <a:spLocks/>
            </p:cNvSpPr>
            <p:nvPr/>
          </p:nvSpPr>
          <p:spPr bwMode="auto">
            <a:xfrm>
              <a:off x="5318056" y="4334323"/>
              <a:ext cx="3362117" cy="1191833"/>
            </a:xfrm>
            <a:prstGeom prst="rect">
              <a:avLst/>
            </a:prstGeom>
            <a:solidFill>
              <a:srgbClr val="BBE0E3"/>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0" name="Rectangle 24">
              <a:extLst>
                <a:ext uri="{FF2B5EF4-FFF2-40B4-BE49-F238E27FC236}">
                  <a16:creationId xmlns:a16="http://schemas.microsoft.com/office/drawing/2014/main" id="{E9EF4D50-974E-47D9-A690-1196311BFA43}"/>
                </a:ext>
              </a:extLst>
            </p:cNvPr>
            <p:cNvSpPr>
              <a:spLocks/>
            </p:cNvSpPr>
            <p:nvPr/>
          </p:nvSpPr>
          <p:spPr bwMode="auto">
            <a:xfrm>
              <a:off x="8712339" y="4334323"/>
              <a:ext cx="2618270" cy="1191834"/>
            </a:xfrm>
            <a:prstGeom prst="rect">
              <a:avLst/>
            </a:prstGeom>
            <a:solidFill>
              <a:schemeClr val="accent6">
                <a:lumMod val="20000"/>
                <a:lumOff val="80000"/>
              </a:schemeClr>
            </a:solidFill>
            <a:ln w="12700">
              <a:no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altLang="en-US" sz="1800" i="0" u="none" strike="noStrike" kern="1200" cap="none" spc="0" normalizeH="0" baseline="0" noProof="0">
                <a:ln>
                  <a:noFill/>
                </a:ln>
                <a:solidFill>
                  <a:srgbClr val="000099"/>
                </a:solidFill>
                <a:effectLst/>
                <a:uLnTx/>
                <a:uFillTx/>
                <a:latin typeface="+mn-lt"/>
                <a:ea typeface="ＭＳ Ｐゴシック" panose="020B0600070205080204" pitchFamily="34" charset="-128"/>
                <a:cs typeface="+mn-cs"/>
              </a:endParaRPr>
            </a:p>
          </p:txBody>
        </p:sp>
        <p:sp>
          <p:nvSpPr>
            <p:cNvPr id="81" name="Rectangle 27">
              <a:extLst>
                <a:ext uri="{FF2B5EF4-FFF2-40B4-BE49-F238E27FC236}">
                  <a16:creationId xmlns:a16="http://schemas.microsoft.com/office/drawing/2014/main" id="{A67EE42E-94F0-4B4B-A378-EC8ADF77AC20}"/>
                </a:ext>
              </a:extLst>
            </p:cNvPr>
            <p:cNvSpPr>
              <a:spLocks noChangeArrowheads="1"/>
            </p:cNvSpPr>
            <p:nvPr/>
          </p:nvSpPr>
          <p:spPr bwMode="auto">
            <a:xfrm>
              <a:off x="5322405" y="5059180"/>
              <a:ext cx="5981700" cy="430887"/>
            </a:xfrm>
            <a:prstGeom prst="rect">
              <a:avLst/>
            </a:prstGeom>
            <a:noFill/>
            <a:ln w="25400">
              <a:noFill/>
              <a:miter lim="800000"/>
              <a:headEnd/>
              <a:tailEnd/>
            </a:ln>
            <a:effectLst/>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=10.1.2.3, dest=*.*.*.*    send to controller</a:t>
              </a:r>
              <a:endPar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endParaRPr>
            </a:p>
          </p:txBody>
        </p:sp>
        <p:sp>
          <p:nvSpPr>
            <p:cNvPr id="82" name="Rectangle 34">
              <a:extLst>
                <a:ext uri="{FF2B5EF4-FFF2-40B4-BE49-F238E27FC236}">
                  <a16:creationId xmlns:a16="http://schemas.microsoft.com/office/drawing/2014/main" id="{D1997F4E-13ED-41EF-9EE3-048A71B89B49}"/>
                </a:ext>
              </a:extLst>
            </p:cNvPr>
            <p:cNvSpPr>
              <a:spLocks noChangeArrowheads="1"/>
            </p:cNvSpPr>
            <p:nvPr/>
          </p:nvSpPr>
          <p:spPr bwMode="auto">
            <a:xfrm>
              <a:off x="5339894" y="4686925"/>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=1.2.*.*,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rPr>
                <a:t>=*.*.*.* </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drop                        </a:t>
              </a:r>
            </a:p>
          </p:txBody>
        </p:sp>
        <p:sp>
          <p:nvSpPr>
            <p:cNvPr id="83" name="Rectangle 35">
              <a:extLst>
                <a:ext uri="{FF2B5EF4-FFF2-40B4-BE49-F238E27FC236}">
                  <a16:creationId xmlns:a16="http://schemas.microsoft.com/office/drawing/2014/main" id="{ACAA2456-2D7D-403B-9E32-09B4CE10263E}"/>
                </a:ext>
              </a:extLst>
            </p:cNvPr>
            <p:cNvSpPr>
              <a:spLocks noChangeArrowheads="1"/>
            </p:cNvSpPr>
            <p:nvPr/>
          </p:nvSpPr>
          <p:spPr bwMode="auto">
            <a:xfrm>
              <a:off x="5357382" y="4344648"/>
              <a:ext cx="5981700" cy="430887"/>
            </a:xfrm>
            <a:prstGeom prst="rect">
              <a:avLst/>
            </a:prstGeom>
            <a:noFill/>
            <a:ln w="25400">
              <a:noFill/>
              <a:miter lim="800000"/>
              <a:headEnd/>
              <a:tailEnd/>
            </a:ln>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src</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 = *.*.*.*, </a:t>
              </a:r>
              <a:r>
                <a:rPr kumimoji="0" lang="en-US" sz="2200" i="0" u="none" strike="noStrike" kern="1200" cap="none" spc="0" normalizeH="0" baseline="0" noProof="0" dirty="0" err="1">
                  <a:ln>
                    <a:noFill/>
                  </a:ln>
                  <a:solidFill>
                    <a:srgbClr val="000099"/>
                  </a:solidFill>
                  <a:effectLst/>
                  <a:uLnTx/>
                  <a:uFillTx/>
                  <a:ea typeface="ヒラギノ角ゴ Pro W3" charset="0"/>
                  <a:cs typeface="ヒラギノ角ゴ Pro W3" charset="0"/>
                  <a:sym typeface="Wingdings" charset="0"/>
                </a:rPr>
                <a:t>dest</a:t>
              </a:r>
              <a:r>
                <a:rPr kumimoji="0" lang="en-US" sz="2200" i="0" u="none" strike="noStrike" kern="1200" cap="none" spc="0" normalizeH="0" baseline="0" noProof="0" dirty="0">
                  <a:ln>
                    <a:noFill/>
                  </a:ln>
                  <a:solidFill>
                    <a:srgbClr val="000099"/>
                  </a:solidFill>
                  <a:effectLst/>
                  <a:uLnTx/>
                  <a:uFillTx/>
                  <a:ea typeface="ヒラギノ角ゴ Pro W3" charset="0"/>
                  <a:cs typeface="ヒラギノ角ゴ Pro W3" charset="0"/>
                  <a:sym typeface="Wingdings" charset="0"/>
                </a:rPr>
                <a:t>=3.4.*.*     forward(2)</a:t>
              </a:r>
            </a:p>
          </p:txBody>
        </p:sp>
      </p:grpSp>
    </p:spTree>
    <p:extLst>
      <p:ext uri="{BB962C8B-B14F-4D97-AF65-F5344CB8AC3E}">
        <p14:creationId xmlns:p14="http://schemas.microsoft.com/office/powerpoint/2010/main" val="369459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reeform 2"/>
          <p:cNvSpPr>
            <a:spLocks/>
          </p:cNvSpPr>
          <p:nvPr/>
        </p:nvSpPr>
        <p:spPr bwMode="auto">
          <a:xfrm>
            <a:off x="5429347" y="5437188"/>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cxnSp>
        <p:nvCxnSpPr>
          <p:cNvPr id="148" name="Straight Connector 147"/>
          <p:cNvCxnSpPr/>
          <p:nvPr/>
        </p:nvCxnSpPr>
        <p:spPr>
          <a:xfrm flipV="1">
            <a:off x="6059583" y="5589588"/>
            <a:ext cx="1316038" cy="1317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948459" y="5775325"/>
            <a:ext cx="2259013"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961159" y="5881689"/>
            <a:ext cx="714375" cy="27463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6978747" y="6075363"/>
            <a:ext cx="1247775" cy="809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7639147" y="5621339"/>
            <a:ext cx="1057275" cy="12382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6923183" y="5775325"/>
            <a:ext cx="1790700" cy="30003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8250334" y="5803901"/>
            <a:ext cx="588963" cy="27146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7393083" y="5589588"/>
            <a:ext cx="814388" cy="4000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7115" name="Group 7"/>
          <p:cNvGrpSpPr>
            <a:grpSpLocks/>
          </p:cNvGrpSpPr>
          <p:nvPr/>
        </p:nvGrpSpPr>
        <p:grpSpPr bwMode="auto">
          <a:xfrm>
            <a:off x="6518371" y="6015039"/>
            <a:ext cx="563562" cy="293687"/>
            <a:chOff x="1871277" y="1576300"/>
            <a:chExt cx="1128371" cy="437861"/>
          </a:xfrm>
        </p:grpSpPr>
        <p:sp>
          <p:nvSpPr>
            <p:cNvPr id="318" name="Oval 317"/>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19" name="Rectangle 318"/>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0" name="Oval 319"/>
            <p:cNvSpPr>
              <a:spLocks noChangeArrowheads="1"/>
            </p:cNvSpPr>
            <p:nvPr/>
          </p:nvSpPr>
          <p:spPr bwMode="auto">
            <a:xfrm flipV="1">
              <a:off x="1871277" y="1576300"/>
              <a:ext cx="1125193"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24" name="Freeform 323"/>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25" name="Freeform 324"/>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6" name="Freeform 325"/>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27" name="Freeform 326"/>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22" name="Straight Connector 321"/>
            <p:cNvCxnSpPr>
              <a:cxnSpLocks noChangeShapeType="1"/>
              <a:endCxn id="320" idx="2"/>
            </p:cNvCxnSpPr>
            <p:nvPr/>
          </p:nvCxnSpPr>
          <p:spPr bwMode="auto">
            <a:xfrm flipH="1" flipV="1">
              <a:off x="1871277" y="1737244"/>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23" name="Straight Connector 322"/>
            <p:cNvCxnSpPr>
              <a:cxnSpLocks noChangeShapeType="1"/>
            </p:cNvCxnSpPr>
            <p:nvPr/>
          </p:nvCxnSpPr>
          <p:spPr bwMode="auto">
            <a:xfrm flipH="1" flipV="1">
              <a:off x="2996470" y="1734876"/>
              <a:ext cx="3178"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6" name="Group 327"/>
          <p:cNvGrpSpPr>
            <a:grpSpLocks/>
          </p:cNvGrpSpPr>
          <p:nvPr/>
        </p:nvGrpSpPr>
        <p:grpSpPr bwMode="auto">
          <a:xfrm>
            <a:off x="7213696" y="5473700"/>
            <a:ext cx="565150" cy="292100"/>
            <a:chOff x="1871277" y="1576300"/>
            <a:chExt cx="1128371" cy="437861"/>
          </a:xfrm>
        </p:grpSpPr>
        <p:sp>
          <p:nvSpPr>
            <p:cNvPr id="329" name="Oval 328"/>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0" name="Rectangle 329"/>
            <p:cNvSpPr/>
            <p:nvPr/>
          </p:nvSpPr>
          <p:spPr bwMode="auto">
            <a:xfrm>
              <a:off x="1871277" y="1740499"/>
              <a:ext cx="1128371" cy="11422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1" name="Oval 330"/>
            <p:cNvSpPr>
              <a:spLocks noChangeArrowheads="1"/>
            </p:cNvSpPr>
            <p:nvPr/>
          </p:nvSpPr>
          <p:spPr bwMode="auto">
            <a:xfrm flipV="1">
              <a:off x="1871277" y="1576300"/>
              <a:ext cx="1125200" cy="32125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32" name="Freeform 331"/>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3" name="Freeform 332"/>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4" name="Freeform 333"/>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35" name="Freeform 334"/>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36" name="Straight Connector 335"/>
            <p:cNvCxnSpPr>
              <a:cxnSpLocks noChangeShapeType="1"/>
              <a:endCxn id="331" idx="2"/>
            </p:cNvCxnSpPr>
            <p:nvPr/>
          </p:nvCxnSpPr>
          <p:spPr bwMode="auto">
            <a:xfrm flipH="1" flipV="1">
              <a:off x="1871277" y="1735739"/>
              <a:ext cx="3169"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7" name="Straight Connector 336"/>
            <p:cNvCxnSpPr>
              <a:cxnSpLocks noChangeShapeType="1"/>
            </p:cNvCxnSpPr>
            <p:nvPr/>
          </p:nvCxnSpPr>
          <p:spPr bwMode="auto">
            <a:xfrm flipH="1" flipV="1">
              <a:off x="2996477" y="1733359"/>
              <a:ext cx="3171" cy="12374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7" name="Group 337"/>
          <p:cNvGrpSpPr>
            <a:grpSpLocks/>
          </p:cNvGrpSpPr>
          <p:nvPr/>
        </p:nvGrpSpPr>
        <p:grpSpPr bwMode="auto">
          <a:xfrm>
            <a:off x="7856634" y="5927725"/>
            <a:ext cx="563563" cy="293688"/>
            <a:chOff x="1871277" y="1576300"/>
            <a:chExt cx="1128371" cy="437861"/>
          </a:xfrm>
        </p:grpSpPr>
        <p:sp>
          <p:nvSpPr>
            <p:cNvPr id="339" name="Oval 338"/>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0" name="Rectangle 33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1" name="Oval 340"/>
            <p:cNvSpPr>
              <a:spLocks noChangeArrowheads="1"/>
            </p:cNvSpPr>
            <p:nvPr/>
          </p:nvSpPr>
          <p:spPr bwMode="auto">
            <a:xfrm flipV="1">
              <a:off x="1871277" y="1576300"/>
              <a:ext cx="1125191"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42" name="Freeform 341"/>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3" name="Freeform 342"/>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4" name="Freeform 343"/>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45" name="Freeform 344"/>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46" name="Straight Connector 345"/>
            <p:cNvCxnSpPr>
              <a:cxnSpLocks noChangeShapeType="1"/>
              <a:endCxn id="341" idx="2"/>
            </p:cNvCxnSpPr>
            <p:nvPr/>
          </p:nvCxnSpPr>
          <p:spPr bwMode="auto">
            <a:xfrm flipH="1" flipV="1">
              <a:off x="1871277" y="1737243"/>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7" name="Straight Connector 346"/>
            <p:cNvCxnSpPr>
              <a:cxnSpLocks noChangeShapeType="1"/>
            </p:cNvCxnSpPr>
            <p:nvPr/>
          </p:nvCxnSpPr>
          <p:spPr bwMode="auto">
            <a:xfrm flipH="1" flipV="1">
              <a:off x="2996468" y="1734877"/>
              <a:ext cx="3180"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7118" name="Group 347"/>
          <p:cNvGrpSpPr>
            <a:grpSpLocks/>
          </p:cNvGrpSpPr>
          <p:nvPr/>
        </p:nvGrpSpPr>
        <p:grpSpPr bwMode="auto">
          <a:xfrm>
            <a:off x="8578946" y="5613400"/>
            <a:ext cx="565150" cy="293688"/>
            <a:chOff x="1871277" y="1576300"/>
            <a:chExt cx="1128371" cy="437861"/>
          </a:xfrm>
        </p:grpSpPr>
        <p:sp>
          <p:nvSpPr>
            <p:cNvPr id="349" name="Oval 3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0" name="Rectangle 349"/>
            <p:cNvSpPr/>
            <p:nvPr/>
          </p:nvSpPr>
          <p:spPr bwMode="auto">
            <a:xfrm>
              <a:off x="1871277" y="1739611"/>
              <a:ext cx="1128371" cy="1159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1" name="Oval 3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52" name="Freeform 351"/>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3" name="Freeform 3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4" name="Freeform 3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55" name="Freeform 3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56" name="Straight Connector 355"/>
            <p:cNvCxnSpPr>
              <a:cxnSpLocks noChangeShapeType="1"/>
              <a:endCxn id="3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7" name="Straight Connector 3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4" name="Group 23"/>
          <p:cNvGrpSpPr>
            <a:grpSpLocks/>
          </p:cNvGrpSpPr>
          <p:nvPr/>
        </p:nvGrpSpPr>
        <p:grpSpPr bwMode="auto">
          <a:xfrm>
            <a:off x="4594321" y="2330450"/>
            <a:ext cx="5270500" cy="3805238"/>
            <a:chOff x="1757805" y="2331054"/>
            <a:chExt cx="5270058" cy="3804634"/>
          </a:xfrm>
        </p:grpSpPr>
        <p:sp>
          <p:nvSpPr>
            <p:cNvPr id="268" name="Freeform 267"/>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a:gsLst>
                <a:gs pos="0">
                  <a:schemeClr val="bg1">
                    <a:lumMod val="9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2" name="Freeform 271"/>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3" name="Freeform 272"/>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4" name="Freeform 273"/>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5" name="Freeform 274"/>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a:gsLst>
                <a:gs pos="0">
                  <a:schemeClr val="bg1">
                    <a:lumMod val="95000"/>
                    <a:alpha val="55000"/>
                  </a:schemeClr>
                </a:gs>
                <a:gs pos="100000">
                  <a:schemeClr val="bg1">
                    <a:lumMod val="75000"/>
                  </a:schemeClr>
                </a:gs>
              </a:gsLst>
            </a:gra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00" name="Group 17"/>
            <p:cNvGrpSpPr>
              <a:grpSpLocks/>
            </p:cNvGrpSpPr>
            <p:nvPr/>
          </p:nvGrpSpPr>
          <p:grpSpPr bwMode="auto">
            <a:xfrm>
              <a:off x="1757805" y="2331054"/>
              <a:ext cx="1079500" cy="2674334"/>
              <a:chOff x="1757805" y="2331054"/>
              <a:chExt cx="1079500" cy="2674334"/>
            </a:xfrm>
          </p:grpSpPr>
          <p:sp>
            <p:nvSpPr>
              <p:cNvPr id="108" name="Rectangle 107"/>
              <p:cNvSpPr/>
              <p:nvPr/>
            </p:nvSpPr>
            <p:spPr bwMode="auto">
              <a:xfrm rot="10800000">
                <a:off x="1789552" y="2580252"/>
                <a:ext cx="1027025" cy="108409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7296" name="Group 104"/>
              <p:cNvGrpSpPr>
                <a:grpSpLocks/>
              </p:cNvGrpSpPr>
              <p:nvPr/>
            </p:nvGrpSpPr>
            <p:grpSpPr bwMode="auto">
              <a:xfrm>
                <a:off x="1782739" y="4616206"/>
                <a:ext cx="1034710" cy="389182"/>
                <a:chOff x="4128636" y="3606589"/>
                <a:chExt cx="568145" cy="338667"/>
              </a:xfrm>
            </p:grpSpPr>
            <p:sp>
              <p:nvSpPr>
                <p:cNvPr id="119" name="Oval 118"/>
                <p:cNvSpPr/>
                <p:nvPr/>
              </p:nvSpPr>
              <p:spPr>
                <a:xfrm>
                  <a:off x="4128891" y="3720271"/>
                  <a:ext cx="565669" cy="225140"/>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ectangle 119"/>
                <p:cNvSpPr/>
                <p:nvPr/>
              </p:nvSpPr>
              <p:spPr>
                <a:xfrm>
                  <a:off x="4128891" y="3720271"/>
                  <a:ext cx="565669" cy="11188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Oval 120"/>
                <p:cNvSpPr/>
                <p:nvPr/>
              </p:nvSpPr>
              <p:spPr>
                <a:xfrm>
                  <a:off x="4128891" y="3607011"/>
                  <a:ext cx="565669" cy="225140"/>
                </a:xfrm>
                <a:prstGeom prst="ellipse">
                  <a:avLst/>
                </a:prstGeom>
                <a:solidFill>
                  <a:schemeClr val="accent2">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22" name="Straight Connector 121"/>
                <p:cNvCxnSpPr/>
                <p:nvPr/>
              </p:nvCxnSpPr>
              <p:spPr>
                <a:xfrm>
                  <a:off x="4694560"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128891" y="3720271"/>
                  <a:ext cx="0" cy="11188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47" name="Rectangle 146"/>
              <p:cNvSpPr/>
              <p:nvPr/>
            </p:nvSpPr>
            <p:spPr bwMode="auto">
              <a:xfrm>
                <a:off x="1802251" y="3602440"/>
                <a:ext cx="1027025" cy="1163452"/>
              </a:xfrm>
              <a:prstGeom prst="rect">
                <a:avLst/>
              </a:prstGeom>
              <a:gradFill>
                <a:gsLst>
                  <a:gs pos="0">
                    <a:schemeClr val="accent2">
                      <a:lumMod val="60000"/>
                      <a:lumOff val="40000"/>
                      <a:alpha val="62000"/>
                    </a:schemeClr>
                  </a:gs>
                  <a:gs pos="54000">
                    <a:schemeClr val="accent2">
                      <a:lumMod val="40000"/>
                      <a:lumOff val="6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13" name="Straight Connector 112"/>
              <p:cNvCxnSpPr/>
              <p:nvPr/>
            </p:nvCxnSpPr>
            <p:spPr bwMode="auto">
              <a:xfrm>
                <a:off x="1781615" y="2805642"/>
                <a:ext cx="20636" cy="202056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bwMode="auto">
              <a:xfrm flipH="1">
                <a:off x="2818166" y="2805642"/>
                <a:ext cx="4762" cy="1976123"/>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300" name="Group 9"/>
              <p:cNvGrpSpPr>
                <a:grpSpLocks/>
              </p:cNvGrpSpPr>
              <p:nvPr/>
            </p:nvGrpSpPr>
            <p:grpSpPr bwMode="auto">
              <a:xfrm>
                <a:off x="1757805" y="2331054"/>
                <a:ext cx="1079500" cy="430213"/>
                <a:chOff x="2183302" y="1574638"/>
                <a:chExt cx="1200154" cy="430181"/>
              </a:xfrm>
            </p:grpSpPr>
            <p:sp>
              <p:nvSpPr>
                <p:cNvPr id="369" name="Oval 368"/>
                <p:cNvSpPr/>
                <p:nvPr/>
              </p:nvSpPr>
              <p:spPr bwMode="auto">
                <a:xfrm flipV="1">
                  <a:off x="2186832" y="1690499"/>
                  <a:ext cx="1194758" cy="314252"/>
                </a:xfrm>
                <a:prstGeom prst="ellipse">
                  <a:avLst/>
                </a:prstGeom>
                <a:gradFill flip="none" rotWithShape="1">
                  <a:gsLst>
                    <a:gs pos="0">
                      <a:schemeClr val="accent2">
                        <a:lumMod val="75000"/>
                      </a:schemeClr>
                    </a:gs>
                    <a:gs pos="31000">
                      <a:schemeClr val="accent2">
                        <a:lumMod val="60000"/>
                        <a:lumOff val="40000"/>
                      </a:schemeClr>
                    </a:gs>
                    <a:gs pos="100000">
                      <a:schemeClr val="accent2">
                        <a:lumMod val="20000"/>
                        <a:lumOff val="80000"/>
                      </a:schemeClr>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70" name="Rectangle 369"/>
                <p:cNvSpPr/>
                <p:nvPr/>
              </p:nvSpPr>
              <p:spPr bwMode="auto">
                <a:xfrm>
                  <a:off x="2183302" y="1734939"/>
                  <a:ext cx="1198287" cy="112686"/>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1" name="Oval 370"/>
                <p:cNvSpPr>
                  <a:spLocks noChangeArrowheads="1"/>
                </p:cNvSpPr>
                <p:nvPr/>
              </p:nvSpPr>
              <p:spPr bwMode="auto">
                <a:xfrm flipV="1">
                  <a:off x="2183302" y="1574638"/>
                  <a:ext cx="1196523" cy="314252"/>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72" name="Freeform 371"/>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3" name="Freeform 372"/>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4" name="Freeform 373"/>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75" name="Freeform 374"/>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76" name="Straight Connector 375"/>
                <p:cNvCxnSpPr>
                  <a:cxnSpLocks noChangeShapeType="1"/>
                  <a:endCxn id="371" idx="2"/>
                </p:cNvCxnSpPr>
                <p:nvPr/>
              </p:nvCxnSpPr>
              <p:spPr bwMode="auto">
                <a:xfrm flipH="1" flipV="1">
                  <a:off x="2183302" y="1731764"/>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7" name="Straight Connector 376"/>
                <p:cNvCxnSpPr>
                  <a:cxnSpLocks noChangeShapeType="1"/>
                </p:cNvCxnSpPr>
                <p:nvPr/>
              </p:nvCxnSpPr>
              <p:spPr bwMode="auto">
                <a:xfrm flipH="1" flipV="1">
                  <a:off x="3379825" y="1728590"/>
                  <a:ext cx="3530" cy="122209"/>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1" name="Group 18"/>
            <p:cNvGrpSpPr>
              <a:grpSpLocks/>
            </p:cNvGrpSpPr>
            <p:nvPr/>
          </p:nvGrpSpPr>
          <p:grpSpPr bwMode="auto">
            <a:xfrm>
              <a:off x="3500438" y="3174091"/>
              <a:ext cx="522287" cy="1831297"/>
              <a:chOff x="3500438" y="3174091"/>
              <a:chExt cx="522287" cy="1831297"/>
            </a:xfrm>
          </p:grpSpPr>
          <p:sp>
            <p:nvSpPr>
              <p:cNvPr id="171" name="Rectangle 170"/>
              <p:cNvSpPr/>
              <p:nvPr/>
            </p:nvSpPr>
            <p:spPr bwMode="auto">
              <a:xfrm rot="10800000">
                <a:off x="3507320" y="3287221"/>
                <a:ext cx="498349" cy="306623"/>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90" name="Straight Connector 89"/>
              <p:cNvCxnSpPr/>
              <p:nvPr/>
            </p:nvCxnSpPr>
            <p:spPr bwMode="auto">
              <a:xfrm flipH="1">
                <a:off x="4019802" y="3321497"/>
                <a:ext cx="1588" cy="153645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76" name="Picture 86"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77" name="Group 82"/>
              <p:cNvGrpSpPr>
                <a:grpSpLocks/>
              </p:cNvGrpSpPr>
              <p:nvPr/>
            </p:nvGrpSpPr>
            <p:grpSpPr bwMode="auto">
              <a:xfrm>
                <a:off x="3511442" y="4783543"/>
                <a:ext cx="507858" cy="221845"/>
                <a:chOff x="4128636" y="3606589"/>
                <a:chExt cx="568145" cy="338667"/>
              </a:xfrm>
            </p:grpSpPr>
            <p:sp>
              <p:nvSpPr>
                <p:cNvPr id="97" name="Oval 96"/>
                <p:cNvSpPr/>
                <p:nvPr/>
              </p:nvSpPr>
              <p:spPr>
                <a:xfrm>
                  <a:off x="4129087" y="3720182"/>
                  <a:ext cx="568256" cy="225348"/>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ectangle 97"/>
                <p:cNvSpPr/>
                <p:nvPr/>
              </p:nvSpPr>
              <p:spPr>
                <a:xfrm>
                  <a:off x="4129087" y="3720182"/>
                  <a:ext cx="568256" cy="111462"/>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Oval 98"/>
                <p:cNvSpPr/>
                <p:nvPr/>
              </p:nvSpPr>
              <p:spPr>
                <a:xfrm>
                  <a:off x="4129087" y="3606297"/>
                  <a:ext cx="568256" cy="225346"/>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00" name="Straight Connector 99"/>
                <p:cNvCxnSpPr/>
                <p:nvPr/>
              </p:nvCxnSpPr>
              <p:spPr>
                <a:xfrm>
                  <a:off x="4697343"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29087" y="3720182"/>
                  <a:ext cx="0" cy="11146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55" name="Rectangle 154"/>
              <p:cNvSpPr/>
              <p:nvPr/>
            </p:nvSpPr>
            <p:spPr bwMode="auto">
              <a:xfrm>
                <a:off x="3516608" y="3697675"/>
                <a:ext cx="498433" cy="1163452"/>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174" name="Straight Connector 173"/>
              <p:cNvCxnSpPr>
                <a:stCxn id="381" idx="2"/>
              </p:cNvCxnSpPr>
              <p:nvPr/>
            </p:nvCxnSpPr>
            <p:spPr bwMode="auto">
              <a:xfrm flipH="1">
                <a:off x="3507083" y="3262769"/>
                <a:ext cx="4762" cy="168883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80" name="Group 377"/>
              <p:cNvGrpSpPr>
                <a:grpSpLocks/>
              </p:cNvGrpSpPr>
              <p:nvPr/>
            </p:nvGrpSpPr>
            <p:grpSpPr bwMode="auto">
              <a:xfrm>
                <a:off x="3511057" y="3174091"/>
                <a:ext cx="504096" cy="242719"/>
                <a:chOff x="2183302" y="1574638"/>
                <a:chExt cx="1200154" cy="430218"/>
              </a:xfrm>
            </p:grpSpPr>
            <p:sp>
              <p:nvSpPr>
                <p:cNvPr id="379" name="Oval 378"/>
                <p:cNvSpPr/>
                <p:nvPr/>
              </p:nvSpPr>
              <p:spPr bwMode="auto">
                <a:xfrm flipV="1">
                  <a:off x="2188958" y="1689617"/>
                  <a:ext cx="1194231" cy="315099"/>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380" name="Rectangle 379"/>
                <p:cNvSpPr/>
                <p:nvPr/>
              </p:nvSpPr>
              <p:spPr bwMode="auto">
                <a:xfrm>
                  <a:off x="2185178" y="1734631"/>
                  <a:ext cx="1198011" cy="112535"/>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1" name="Oval 380"/>
                <p:cNvSpPr>
                  <a:spLocks noChangeArrowheads="1"/>
                </p:cNvSpPr>
                <p:nvPr/>
              </p:nvSpPr>
              <p:spPr bwMode="auto">
                <a:xfrm flipV="1">
                  <a:off x="2185178" y="1574269"/>
                  <a:ext cx="1194231" cy="315099"/>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382" name="Freeform 381"/>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3" name="Freeform 382"/>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4" name="Freeform 383"/>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385" name="Freeform 384"/>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386" name="Straight Connector 385"/>
                <p:cNvCxnSpPr>
                  <a:cxnSpLocks noChangeShapeType="1"/>
                  <a:endCxn id="381" idx="2"/>
                </p:cNvCxnSpPr>
                <p:nvPr/>
              </p:nvCxnSpPr>
              <p:spPr bwMode="auto">
                <a:xfrm flipH="1" flipV="1">
                  <a:off x="2185178" y="1731819"/>
                  <a:ext cx="3780" cy="1209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7" name="Straight Connector 386"/>
                <p:cNvCxnSpPr>
                  <a:cxnSpLocks noChangeShapeType="1"/>
                </p:cNvCxnSpPr>
                <p:nvPr/>
              </p:nvCxnSpPr>
              <p:spPr bwMode="auto">
                <a:xfrm flipH="1" flipV="1">
                  <a:off x="3379409" y="1729005"/>
                  <a:ext cx="3780" cy="120976"/>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2" name="Group 19"/>
            <p:cNvGrpSpPr>
              <a:grpSpLocks/>
            </p:cNvGrpSpPr>
            <p:nvPr/>
          </p:nvGrpSpPr>
          <p:grpSpPr bwMode="auto">
            <a:xfrm>
              <a:off x="4299212" y="2486508"/>
              <a:ext cx="528376" cy="2517292"/>
              <a:chOff x="4299212" y="2486508"/>
              <a:chExt cx="528376" cy="2517292"/>
            </a:xfrm>
          </p:grpSpPr>
          <p:sp>
            <p:nvSpPr>
              <p:cNvPr id="439" name="Rectangle 438"/>
              <p:cNvSpPr/>
              <p:nvPr/>
            </p:nvSpPr>
            <p:spPr bwMode="auto">
              <a:xfrm rot="10800000">
                <a:off x="4315358" y="2675960"/>
                <a:ext cx="498350" cy="916575"/>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0" name="Straight Connector 439"/>
              <p:cNvCxnSpPr/>
              <p:nvPr/>
            </p:nvCxnSpPr>
            <p:spPr bwMode="auto">
              <a:xfrm>
                <a:off x="4821424" y="2642154"/>
                <a:ext cx="6349" cy="2214211"/>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4" name="Group 442"/>
              <p:cNvGrpSpPr>
                <a:grpSpLocks/>
              </p:cNvGrpSpPr>
              <p:nvPr/>
            </p:nvGrpSpPr>
            <p:grpSpPr bwMode="auto">
              <a:xfrm>
                <a:off x="4319479" y="4781999"/>
                <a:ext cx="507859" cy="221801"/>
                <a:chOff x="4128636" y="3606589"/>
                <a:chExt cx="568145" cy="338667"/>
              </a:xfrm>
            </p:grpSpPr>
            <p:sp>
              <p:nvSpPr>
                <p:cNvPr id="452" name="Oval 451"/>
                <p:cNvSpPr/>
                <p:nvPr/>
              </p:nvSpPr>
              <p:spPr>
                <a:xfrm>
                  <a:off x="4129012"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3" name="Rectangle 452"/>
                <p:cNvSpPr/>
                <p:nvPr/>
              </p:nvSpPr>
              <p:spPr>
                <a:xfrm>
                  <a:off x="4129012"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4" name="Oval 453"/>
                <p:cNvSpPr/>
                <p:nvPr/>
              </p:nvSpPr>
              <p:spPr>
                <a:xfrm>
                  <a:off x="4129012"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55" name="Straight Connector 454"/>
                <p:cNvCxnSpPr/>
                <p:nvPr/>
              </p:nvCxnSpPr>
              <p:spPr>
                <a:xfrm>
                  <a:off x="4697268"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129012"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44" name="Rectangle 443"/>
              <p:cNvSpPr/>
              <p:nvPr/>
            </p:nvSpPr>
            <p:spPr bwMode="auto">
              <a:xfrm>
                <a:off x="4324577" y="3696087"/>
                <a:ext cx="498433" cy="11634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47" name="Straight Connector 446"/>
              <p:cNvCxnSpPr>
                <a:stCxn id="458" idx="2"/>
              </p:cNvCxnSpPr>
              <p:nvPr/>
            </p:nvCxnSpPr>
            <p:spPr bwMode="auto">
              <a:xfrm>
                <a:off x="4300767" y="2640568"/>
                <a:ext cx="14286" cy="23094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57" name="Group 456"/>
              <p:cNvGrpSpPr>
                <a:grpSpLocks/>
              </p:cNvGrpSpPr>
              <p:nvPr/>
            </p:nvGrpSpPr>
            <p:grpSpPr bwMode="auto">
              <a:xfrm>
                <a:off x="4299212" y="2486508"/>
                <a:ext cx="504825" cy="242888"/>
                <a:chOff x="2183302" y="1574638"/>
                <a:chExt cx="1200154" cy="430218"/>
              </a:xfrm>
            </p:grpSpPr>
            <p:sp>
              <p:nvSpPr>
                <p:cNvPr id="458" name="Oval 457"/>
                <p:cNvSpPr/>
                <p:nvPr/>
              </p:nvSpPr>
              <p:spPr bwMode="auto">
                <a:xfrm flipV="1">
                  <a:off x="2186998" y="1690077"/>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59" name="Rectangle 458"/>
                <p:cNvSpPr/>
                <p:nvPr/>
              </p:nvSpPr>
              <p:spPr bwMode="auto">
                <a:xfrm>
                  <a:off x="2183224" y="1735060"/>
                  <a:ext cx="1200054"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0" name="Oval 459"/>
                <p:cNvSpPr>
                  <a:spLocks noChangeArrowheads="1"/>
                </p:cNvSpPr>
                <p:nvPr/>
              </p:nvSpPr>
              <p:spPr bwMode="auto">
                <a:xfrm flipV="1">
                  <a:off x="2183224" y="1574808"/>
                  <a:ext cx="1196282"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61" name="Freeform 460"/>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2" name="Freeform 461"/>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3" name="Freeform 462"/>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64" name="Freeform 463"/>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65" name="Straight Connector 464"/>
                <p:cNvCxnSpPr>
                  <a:cxnSpLocks noChangeShapeType="1"/>
                  <a:endCxn id="460" idx="2"/>
                </p:cNvCxnSpPr>
                <p:nvPr/>
              </p:nvCxnSpPr>
              <p:spPr bwMode="auto">
                <a:xfrm flipH="1" flipV="1">
                  <a:off x="2183224" y="1732248"/>
                  <a:ext cx="3775"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6" name="Straight Connector 465"/>
                <p:cNvCxnSpPr>
                  <a:cxnSpLocks noChangeShapeType="1"/>
                </p:cNvCxnSpPr>
                <p:nvPr/>
              </p:nvCxnSpPr>
              <p:spPr bwMode="auto">
                <a:xfrm flipH="1" flipV="1">
                  <a:off x="3379505" y="1729437"/>
                  <a:ext cx="3773"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3" name="Group 20"/>
            <p:cNvGrpSpPr>
              <a:grpSpLocks/>
            </p:cNvGrpSpPr>
            <p:nvPr/>
          </p:nvGrpSpPr>
          <p:grpSpPr bwMode="auto">
            <a:xfrm>
              <a:off x="5491163" y="3179295"/>
              <a:ext cx="522287" cy="1824505"/>
              <a:chOff x="5491163" y="3179295"/>
              <a:chExt cx="522287" cy="1824505"/>
            </a:xfrm>
          </p:grpSpPr>
          <p:sp>
            <p:nvSpPr>
              <p:cNvPr id="468" name="Rectangle 467"/>
              <p:cNvSpPr/>
              <p:nvPr/>
            </p:nvSpPr>
            <p:spPr bwMode="auto">
              <a:xfrm rot="10800000">
                <a:off x="5498044" y="3266845"/>
                <a:ext cx="498349" cy="325689"/>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69" name="Straight Connector 468"/>
              <p:cNvCxnSpPr>
                <a:stCxn id="489" idx="6"/>
              </p:cNvCxnSpPr>
              <p:nvPr/>
            </p:nvCxnSpPr>
            <p:spPr bwMode="auto">
              <a:xfrm>
                <a:off x="6004011" y="3267530"/>
                <a:ext cx="6349" cy="1582486"/>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pic>
            <p:nvPicPr>
              <p:cNvPr id="47231" name="Picture 469" descr="router_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232" name="Group 471"/>
              <p:cNvGrpSpPr>
                <a:grpSpLocks/>
              </p:cNvGrpSpPr>
              <p:nvPr/>
            </p:nvGrpSpPr>
            <p:grpSpPr bwMode="auto">
              <a:xfrm>
                <a:off x="5502167" y="4781999"/>
                <a:ext cx="507858" cy="221801"/>
                <a:chOff x="4128636" y="3606589"/>
                <a:chExt cx="568145" cy="338667"/>
              </a:xfrm>
            </p:grpSpPr>
            <p:sp>
              <p:nvSpPr>
                <p:cNvPr id="481" name="Oval 480"/>
                <p:cNvSpPr/>
                <p:nvPr/>
              </p:nvSpPr>
              <p:spPr>
                <a:xfrm>
                  <a:off x="4128900" y="3720139"/>
                  <a:ext cx="568256" cy="225391"/>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2" name="Rectangle 481"/>
                <p:cNvSpPr/>
                <p:nvPr/>
              </p:nvSpPr>
              <p:spPr>
                <a:xfrm>
                  <a:off x="4128900" y="3720139"/>
                  <a:ext cx="568256" cy="111484"/>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3" name="Oval 482"/>
                <p:cNvSpPr/>
                <p:nvPr/>
              </p:nvSpPr>
              <p:spPr>
                <a:xfrm>
                  <a:off x="4128900" y="3606230"/>
                  <a:ext cx="568256" cy="225392"/>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84" name="Straight Connector 483"/>
                <p:cNvCxnSpPr/>
                <p:nvPr/>
              </p:nvCxnSpPr>
              <p:spPr>
                <a:xfrm>
                  <a:off x="4697156"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128900" y="3720139"/>
                  <a:ext cx="0" cy="111484"/>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473" name="Rectangle 472"/>
              <p:cNvSpPr/>
              <p:nvPr/>
            </p:nvSpPr>
            <p:spPr bwMode="auto">
              <a:xfrm>
                <a:off x="5507166" y="3694500"/>
                <a:ext cx="498433" cy="1165040"/>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76" name="Straight Connector 475"/>
              <p:cNvCxnSpPr>
                <a:stCxn id="47231" idx="1"/>
              </p:cNvCxnSpPr>
              <p:nvPr/>
            </p:nvCxnSpPr>
            <p:spPr bwMode="auto">
              <a:xfrm>
                <a:off x="5491292" y="3316735"/>
                <a:ext cx="6349" cy="1633277"/>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35" name="Group 485"/>
              <p:cNvGrpSpPr>
                <a:grpSpLocks/>
              </p:cNvGrpSpPr>
              <p:nvPr/>
            </p:nvGrpSpPr>
            <p:grpSpPr bwMode="auto">
              <a:xfrm>
                <a:off x="5500688" y="3179295"/>
                <a:ext cx="504825" cy="242888"/>
                <a:chOff x="2183302" y="1574638"/>
                <a:chExt cx="1200154" cy="430218"/>
              </a:xfrm>
            </p:grpSpPr>
            <p:sp>
              <p:nvSpPr>
                <p:cNvPr id="487" name="Oval 486"/>
                <p:cNvSpPr/>
                <p:nvPr/>
              </p:nvSpPr>
              <p:spPr bwMode="auto">
                <a:xfrm flipV="1">
                  <a:off x="2187379" y="1688754"/>
                  <a:ext cx="1196279" cy="314880"/>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488" name="Rectangle 487"/>
                <p:cNvSpPr/>
                <p:nvPr/>
              </p:nvSpPr>
              <p:spPr bwMode="auto">
                <a:xfrm>
                  <a:off x="2183606" y="1733737"/>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9" name="Oval 488"/>
                <p:cNvSpPr>
                  <a:spLocks noChangeArrowheads="1"/>
                </p:cNvSpPr>
                <p:nvPr/>
              </p:nvSpPr>
              <p:spPr bwMode="auto">
                <a:xfrm flipV="1">
                  <a:off x="2183606" y="1573485"/>
                  <a:ext cx="1196277" cy="31488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490" name="Freeform 489"/>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1" name="Freeform 490"/>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2" name="Freeform 491"/>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4" name="Straight Connector 493"/>
                <p:cNvCxnSpPr>
                  <a:cxnSpLocks noChangeShapeType="1"/>
                  <a:endCxn id="489" idx="2"/>
                </p:cNvCxnSpPr>
                <p:nvPr/>
              </p:nvCxnSpPr>
              <p:spPr bwMode="auto">
                <a:xfrm flipH="1" flipV="1">
                  <a:off x="2183606" y="1730925"/>
                  <a:ext cx="3773" cy="12089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3379883" y="1728114"/>
                  <a:ext cx="3775" cy="120890"/>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47204" name="Group 21"/>
            <p:cNvGrpSpPr>
              <a:grpSpLocks/>
            </p:cNvGrpSpPr>
            <p:nvPr/>
          </p:nvGrpSpPr>
          <p:grpSpPr bwMode="auto">
            <a:xfrm>
              <a:off x="6472366" y="2647932"/>
              <a:ext cx="522159" cy="2354282"/>
              <a:chOff x="6472366" y="2647932"/>
              <a:chExt cx="522159" cy="2354282"/>
            </a:xfrm>
          </p:grpSpPr>
          <p:sp>
            <p:nvSpPr>
              <p:cNvPr id="497" name="Rectangle 496"/>
              <p:cNvSpPr/>
              <p:nvPr/>
            </p:nvSpPr>
            <p:spPr bwMode="auto">
              <a:xfrm rot="10800000">
                <a:off x="6482296" y="2777838"/>
                <a:ext cx="498349" cy="722037"/>
              </a:xfrm>
              <a:prstGeom prst="rect">
                <a:avLst/>
              </a:prstGeom>
              <a:gradFill>
                <a:gsLst>
                  <a:gs pos="100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498" name="Straight Connector 497"/>
              <p:cNvCxnSpPr/>
              <p:nvPr/>
            </p:nvCxnSpPr>
            <p:spPr bwMode="auto">
              <a:xfrm>
                <a:off x="6994528" y="2846910"/>
                <a:ext cx="0" cy="1998345"/>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09" name="Group 500"/>
              <p:cNvGrpSpPr>
                <a:grpSpLocks/>
              </p:cNvGrpSpPr>
              <p:nvPr/>
            </p:nvGrpSpPr>
            <p:grpSpPr bwMode="auto">
              <a:xfrm>
                <a:off x="6486417" y="4766099"/>
                <a:ext cx="507858" cy="236115"/>
                <a:chOff x="4128636" y="3606589"/>
                <a:chExt cx="568145" cy="338667"/>
              </a:xfrm>
            </p:grpSpPr>
            <p:sp>
              <p:nvSpPr>
                <p:cNvPr id="510" name="Oval 509"/>
                <p:cNvSpPr/>
                <p:nvPr/>
              </p:nvSpPr>
              <p:spPr>
                <a:xfrm>
                  <a:off x="4128808" y="3720125"/>
                  <a:ext cx="568256" cy="225387"/>
                </a:xfrm>
                <a:prstGeom prst="ellipse">
                  <a:avLst/>
                </a:prstGeom>
                <a:solidFill>
                  <a:schemeClr val="accent2">
                    <a:lumMod val="75000"/>
                  </a:schemeClr>
                </a:solid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1" name="Rectangle 510"/>
                <p:cNvSpPr/>
                <p:nvPr/>
              </p:nvSpPr>
              <p:spPr>
                <a:xfrm>
                  <a:off x="4128808" y="3720125"/>
                  <a:ext cx="568256" cy="111556"/>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2" name="Oval 511"/>
                <p:cNvSpPr/>
                <p:nvPr/>
              </p:nvSpPr>
              <p:spPr>
                <a:xfrm>
                  <a:off x="4128808" y="3606294"/>
                  <a:ext cx="568256" cy="225387"/>
                </a:xfrm>
                <a:prstGeom prst="ellipse">
                  <a:avLst/>
                </a:prstGeom>
                <a:solidFill>
                  <a:schemeClr val="accent2">
                    <a:lumMod val="40000"/>
                    <a:lumOff val="60000"/>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13" name="Straight Connector 512"/>
                <p:cNvCxnSpPr/>
                <p:nvPr/>
              </p:nvCxnSpPr>
              <p:spPr>
                <a:xfrm>
                  <a:off x="4697064"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4128808" y="3720125"/>
                  <a:ext cx="0" cy="111556"/>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502" name="Rectangle 501"/>
              <p:cNvSpPr/>
              <p:nvPr/>
            </p:nvSpPr>
            <p:spPr bwMode="auto">
              <a:xfrm>
                <a:off x="6491333" y="3610376"/>
                <a:ext cx="498433" cy="1238053"/>
              </a:xfrm>
              <a:prstGeom prst="rect">
                <a:avLst/>
              </a:prstGeom>
              <a:gradFill>
                <a:gsLst>
                  <a:gs pos="0">
                    <a:schemeClr val="accent2">
                      <a:lumMod val="75000"/>
                      <a:alpha val="62000"/>
                    </a:schemeClr>
                  </a:gs>
                  <a:gs pos="54000">
                    <a:schemeClr val="accent2">
                      <a:lumMod val="60000"/>
                      <a:lumOff val="40000"/>
                    </a:schemeClr>
                  </a:gs>
                  <a:gs pos="100000">
                    <a:schemeClr val="bg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505" name="Straight Connector 504"/>
              <p:cNvCxnSpPr/>
              <p:nvPr/>
            </p:nvCxnSpPr>
            <p:spPr bwMode="auto">
              <a:xfrm>
                <a:off x="6472285" y="2818340"/>
                <a:ext cx="9524" cy="2126912"/>
              </a:xfrm>
              <a:prstGeom prst="line">
                <a:avLst/>
              </a:prstGeom>
              <a:ln w="3175">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47212" name="Group 514"/>
              <p:cNvGrpSpPr>
                <a:grpSpLocks/>
              </p:cNvGrpSpPr>
              <p:nvPr/>
            </p:nvGrpSpPr>
            <p:grpSpPr bwMode="auto">
              <a:xfrm>
                <a:off x="6478146" y="2647932"/>
                <a:ext cx="504825" cy="242887"/>
                <a:chOff x="2183302" y="1574638"/>
                <a:chExt cx="1200154" cy="430218"/>
              </a:xfrm>
            </p:grpSpPr>
            <p:sp>
              <p:nvSpPr>
                <p:cNvPr id="516" name="Oval 515"/>
                <p:cNvSpPr/>
                <p:nvPr/>
              </p:nvSpPr>
              <p:spPr bwMode="auto">
                <a:xfrm flipV="1">
                  <a:off x="2188237" y="1690921"/>
                  <a:ext cx="1196279" cy="314881"/>
                </a:xfrm>
                <a:prstGeom prst="ellipse">
                  <a:avLst/>
                </a:prstGeom>
                <a:gradFill flip="none" rotWithShape="1">
                  <a:gsLst>
                    <a:gs pos="0">
                      <a:schemeClr val="accent2">
                        <a:lumMod val="75000"/>
                      </a:schemeClr>
                    </a:gs>
                    <a:gs pos="31000">
                      <a:schemeClr val="accent2">
                        <a:lumMod val="60000"/>
                        <a:lumOff val="40000"/>
                      </a:schemeClr>
                    </a:gs>
                    <a:gs pos="100000">
                      <a:schemeClr val="bg1"/>
                    </a:gs>
                  </a:gsLst>
                  <a:lin ang="16200000" scaled="0"/>
                  <a:tileRect/>
                </a:gradFill>
                <a:ln w="63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n>
                      <a:solidFill>
                        <a:schemeClr val="tx1"/>
                      </a:solidFill>
                    </a:ln>
                  </a:endParaRPr>
                </a:p>
              </p:txBody>
            </p:sp>
            <p:sp>
              <p:nvSpPr>
                <p:cNvPr id="517" name="Rectangle 516"/>
                <p:cNvSpPr/>
                <p:nvPr/>
              </p:nvSpPr>
              <p:spPr bwMode="auto">
                <a:xfrm>
                  <a:off x="2184464" y="1735904"/>
                  <a:ext cx="1200052" cy="112457"/>
                </a:xfrm>
                <a:prstGeom prst="rect">
                  <a:avLst/>
                </a:prstGeom>
                <a:gradFill>
                  <a:gsLst>
                    <a:gs pos="0">
                      <a:schemeClr val="accent2">
                        <a:lumMod val="40000"/>
                        <a:lumOff val="60000"/>
                      </a:schemeClr>
                    </a:gs>
                    <a:gs pos="54000">
                      <a:schemeClr val="accent2">
                        <a:lumMod val="60000"/>
                        <a:lumOff val="40000"/>
                      </a:schemeClr>
                    </a:gs>
                    <a:gs pos="100000">
                      <a:schemeClr val="accent2">
                        <a:lumMod val="75000"/>
                      </a:schemeClr>
                    </a:gs>
                  </a:gsLst>
                  <a:lin ang="162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8" name="Oval 517"/>
                <p:cNvSpPr>
                  <a:spLocks noChangeArrowheads="1"/>
                </p:cNvSpPr>
                <p:nvPr/>
              </p:nvSpPr>
              <p:spPr bwMode="auto">
                <a:xfrm flipV="1">
                  <a:off x="2184464" y="1575651"/>
                  <a:ext cx="1196277" cy="314881"/>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FF"/>
                    </a:solidFill>
                    <a:latin typeface="Gill Sans MT" panose="020B0502020104020203" pitchFamily="34" charset="0"/>
                  </a:endParaRPr>
                </a:p>
              </p:txBody>
            </p:sp>
            <p:sp>
              <p:nvSpPr>
                <p:cNvPr id="519" name="Freeform 518"/>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0" name="Freeform 519"/>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1" name="Freeform 520"/>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2" name="Freeform 521"/>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3" name="Straight Connector 522"/>
                <p:cNvCxnSpPr>
                  <a:cxnSpLocks noChangeShapeType="1"/>
                  <a:endCxn id="518" idx="2"/>
                </p:cNvCxnSpPr>
                <p:nvPr/>
              </p:nvCxnSpPr>
              <p:spPr bwMode="auto">
                <a:xfrm flipH="1" flipV="1">
                  <a:off x="2184464" y="1733091"/>
                  <a:ext cx="3773" cy="12089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4" name="Straight Connector 523"/>
                <p:cNvCxnSpPr>
                  <a:cxnSpLocks noChangeShapeType="1"/>
                </p:cNvCxnSpPr>
                <p:nvPr/>
              </p:nvCxnSpPr>
              <p:spPr bwMode="auto">
                <a:xfrm flipH="1" flipV="1">
                  <a:off x="3380741" y="1730281"/>
                  <a:ext cx="3775" cy="120891"/>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229" name="Group 228"/>
          <p:cNvGrpSpPr>
            <a:grpSpLocks/>
          </p:cNvGrpSpPr>
          <p:nvPr/>
        </p:nvGrpSpPr>
        <p:grpSpPr bwMode="auto">
          <a:xfrm>
            <a:off x="4665758" y="2686051"/>
            <a:ext cx="5111750" cy="879475"/>
            <a:chOff x="1866825" y="707349"/>
            <a:chExt cx="5112820" cy="879389"/>
          </a:xfrm>
        </p:grpSpPr>
        <p:sp>
          <p:nvSpPr>
            <p:cNvPr id="233" name="Oval 232"/>
            <p:cNvSpPr/>
            <p:nvPr/>
          </p:nvSpPr>
          <p:spPr>
            <a:xfrm>
              <a:off x="1866825" y="785129"/>
              <a:ext cx="954288" cy="49207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182" name="TextBox 233"/>
            <p:cNvSpPr txBox="1">
              <a:spLocks noChangeArrowheads="1"/>
            </p:cNvSpPr>
            <p:nvPr/>
          </p:nvSpPr>
          <p:spPr bwMode="auto">
            <a:xfrm>
              <a:off x="1876347" y="783191"/>
              <a:ext cx="941481" cy="4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75"/>
                </a:lnSpc>
              </a:pPr>
              <a:r>
                <a:rPr lang="en-US" altLang="zh-CN" sz="1400" dirty="0">
                  <a:solidFill>
                    <a:srgbClr val="FFFF00"/>
                  </a:solidFill>
                </a:rPr>
                <a:t>Routing</a:t>
              </a:r>
            </a:p>
            <a:p>
              <a:pPr algn="ctr">
                <a:lnSpc>
                  <a:spcPts val="1475"/>
                </a:lnSpc>
              </a:pPr>
              <a:r>
                <a:rPr lang="en-US" altLang="zh-CN" sz="1400" dirty="0">
                  <a:solidFill>
                    <a:srgbClr val="FFFF00"/>
                  </a:solidFill>
                </a:rPr>
                <a:t>Algorithm</a:t>
              </a:r>
            </a:p>
          </p:txBody>
        </p:sp>
        <p:cxnSp>
          <p:nvCxnSpPr>
            <p:cNvPr id="235" name="Straight Arrow Connector 234"/>
            <p:cNvCxnSpPr/>
            <p:nvPr/>
          </p:nvCxnSpPr>
          <p:spPr>
            <a:xfrm flipV="1">
              <a:off x="2833815" y="807352"/>
              <a:ext cx="1517968" cy="214291"/>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2751248" y="1201014"/>
              <a:ext cx="797092" cy="279373"/>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7" name="Straight Arrow Connector 236"/>
            <p:cNvCxnSpPr/>
            <p:nvPr/>
          </p:nvCxnSpPr>
          <p:spPr>
            <a:xfrm>
              <a:off x="4685228" y="894656"/>
              <a:ext cx="892362" cy="509538"/>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38" name="Straight Arrow Connector 237"/>
            <p:cNvCxnSpPr/>
            <p:nvPr/>
          </p:nvCxnSpPr>
          <p:spPr>
            <a:xfrm>
              <a:off x="4801139" y="801003"/>
              <a:ext cx="1695805" cy="13016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9" name="Oval 238"/>
            <p:cNvSpPr/>
            <p:nvPr/>
          </p:nvSpPr>
          <p:spPr>
            <a:xfrm>
              <a:off x="6558870" y="894656"/>
              <a:ext cx="420775"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0" name="Oval 239"/>
            <p:cNvSpPr/>
            <p:nvPr/>
          </p:nvSpPr>
          <p:spPr>
            <a:xfrm>
              <a:off x="5572826" y="1404194"/>
              <a:ext cx="420776" cy="182544"/>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1" name="Oval 240"/>
            <p:cNvSpPr/>
            <p:nvPr/>
          </p:nvSpPr>
          <p:spPr>
            <a:xfrm>
              <a:off x="4367661" y="707349"/>
              <a:ext cx="420775" cy="182545"/>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2" name="Oval 241"/>
            <p:cNvSpPr/>
            <p:nvPr/>
          </p:nvSpPr>
          <p:spPr>
            <a:xfrm>
              <a:off x="3572157" y="1402606"/>
              <a:ext cx="420776" cy="180957"/>
            </a:xfrm>
            <a:prstGeom prst="ellipse">
              <a:avLst/>
            </a:prstGeom>
            <a:solidFill>
              <a:srgbClr val="CC0000">
                <a:alpha val="28000"/>
              </a:srgbClr>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243" name="Straight Arrow Connector 242"/>
            <p:cNvCxnSpPr/>
            <p:nvPr/>
          </p:nvCxnSpPr>
          <p:spPr>
            <a:xfrm>
              <a:off x="2821113" y="1105773"/>
              <a:ext cx="2739010" cy="339692"/>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4" name="Straight Arrow Connector 243"/>
            <p:cNvCxnSpPr>
              <a:endCxn id="239" idx="2"/>
            </p:cNvCxnSpPr>
            <p:nvPr/>
          </p:nvCxnSpPr>
          <p:spPr>
            <a:xfrm flipV="1">
              <a:off x="3997696" y="985135"/>
              <a:ext cx="2561174" cy="469854"/>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5" name="Straight Arrow Connector 244"/>
            <p:cNvCxnSpPr/>
            <p:nvPr/>
          </p:nvCxnSpPr>
          <p:spPr>
            <a:xfrm flipV="1">
              <a:off x="3991345" y="1508959"/>
              <a:ext cx="1581481" cy="0"/>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6" name="Straight Arrow Connector 245"/>
            <p:cNvCxnSpPr/>
            <p:nvPr/>
          </p:nvCxnSpPr>
          <p:spPr>
            <a:xfrm flipV="1">
              <a:off x="5996777" y="1083550"/>
              <a:ext cx="751044" cy="396836"/>
            </a:xfrm>
            <a:prstGeom prst="straightConnector1">
              <a:avLst/>
            </a:prstGeom>
            <a:ln w="25400">
              <a:solidFill>
                <a:srgbClr val="CC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47122" name="TextBox 257"/>
          <p:cNvSpPr txBox="1">
            <a:spLocks noChangeArrowheads="1"/>
          </p:cNvSpPr>
          <p:nvPr/>
        </p:nvSpPr>
        <p:spPr bwMode="auto">
          <a:xfrm>
            <a:off x="2159001" y="1154113"/>
            <a:ext cx="81581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9"/>
                </a:solidFill>
              </a:rPr>
              <a:t>Individual routing algorithm components </a:t>
            </a:r>
            <a:r>
              <a:rPr lang="en-US" altLang="zh-CN" i="1" dirty="0">
                <a:solidFill>
                  <a:srgbClr val="0000FF"/>
                </a:solidFill>
              </a:rPr>
              <a:t>in each and every router</a:t>
            </a:r>
            <a:r>
              <a:rPr lang="en-US" altLang="zh-CN" i="1" dirty="0">
                <a:solidFill>
                  <a:srgbClr val="000099"/>
                </a:solidFill>
              </a:rPr>
              <a:t> </a:t>
            </a:r>
            <a:r>
              <a:rPr lang="en-US" altLang="zh-CN" dirty="0">
                <a:solidFill>
                  <a:srgbClr val="000099"/>
                </a:solidFill>
              </a:rPr>
              <a:t>interact in the control plane</a:t>
            </a:r>
          </a:p>
        </p:txBody>
      </p:sp>
      <p:grpSp>
        <p:nvGrpSpPr>
          <p:cNvPr id="23" name="Group 22"/>
          <p:cNvGrpSpPr>
            <a:grpSpLocks/>
          </p:cNvGrpSpPr>
          <p:nvPr/>
        </p:nvGrpSpPr>
        <p:grpSpPr bwMode="auto">
          <a:xfrm>
            <a:off x="4394296" y="3074988"/>
            <a:ext cx="6382224" cy="1053316"/>
            <a:chOff x="1557338" y="3074988"/>
            <a:chExt cx="6382224" cy="1053316"/>
          </a:xfrm>
        </p:grpSpPr>
        <p:sp>
          <p:nvSpPr>
            <p:cNvPr id="47178" name="TextBox 232"/>
            <p:cNvSpPr txBox="1">
              <a:spLocks noChangeArrowheads="1"/>
            </p:cNvSpPr>
            <p:nvPr/>
          </p:nvSpPr>
          <p:spPr bwMode="auto">
            <a:xfrm>
              <a:off x="7279489" y="3651250"/>
              <a:ext cx="62228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a:solidFill>
                    <a:srgbClr val="0000FF"/>
                  </a:solidFill>
                </a:rPr>
                <a:t>data</a:t>
              </a:r>
            </a:p>
            <a:p>
              <a:pPr algn="ctr">
                <a:lnSpc>
                  <a:spcPts val="1463"/>
                </a:lnSpc>
              </a:pPr>
              <a:r>
                <a:rPr lang="en-US" altLang="zh-CN" sz="1400">
                  <a:solidFill>
                    <a:srgbClr val="0000FF"/>
                  </a:solidFill>
                </a:rPr>
                <a:t>plane</a:t>
              </a:r>
            </a:p>
          </p:txBody>
        </p:sp>
        <p:sp>
          <p:nvSpPr>
            <p:cNvPr id="47179" name="TextBox 233"/>
            <p:cNvSpPr txBox="1">
              <a:spLocks noChangeArrowheads="1"/>
            </p:cNvSpPr>
            <p:nvPr/>
          </p:nvSpPr>
          <p:spPr bwMode="auto">
            <a:xfrm>
              <a:off x="7217890" y="3074988"/>
              <a:ext cx="72167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lnSpc>
                  <a:spcPts val="1463"/>
                </a:lnSpc>
              </a:pPr>
              <a:r>
                <a:rPr lang="en-US" altLang="zh-CN" sz="1400" dirty="0">
                  <a:solidFill>
                    <a:srgbClr val="0000FF"/>
                  </a:solidFill>
                </a:rPr>
                <a:t>control</a:t>
              </a:r>
            </a:p>
            <a:p>
              <a:pPr algn="ctr">
                <a:lnSpc>
                  <a:spcPts val="1463"/>
                </a:lnSpc>
              </a:pPr>
              <a:r>
                <a:rPr lang="en-US" altLang="zh-CN" sz="1400" dirty="0">
                  <a:solidFill>
                    <a:srgbClr val="0000FF"/>
                  </a:solidFill>
                </a:rPr>
                <a:t>plane</a:t>
              </a:r>
            </a:p>
          </p:txBody>
        </p:sp>
        <p:cxnSp>
          <p:nvCxnSpPr>
            <p:cNvPr id="232" name="Straight Connector 231"/>
            <p:cNvCxnSpPr/>
            <p:nvPr/>
          </p:nvCxnSpPr>
          <p:spPr>
            <a:xfrm>
              <a:off x="1557338" y="3613150"/>
              <a:ext cx="6207125" cy="0"/>
            </a:xfrm>
            <a:prstGeom prst="line">
              <a:avLst/>
            </a:prstGeom>
            <a:ln w="254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a:grpSpLocks/>
          </p:cNvGrpSpPr>
          <p:nvPr/>
        </p:nvGrpSpPr>
        <p:grpSpPr bwMode="auto">
          <a:xfrm>
            <a:off x="4665758" y="3702051"/>
            <a:ext cx="5126038" cy="1120775"/>
            <a:chOff x="-4746102" y="4471477"/>
            <a:chExt cx="5126173" cy="1120753"/>
          </a:xfrm>
        </p:grpSpPr>
        <p:pic>
          <p:nvPicPr>
            <p:cNvPr id="47156" name="Picture 10" descr="fig42_table.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7157" name="Group 25"/>
            <p:cNvGrpSpPr>
              <a:grpSpLocks/>
            </p:cNvGrpSpPr>
            <p:nvPr/>
          </p:nvGrpSpPr>
          <p:grpSpPr bwMode="auto">
            <a:xfrm>
              <a:off x="-3025264" y="5228984"/>
              <a:ext cx="3405335" cy="363246"/>
              <a:chOff x="-3025264" y="5228984"/>
              <a:chExt cx="3405335" cy="363246"/>
            </a:xfrm>
          </p:grpSpPr>
          <p:grpSp>
            <p:nvGrpSpPr>
              <p:cNvPr id="47158" name="Group 241"/>
              <p:cNvGrpSpPr>
                <a:grpSpLocks/>
              </p:cNvGrpSpPr>
              <p:nvPr/>
            </p:nvGrpSpPr>
            <p:grpSpPr bwMode="auto">
              <a:xfrm>
                <a:off x="-3025264" y="5262858"/>
                <a:ext cx="430360" cy="329372"/>
                <a:chOff x="2931664" y="3912603"/>
                <a:chExt cx="430450" cy="329314"/>
              </a:xfrm>
            </p:grpSpPr>
            <p:sp>
              <p:nvSpPr>
                <p:cNvPr id="92" name="Rectangle 91"/>
                <p:cNvSpPr/>
                <p:nvPr/>
              </p:nvSpPr>
              <p:spPr>
                <a:xfrm>
                  <a:off x="2936485" y="3908607"/>
                  <a:ext cx="425550" cy="333310"/>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93" name="Straight Connector 92"/>
                <p:cNvCxnSpPr/>
                <p:nvPr/>
              </p:nvCxnSpPr>
              <p:spPr>
                <a:xfrm>
                  <a:off x="2931721" y="400383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931721" y="4067326"/>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92" idx="2"/>
                </p:cNvCxnSpPr>
                <p:nvPr/>
              </p:nvCxnSpPr>
              <p:spPr>
                <a:xfrm flipH="1" flipV="1">
                  <a:off x="3147672" y="4003838"/>
                  <a:ext cx="1588" cy="238079"/>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59" name="Group 444"/>
              <p:cNvGrpSpPr>
                <a:grpSpLocks/>
              </p:cNvGrpSpPr>
              <p:nvPr/>
            </p:nvGrpSpPr>
            <p:grpSpPr bwMode="auto">
              <a:xfrm>
                <a:off x="-2217227" y="5261364"/>
                <a:ext cx="430361" cy="329307"/>
                <a:chOff x="2931664" y="3912603"/>
                <a:chExt cx="430450" cy="329314"/>
              </a:xfrm>
            </p:grpSpPr>
            <p:sp>
              <p:nvSpPr>
                <p:cNvPr id="448" name="Rectangle 447"/>
                <p:cNvSpPr/>
                <p:nvPr/>
              </p:nvSpPr>
              <p:spPr>
                <a:xfrm>
                  <a:off x="2936506" y="3908513"/>
                  <a:ext cx="425549"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49" name="Straight Connector 448"/>
                <p:cNvCxnSpPr/>
                <p:nvPr/>
              </p:nvCxnSpPr>
              <p:spPr>
                <a:xfrm>
                  <a:off x="2931743" y="40037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2931743" y="4067263"/>
                  <a:ext cx="425549"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a:stCxn id="448" idx="2"/>
                </p:cNvCxnSpPr>
                <p:nvPr/>
              </p:nvCxnSpPr>
              <p:spPr>
                <a:xfrm flipH="1" flipV="1">
                  <a:off x="3147693" y="4003763"/>
                  <a:ext cx="1587"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0" name="Group 473"/>
              <p:cNvGrpSpPr>
                <a:grpSpLocks/>
              </p:cNvGrpSpPr>
              <p:nvPr/>
            </p:nvGrpSpPr>
            <p:grpSpPr bwMode="auto">
              <a:xfrm>
                <a:off x="-1034539" y="5261364"/>
                <a:ext cx="430360" cy="329307"/>
                <a:chOff x="2931664" y="3912603"/>
                <a:chExt cx="430450" cy="329314"/>
              </a:xfrm>
            </p:grpSpPr>
            <p:sp>
              <p:nvSpPr>
                <p:cNvPr id="477" name="Rectangle 476"/>
                <p:cNvSpPr/>
                <p:nvPr/>
              </p:nvSpPr>
              <p:spPr>
                <a:xfrm>
                  <a:off x="2936538" y="3908513"/>
                  <a:ext cx="425550" cy="333376"/>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478" name="Straight Connector 477"/>
                <p:cNvCxnSpPr/>
                <p:nvPr/>
              </p:nvCxnSpPr>
              <p:spPr>
                <a:xfrm>
                  <a:off x="2931774" y="40037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2931774" y="406726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a:stCxn id="477" idx="2"/>
                </p:cNvCxnSpPr>
                <p:nvPr/>
              </p:nvCxnSpPr>
              <p:spPr>
                <a:xfrm flipH="1" flipV="1">
                  <a:off x="3147725" y="4003763"/>
                  <a:ext cx="1588" cy="238126"/>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7161" name="Group 502"/>
              <p:cNvGrpSpPr>
                <a:grpSpLocks/>
              </p:cNvGrpSpPr>
              <p:nvPr/>
            </p:nvGrpSpPr>
            <p:grpSpPr bwMode="auto">
              <a:xfrm>
                <a:off x="-50289" y="5228984"/>
                <a:ext cx="430360" cy="350559"/>
                <a:chOff x="2931664" y="3912603"/>
                <a:chExt cx="430450" cy="329314"/>
              </a:xfrm>
            </p:grpSpPr>
            <p:sp>
              <p:nvSpPr>
                <p:cNvPr id="506" name="Rectangle 505"/>
                <p:cNvSpPr/>
                <p:nvPr/>
              </p:nvSpPr>
              <p:spPr>
                <a:xfrm>
                  <a:off x="2936564" y="3912336"/>
                  <a:ext cx="425550" cy="329569"/>
                </a:xfrm>
                <a:prstGeom prst="rect">
                  <a:avLst/>
                </a:prstGeom>
                <a:solidFill>
                  <a:schemeClr val="bg1"/>
                </a:solidFill>
                <a:ln w="3175">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cxnSp>
              <p:nvCxnSpPr>
                <p:cNvPr id="507" name="Straight Connector 506"/>
                <p:cNvCxnSpPr/>
                <p:nvPr/>
              </p:nvCxnSpPr>
              <p:spPr>
                <a:xfrm>
                  <a:off x="2931800" y="4003303"/>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2931800" y="4067428"/>
                  <a:ext cx="42555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506" idx="2"/>
                </p:cNvCxnSpPr>
                <p:nvPr/>
              </p:nvCxnSpPr>
              <p:spPr>
                <a:xfrm flipH="1" flipV="1">
                  <a:off x="3147751" y="4003303"/>
                  <a:ext cx="1588" cy="238602"/>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grpSp>
        <p:nvGrpSpPr>
          <p:cNvPr id="25" name="Group 24"/>
          <p:cNvGrpSpPr>
            <a:grpSpLocks/>
          </p:cNvGrpSpPr>
          <p:nvPr/>
        </p:nvGrpSpPr>
        <p:grpSpPr bwMode="auto">
          <a:xfrm>
            <a:off x="5119784" y="2882901"/>
            <a:ext cx="4437063" cy="1577975"/>
            <a:chOff x="-4267279" y="3655204"/>
            <a:chExt cx="4437063" cy="1578510"/>
          </a:xfrm>
        </p:grpSpPr>
        <p:cxnSp>
          <p:nvCxnSpPr>
            <p:cNvPr id="111" name="Straight Arrow Connector 110"/>
            <p:cNvCxnSpPr/>
            <p:nvPr/>
          </p:nvCxnSpPr>
          <p:spPr bwMode="auto">
            <a:xfrm>
              <a:off x="-4267279" y="4047450"/>
              <a:ext cx="0" cy="422418"/>
            </a:xfrm>
            <a:prstGeom prst="straightConnector1">
              <a:avLst/>
            </a:prstGeom>
            <a:ln w="12700">
              <a:solidFill>
                <a:srgbClr val="CC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75" name="Straight Arrow Connector 474"/>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Arrow Connector 503"/>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27" name="Straight Connector 226"/>
          <p:cNvCxnSpPr/>
          <p:nvPr/>
        </p:nvCxnSpPr>
        <p:spPr>
          <a:xfrm flipH="1">
            <a:off x="4119659" y="5802314"/>
            <a:ext cx="1508125" cy="15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29" name="TextBox 265"/>
          <p:cNvSpPr txBox="1">
            <a:spLocks noChangeArrowheads="1"/>
          </p:cNvSpPr>
          <p:nvPr/>
        </p:nvSpPr>
        <p:spPr bwMode="auto">
          <a:xfrm>
            <a:off x="6035771" y="54737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1</a:t>
            </a:r>
          </a:p>
        </p:txBody>
      </p:sp>
      <p:sp>
        <p:nvSpPr>
          <p:cNvPr id="47130" name="TextBox 281"/>
          <p:cNvSpPr txBox="1">
            <a:spLocks noChangeArrowheads="1"/>
          </p:cNvSpPr>
          <p:nvPr/>
        </p:nvSpPr>
        <p:spPr bwMode="auto">
          <a:xfrm>
            <a:off x="6210396" y="57610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2</a:t>
            </a:r>
          </a:p>
        </p:txBody>
      </p:sp>
      <p:grpSp>
        <p:nvGrpSpPr>
          <p:cNvPr id="47131" name="Group 5"/>
          <p:cNvGrpSpPr>
            <a:grpSpLocks/>
          </p:cNvGrpSpPr>
          <p:nvPr/>
        </p:nvGrpSpPr>
        <p:grpSpPr bwMode="auto">
          <a:xfrm>
            <a:off x="3775172" y="5237164"/>
            <a:ext cx="1616075" cy="524151"/>
            <a:chOff x="-4079003" y="2717403"/>
            <a:chExt cx="1616718" cy="525348"/>
          </a:xfrm>
        </p:grpSpPr>
        <p:sp>
          <p:nvSpPr>
            <p:cNvPr id="47145" name="Rectangle 97"/>
            <p:cNvSpPr>
              <a:spLocks noChangeArrowheads="1"/>
            </p:cNvSpPr>
            <p:nvPr/>
          </p:nvSpPr>
          <p:spPr bwMode="auto">
            <a:xfrm>
              <a:off x="-4052413" y="2965119"/>
              <a:ext cx="1290538" cy="20875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6" name="Rectangle 98"/>
            <p:cNvSpPr>
              <a:spLocks noChangeArrowheads="1"/>
            </p:cNvSpPr>
            <p:nvPr/>
          </p:nvSpPr>
          <p:spPr bwMode="auto">
            <a:xfrm>
              <a:off x="-4079003" y="2985994"/>
              <a:ext cx="1281675" cy="208750"/>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7" name="Line 99"/>
            <p:cNvSpPr>
              <a:spLocks noChangeShapeType="1"/>
            </p:cNvSpPr>
            <p:nvPr/>
          </p:nvSpPr>
          <p:spPr bwMode="auto">
            <a:xfrm>
              <a:off x="-2933828" y="3101502"/>
              <a:ext cx="471543"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FFFF00"/>
                </a:solidFill>
              </a:endParaRPr>
            </a:p>
          </p:txBody>
        </p:sp>
        <p:sp>
          <p:nvSpPr>
            <p:cNvPr id="47148" name="Rectangle 104"/>
            <p:cNvSpPr>
              <a:spLocks noChangeArrowheads="1"/>
            </p:cNvSpPr>
            <p:nvPr/>
          </p:nvSpPr>
          <p:spPr bwMode="auto">
            <a:xfrm>
              <a:off x="-3377007" y="2988777"/>
              <a:ext cx="476861" cy="21014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FFFF00"/>
                </a:solidFill>
              </a:endParaRPr>
            </a:p>
          </p:txBody>
        </p:sp>
        <p:sp>
          <p:nvSpPr>
            <p:cNvPr id="47149" name="Text Box 105"/>
            <p:cNvSpPr txBox="1">
              <a:spLocks noChangeArrowheads="1"/>
            </p:cNvSpPr>
            <p:nvPr/>
          </p:nvSpPr>
          <p:spPr bwMode="auto">
            <a:xfrm>
              <a:off x="-3430189" y="2965119"/>
              <a:ext cx="501876" cy="277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CN" sz="1200">
                  <a:solidFill>
                    <a:srgbClr val="FFFF00"/>
                  </a:solidFill>
                </a:rPr>
                <a:t>0111</a:t>
              </a:r>
            </a:p>
          </p:txBody>
        </p:sp>
        <p:sp>
          <p:nvSpPr>
            <p:cNvPr id="47150" name="Line 119"/>
            <p:cNvSpPr>
              <a:spLocks noChangeShapeType="1"/>
            </p:cNvSpPr>
            <p:nvPr/>
          </p:nvSpPr>
          <p:spPr bwMode="auto">
            <a:xfrm>
              <a:off x="-3621642" y="2717403"/>
              <a:ext cx="405953" cy="300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FFFF00"/>
                </a:solidFill>
              </a:endParaRPr>
            </a:p>
          </p:txBody>
        </p:sp>
      </p:grpSp>
      <p:sp>
        <p:nvSpPr>
          <p:cNvPr id="47132" name="Freeform 120"/>
          <p:cNvSpPr>
            <a:spLocks/>
          </p:cNvSpPr>
          <p:nvPr/>
        </p:nvSpPr>
        <p:spPr bwMode="auto">
          <a:xfrm>
            <a:off x="5330921"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FFFF00"/>
              </a:solidFill>
            </a:endParaRPr>
          </a:p>
        </p:txBody>
      </p:sp>
      <p:grpSp>
        <p:nvGrpSpPr>
          <p:cNvPr id="47133" name="Group 357"/>
          <p:cNvGrpSpPr>
            <a:grpSpLocks/>
          </p:cNvGrpSpPr>
          <p:nvPr/>
        </p:nvGrpSpPr>
        <p:grpSpPr bwMode="auto">
          <a:xfrm>
            <a:off x="5551583" y="5659439"/>
            <a:ext cx="565150" cy="293687"/>
            <a:chOff x="1871277" y="1576300"/>
            <a:chExt cx="1128371" cy="437861"/>
          </a:xfrm>
        </p:grpSpPr>
        <p:sp>
          <p:nvSpPr>
            <p:cNvPr id="359" name="Oval 358"/>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0" name="Rectangle 359"/>
            <p:cNvSpPr/>
            <p:nvPr/>
          </p:nvSpPr>
          <p:spPr bwMode="auto">
            <a:xfrm>
              <a:off x="1871277" y="1739610"/>
              <a:ext cx="1128371" cy="11597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1" name="Oval 360"/>
            <p:cNvSpPr>
              <a:spLocks noChangeArrowheads="1"/>
            </p:cNvSpPr>
            <p:nvPr/>
          </p:nvSpPr>
          <p:spPr bwMode="auto">
            <a:xfrm flipV="1">
              <a:off x="1871277" y="1576300"/>
              <a:ext cx="1125202"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FFFF00"/>
                </a:solidFill>
                <a:latin typeface="Gill Sans MT" panose="020B0502020104020203" pitchFamily="34" charset="0"/>
              </a:endParaRPr>
            </a:p>
          </p:txBody>
        </p:sp>
        <p:sp>
          <p:nvSpPr>
            <p:cNvPr id="362" name="Freeform 361"/>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00"/>
                </a:solidFill>
              </a:endParaRPr>
            </a:p>
          </p:txBody>
        </p:sp>
        <p:sp>
          <p:nvSpPr>
            <p:cNvPr id="363" name="Freeform 362"/>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4" name="Freeform 363"/>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sp>
          <p:nvSpPr>
            <p:cNvPr id="365" name="Freeform 364"/>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FFFF00"/>
                </a:solidFill>
              </a:endParaRPr>
            </a:p>
          </p:txBody>
        </p:sp>
        <p:cxnSp>
          <p:nvCxnSpPr>
            <p:cNvPr id="366" name="Straight Connector 365"/>
            <p:cNvCxnSpPr>
              <a:cxnSpLocks noChangeShapeType="1"/>
              <a:endCxn id="361" idx="2"/>
            </p:cNvCxnSpPr>
            <p:nvPr/>
          </p:nvCxnSpPr>
          <p:spPr bwMode="auto">
            <a:xfrm flipH="1" flipV="1">
              <a:off x="1871277" y="1737244"/>
              <a:ext cx="3171"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9" y="1734876"/>
              <a:ext cx="3169" cy="123075"/>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7134" name="TextBox 6"/>
          <p:cNvSpPr txBox="1">
            <a:spLocks noChangeArrowheads="1"/>
          </p:cNvSpPr>
          <p:nvPr/>
        </p:nvSpPr>
        <p:spPr bwMode="auto">
          <a:xfrm>
            <a:off x="3033809" y="4903789"/>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rPr>
              <a:t>values in arriving </a:t>
            </a:r>
          </a:p>
          <a:p>
            <a:r>
              <a:rPr lang="en-US" altLang="zh-CN" sz="1400" dirty="0">
                <a:solidFill>
                  <a:srgbClr val="0000FF"/>
                </a:solidFill>
              </a:rPr>
              <a:t>packet header</a:t>
            </a:r>
            <a:endParaRPr lang="en-US" altLang="zh-CN" sz="1800" dirty="0">
              <a:solidFill>
                <a:srgbClr val="0000FF"/>
              </a:solidFill>
            </a:endParaRPr>
          </a:p>
        </p:txBody>
      </p:sp>
      <p:sp>
        <p:nvSpPr>
          <p:cNvPr id="47135" name="TextBox 282"/>
          <p:cNvSpPr txBox="1">
            <a:spLocks noChangeArrowheads="1"/>
          </p:cNvSpPr>
          <p:nvPr/>
        </p:nvSpPr>
        <p:spPr bwMode="auto">
          <a:xfrm>
            <a:off x="5905596" y="5862639"/>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FFFF00"/>
                </a:solidFill>
              </a:rPr>
              <a:t>3</a:t>
            </a:r>
          </a:p>
        </p:txBody>
      </p:sp>
      <p:sp>
        <p:nvSpPr>
          <p:cNvPr id="247" name="Rectangle 7"/>
          <p:cNvSpPr txBox="1">
            <a:spLocks noChangeArrowheads="1"/>
          </p:cNvSpPr>
          <p:nvPr/>
        </p:nvSpPr>
        <p:spPr>
          <a:xfrm>
            <a:off x="10344472" y="6624784"/>
            <a:ext cx="1440160"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4.1 Overview</a:t>
            </a:r>
          </a:p>
        </p:txBody>
      </p:sp>
      <p:sp>
        <p:nvSpPr>
          <p:cNvPr id="248" name="标注: 线形 247">
            <a:extLst>
              <a:ext uri="{FF2B5EF4-FFF2-40B4-BE49-F238E27FC236}">
                <a16:creationId xmlns:a16="http://schemas.microsoft.com/office/drawing/2014/main" id="{12F12F7A-1D79-4E8A-A550-4EE2DB28F5BF}"/>
              </a:ext>
            </a:extLst>
          </p:cNvPr>
          <p:cNvSpPr/>
          <p:nvPr/>
        </p:nvSpPr>
        <p:spPr bwMode="auto">
          <a:xfrm>
            <a:off x="1864342" y="2817813"/>
            <a:ext cx="2376264"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ea typeface="微软雅黑" panose="020B0503020204020204" pitchFamily="34" charset="-122"/>
              </a:rPr>
              <a:t>determine end-to-end route</a:t>
            </a:r>
            <a:endParaRPr kumimoji="0" lang="zh-CN" altLang="en-US" sz="1400" b="0" i="0" u="none" strike="noStrike" cap="none" normalizeH="0" baseline="0" dirty="0">
              <a:ln>
                <a:noFill/>
              </a:ln>
              <a:solidFill>
                <a:srgbClr val="00B050"/>
              </a:solidFill>
              <a:effectLst/>
              <a:ea typeface="微软雅黑" panose="020B0503020204020204" pitchFamily="34" charset="-122"/>
            </a:endParaRPr>
          </a:p>
        </p:txBody>
      </p:sp>
      <p:sp>
        <p:nvSpPr>
          <p:cNvPr id="249" name="标注: 线形 248">
            <a:extLst>
              <a:ext uri="{FF2B5EF4-FFF2-40B4-BE49-F238E27FC236}">
                <a16:creationId xmlns:a16="http://schemas.microsoft.com/office/drawing/2014/main" id="{C11A371D-0B94-484D-9E0C-C96F188B41C8}"/>
              </a:ext>
            </a:extLst>
          </p:cNvPr>
          <p:cNvSpPr/>
          <p:nvPr/>
        </p:nvSpPr>
        <p:spPr bwMode="auto">
          <a:xfrm>
            <a:off x="1292102" y="3675190"/>
            <a:ext cx="3020512" cy="409575"/>
          </a:xfrm>
          <a:prstGeom prst="borderCallout1">
            <a:avLst>
              <a:gd name="adj1" fmla="val 50006"/>
              <a:gd name="adj2" fmla="val 100658"/>
              <a:gd name="adj3" fmla="val 52075"/>
              <a:gd name="adj4" fmla="val 122362"/>
            </a:avLst>
          </a:prstGeom>
          <a:ln>
            <a:solidFill>
              <a:schemeClr val="accent4">
                <a:lumMod val="7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kumimoji="0" lang="en-US" altLang="zh-CN"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rPr>
              <a:t>determine how to forward </a:t>
            </a:r>
            <a:r>
              <a:rPr lang="en-US" altLang="zh-CN" sz="1400" dirty="0">
                <a:solidFill>
                  <a:srgbClr val="00B050"/>
                </a:solidFill>
                <a:latin typeface="Arial" panose="020B0604020202020204" pitchFamily="34" charset="0"/>
                <a:ea typeface="微软雅黑" panose="020B0503020204020204" pitchFamily="34" charset="-122"/>
                <a:cs typeface="Arial" panose="020B0604020202020204" pitchFamily="34" charset="0"/>
              </a:rPr>
              <a:t>per-router</a:t>
            </a:r>
            <a:endParaRPr kumimoji="0" lang="zh-CN" altLang="en-US" sz="1400" b="0" i="0" u="none" strike="noStrike" cap="none" normalizeH="0" baseline="0" dirty="0">
              <a:ln>
                <a:noFill/>
              </a:ln>
              <a:solidFill>
                <a:srgbClr val="00B050"/>
              </a:solidFill>
              <a:effectLst/>
              <a:latin typeface="Arial" panose="020B0604020202020204" pitchFamily="34" charset="0"/>
              <a:ea typeface="微软雅黑" panose="020B0503020204020204" pitchFamily="34" charset="-122"/>
              <a:cs typeface="Arial" panose="020B0604020202020204" pitchFamily="34" charset="0"/>
            </a:endParaRPr>
          </a:p>
        </p:txBody>
      </p:sp>
      <p:sp>
        <p:nvSpPr>
          <p:cNvPr id="3" name="标题 2">
            <a:extLst>
              <a:ext uri="{FF2B5EF4-FFF2-40B4-BE49-F238E27FC236}">
                <a16:creationId xmlns:a16="http://schemas.microsoft.com/office/drawing/2014/main" id="{C2CFA3C7-58BE-42A9-AF25-E44EA4828C6D}"/>
              </a:ext>
            </a:extLst>
          </p:cNvPr>
          <p:cNvSpPr>
            <a:spLocks noGrp="1"/>
          </p:cNvSpPr>
          <p:nvPr>
            <p:ph type="title"/>
          </p:nvPr>
        </p:nvSpPr>
        <p:spPr/>
        <p:txBody>
          <a:bodyPr/>
          <a:lstStyle/>
          <a:p>
            <a:r>
              <a:rPr lang="en-US" altLang="zh-CN" dirty="0"/>
              <a:t>Per-router control plane</a:t>
            </a:r>
            <a:endParaRPr lang="zh-CN" altLang="en-US" dirty="0"/>
          </a:p>
        </p:txBody>
      </p:sp>
    </p:spTree>
    <p:extLst>
      <p:ext uri="{BB962C8B-B14F-4D97-AF65-F5344CB8AC3E}">
        <p14:creationId xmlns:p14="http://schemas.microsoft.com/office/powerpoint/2010/main" val="4009215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1000"/>
                                        <p:tgtEl>
                                          <p:spTgt spid="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9"/>
                                        </p:tgtEl>
                                        <p:attrNameLst>
                                          <p:attrName>style.visibility</p:attrName>
                                        </p:attrNameLst>
                                      </p:cBhvr>
                                      <p:to>
                                        <p:strVal val="visible"/>
                                      </p:to>
                                    </p:set>
                                    <p:animEffect transition="in" filter="dissolve">
                                      <p:cBhvr>
                                        <p:cTn id="12" dur="500"/>
                                        <p:tgtEl>
                                          <p:spTgt spid="229"/>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48"/>
                                        </p:tgtEl>
                                        <p:attrNameLst>
                                          <p:attrName>style.visibility</p:attrName>
                                        </p:attrNameLst>
                                      </p:cBhvr>
                                      <p:to>
                                        <p:strVal val="visible"/>
                                      </p:to>
                                    </p:set>
                                    <p:animEffect transition="in" filter="wipe(left)">
                                      <p:cBhvr>
                                        <p:cTn id="16" dur="500"/>
                                        <p:tgtEl>
                                          <p:spTgt spid="2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nodeType="with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wipe(left)">
                                      <p:cBhvr>
                                        <p:cTn id="29" dur="500"/>
                                        <p:tgtEl>
                                          <p:spTgt spid="24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p:bldP spid="24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1"/>
          <p:cNvSpPr>
            <a:spLocks noGrp="1" noChangeArrowheads="1"/>
          </p:cNvSpPr>
          <p:nvPr>
            <p:ph type="title"/>
          </p:nvPr>
        </p:nvSpPr>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Flow Table Entries</a:t>
            </a:r>
          </a:p>
        </p:txBody>
      </p:sp>
      <p:sp>
        <p:nvSpPr>
          <p:cNvPr id="5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55" name="Rectangle 22">
            <a:extLst>
              <a:ext uri="{FF2B5EF4-FFF2-40B4-BE49-F238E27FC236}">
                <a16:creationId xmlns:a16="http://schemas.microsoft.com/office/drawing/2014/main" id="{1D6A0825-783D-4413-A937-CF159C3E41A3}"/>
              </a:ext>
            </a:extLst>
          </p:cNvPr>
          <p:cNvSpPr>
            <a:spLocks/>
          </p:cNvSpPr>
          <p:nvPr/>
        </p:nvSpPr>
        <p:spPr bwMode="auto">
          <a:xfrm>
            <a:off x="2071274" y="1501983"/>
            <a:ext cx="1446212" cy="687387"/>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56" name="Rectangle 23">
            <a:extLst>
              <a:ext uri="{FF2B5EF4-FFF2-40B4-BE49-F238E27FC236}">
                <a16:creationId xmlns:a16="http://schemas.microsoft.com/office/drawing/2014/main" id="{5487365B-5BC9-42FF-AD60-DE9CF9556F0F}"/>
              </a:ext>
            </a:extLst>
          </p:cNvPr>
          <p:cNvSpPr>
            <a:spLocks/>
          </p:cNvSpPr>
          <p:nvPr/>
        </p:nvSpPr>
        <p:spPr bwMode="auto">
          <a:xfrm>
            <a:off x="2412586" y="1705183"/>
            <a:ext cx="414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Rule</a:t>
            </a:r>
          </a:p>
        </p:txBody>
      </p:sp>
      <p:sp>
        <p:nvSpPr>
          <p:cNvPr id="57" name="Rectangle 24">
            <a:extLst>
              <a:ext uri="{FF2B5EF4-FFF2-40B4-BE49-F238E27FC236}">
                <a16:creationId xmlns:a16="http://schemas.microsoft.com/office/drawing/2014/main" id="{1D5AAC8A-3280-48FF-86D9-1EE959D7848E}"/>
              </a:ext>
            </a:extLst>
          </p:cNvPr>
          <p:cNvSpPr>
            <a:spLocks/>
          </p:cNvSpPr>
          <p:nvPr/>
        </p:nvSpPr>
        <p:spPr bwMode="auto">
          <a:xfrm>
            <a:off x="3517486" y="1501983"/>
            <a:ext cx="1446213" cy="687387"/>
          </a:xfrm>
          <a:prstGeom prst="rect">
            <a:avLst/>
          </a:prstGeom>
          <a:solidFill>
            <a:srgbClr val="BEE395"/>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58" name="Rectangle 25">
            <a:extLst>
              <a:ext uri="{FF2B5EF4-FFF2-40B4-BE49-F238E27FC236}">
                <a16:creationId xmlns:a16="http://schemas.microsoft.com/office/drawing/2014/main" id="{FFF94D48-4D01-4792-8E68-577428716690}"/>
              </a:ext>
            </a:extLst>
          </p:cNvPr>
          <p:cNvSpPr>
            <a:spLocks/>
          </p:cNvSpPr>
          <p:nvPr/>
        </p:nvSpPr>
        <p:spPr bwMode="auto">
          <a:xfrm>
            <a:off x="3690524" y="1705183"/>
            <a:ext cx="603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a:solidFill>
                  <a:srgbClr val="000099"/>
                </a:solidFill>
                <a:latin typeface="Calibri" panose="020F0502020204030204" pitchFamily="34" charset="0"/>
              </a:rPr>
              <a:t>Action</a:t>
            </a:r>
          </a:p>
        </p:txBody>
      </p:sp>
      <p:sp>
        <p:nvSpPr>
          <p:cNvPr id="59" name="Rectangle 26">
            <a:extLst>
              <a:ext uri="{FF2B5EF4-FFF2-40B4-BE49-F238E27FC236}">
                <a16:creationId xmlns:a16="http://schemas.microsoft.com/office/drawing/2014/main" id="{7BBC0482-DBEE-4616-A458-C84CAB05B4D2}"/>
              </a:ext>
            </a:extLst>
          </p:cNvPr>
          <p:cNvSpPr>
            <a:spLocks/>
          </p:cNvSpPr>
          <p:nvPr/>
        </p:nvSpPr>
        <p:spPr bwMode="auto">
          <a:xfrm>
            <a:off x="4963699" y="1501983"/>
            <a:ext cx="1447800" cy="687387"/>
          </a:xfrm>
          <a:prstGeom prst="rect">
            <a:avLst/>
          </a:prstGeom>
          <a:solidFill>
            <a:schemeClr val="accent2">
              <a:lumMod val="20000"/>
              <a:lumOff val="80000"/>
            </a:schemeClr>
          </a:solid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sp>
        <p:nvSpPr>
          <p:cNvPr id="60" name="Rectangle 27">
            <a:extLst>
              <a:ext uri="{FF2B5EF4-FFF2-40B4-BE49-F238E27FC236}">
                <a16:creationId xmlns:a16="http://schemas.microsoft.com/office/drawing/2014/main" id="{7F804037-F2C5-4E8A-BBC2-4DDDB8FEE5E0}"/>
              </a:ext>
            </a:extLst>
          </p:cNvPr>
          <p:cNvSpPr>
            <a:spLocks/>
          </p:cNvSpPr>
          <p:nvPr/>
        </p:nvSpPr>
        <p:spPr bwMode="auto">
          <a:xfrm>
            <a:off x="5403642" y="1705183"/>
            <a:ext cx="4603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1800" dirty="0">
                <a:solidFill>
                  <a:srgbClr val="000099"/>
                </a:solidFill>
                <a:latin typeface="Calibri" panose="020F0502020204030204" pitchFamily="34" charset="0"/>
              </a:rPr>
              <a:t>Stats</a:t>
            </a:r>
          </a:p>
        </p:txBody>
      </p:sp>
      <p:grpSp>
        <p:nvGrpSpPr>
          <p:cNvPr id="61" name="Group 26">
            <a:extLst>
              <a:ext uri="{FF2B5EF4-FFF2-40B4-BE49-F238E27FC236}">
                <a16:creationId xmlns:a16="http://schemas.microsoft.com/office/drawing/2014/main" id="{A86FD4AB-415E-4B65-AF3E-3A38F4289EED}"/>
              </a:ext>
            </a:extLst>
          </p:cNvPr>
          <p:cNvGrpSpPr/>
          <p:nvPr/>
        </p:nvGrpSpPr>
        <p:grpSpPr>
          <a:xfrm>
            <a:off x="2053811" y="2270333"/>
            <a:ext cx="7709314" cy="3449637"/>
            <a:chOff x="2053811" y="2270333"/>
            <a:chExt cx="7709314" cy="3449637"/>
          </a:xfrm>
        </p:grpSpPr>
        <p:grpSp>
          <p:nvGrpSpPr>
            <p:cNvPr id="62" name="Group 25">
              <a:extLst>
                <a:ext uri="{FF2B5EF4-FFF2-40B4-BE49-F238E27FC236}">
                  <a16:creationId xmlns:a16="http://schemas.microsoft.com/office/drawing/2014/main" id="{175B4BE5-0B98-47CE-A27B-A0D1EE407846}"/>
                </a:ext>
              </a:extLst>
            </p:cNvPr>
            <p:cNvGrpSpPr/>
            <p:nvPr/>
          </p:nvGrpSpPr>
          <p:grpSpPr>
            <a:xfrm>
              <a:off x="2053811" y="5159583"/>
              <a:ext cx="7709314" cy="560387"/>
              <a:chOff x="2053811" y="5159583"/>
              <a:chExt cx="7709314" cy="560387"/>
            </a:xfrm>
          </p:grpSpPr>
          <p:sp>
            <p:nvSpPr>
              <p:cNvPr id="64" name="Rectangle 2">
                <a:extLst>
                  <a:ext uri="{FF2B5EF4-FFF2-40B4-BE49-F238E27FC236}">
                    <a16:creationId xmlns:a16="http://schemas.microsoft.com/office/drawing/2014/main" id="{4A280DA4-7388-47B1-BB80-01FB6E92884D}"/>
                  </a:ext>
                </a:extLst>
              </p:cNvPr>
              <p:cNvSpPr>
                <a:spLocks/>
              </p:cNvSpPr>
              <p:nvPr/>
            </p:nvSpPr>
            <p:spPr bwMode="auto">
              <a:xfrm>
                <a:off x="2053811" y="5170695"/>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5" name="Rectangle 3">
                <a:extLst>
                  <a:ext uri="{FF2B5EF4-FFF2-40B4-BE49-F238E27FC236}">
                    <a16:creationId xmlns:a16="http://schemas.microsoft.com/office/drawing/2014/main" id="{993E3F47-DEF3-414D-9DF4-A03E2F05C534}"/>
                  </a:ext>
                </a:extLst>
              </p:cNvPr>
              <p:cNvSpPr>
                <a:spLocks/>
              </p:cNvSpPr>
              <p:nvPr/>
            </p:nvSpPr>
            <p:spPr bwMode="auto">
              <a:xfrm>
                <a:off x="2104611" y="5159583"/>
                <a:ext cx="581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Switch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Port</a:t>
                </a:r>
              </a:p>
            </p:txBody>
          </p:sp>
          <p:sp>
            <p:nvSpPr>
              <p:cNvPr id="66" name="Rectangle 4">
                <a:extLst>
                  <a:ext uri="{FF2B5EF4-FFF2-40B4-BE49-F238E27FC236}">
                    <a16:creationId xmlns:a16="http://schemas.microsoft.com/office/drawing/2014/main" id="{AF971D6B-7A17-4333-B754-C0FBC392C0D9}"/>
                  </a:ext>
                </a:extLst>
              </p:cNvPr>
              <p:cNvSpPr>
                <a:spLocks/>
              </p:cNvSpPr>
              <p:nvPr/>
            </p:nvSpPr>
            <p:spPr bwMode="auto">
              <a:xfrm>
                <a:off x="3565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7" name="Rectangle 5">
                <a:extLst>
                  <a:ext uri="{FF2B5EF4-FFF2-40B4-BE49-F238E27FC236}">
                    <a16:creationId xmlns:a16="http://schemas.microsoft.com/office/drawing/2014/main" id="{2F54EEF6-DD5C-40F2-B7AC-E4DE8B61B1B9}"/>
                  </a:ext>
                </a:extLst>
              </p:cNvPr>
              <p:cNvSpPr>
                <a:spLocks/>
              </p:cNvSpPr>
              <p:nvPr/>
            </p:nvSpPr>
            <p:spPr bwMode="auto">
              <a:xfrm>
                <a:off x="3677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68" name="Rectangle 6">
                <a:extLst>
                  <a:ext uri="{FF2B5EF4-FFF2-40B4-BE49-F238E27FC236}">
                    <a16:creationId xmlns:a16="http://schemas.microsoft.com/office/drawing/2014/main" id="{7622E669-D45D-4F3A-8794-D1806FE9EB06}"/>
                  </a:ext>
                </a:extLst>
              </p:cNvPr>
              <p:cNvSpPr>
                <a:spLocks/>
              </p:cNvSpPr>
              <p:nvPr/>
            </p:nvSpPr>
            <p:spPr bwMode="auto">
              <a:xfrm>
                <a:off x="43239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69" name="Rectangle 7">
                <a:extLst>
                  <a:ext uri="{FF2B5EF4-FFF2-40B4-BE49-F238E27FC236}">
                    <a16:creationId xmlns:a16="http://schemas.microsoft.com/office/drawing/2014/main" id="{3F8ED129-EC3B-42C9-B358-F359316615BC}"/>
                  </a:ext>
                </a:extLst>
              </p:cNvPr>
              <p:cNvSpPr>
                <a:spLocks/>
              </p:cNvSpPr>
              <p:nvPr/>
            </p:nvSpPr>
            <p:spPr bwMode="auto">
              <a:xfrm>
                <a:off x="4439824" y="5196095"/>
                <a:ext cx="42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MAC</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0" name="Rectangle 8">
                <a:extLst>
                  <a:ext uri="{FF2B5EF4-FFF2-40B4-BE49-F238E27FC236}">
                    <a16:creationId xmlns:a16="http://schemas.microsoft.com/office/drawing/2014/main" id="{5070047B-82D2-4D6C-B30F-AE2EB5CA47E9}"/>
                  </a:ext>
                </a:extLst>
              </p:cNvPr>
              <p:cNvSpPr>
                <a:spLocks/>
              </p:cNvSpPr>
              <p:nvPr/>
            </p:nvSpPr>
            <p:spPr bwMode="auto">
              <a:xfrm>
                <a:off x="50541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1" name="Rectangle 9">
                <a:extLst>
                  <a:ext uri="{FF2B5EF4-FFF2-40B4-BE49-F238E27FC236}">
                    <a16:creationId xmlns:a16="http://schemas.microsoft.com/office/drawing/2014/main" id="{676A6EDE-A72B-43E0-836C-EDBF56C094CA}"/>
                  </a:ext>
                </a:extLst>
              </p:cNvPr>
              <p:cNvSpPr>
                <a:spLocks/>
              </p:cNvSpPr>
              <p:nvPr/>
            </p:nvSpPr>
            <p:spPr bwMode="auto">
              <a:xfrm>
                <a:off x="5241511" y="5185566"/>
                <a:ext cx="395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Eth</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type</a:t>
                </a:r>
              </a:p>
            </p:txBody>
          </p:sp>
          <p:sp>
            <p:nvSpPr>
              <p:cNvPr id="72" name="Rectangle 10">
                <a:extLst>
                  <a:ext uri="{FF2B5EF4-FFF2-40B4-BE49-F238E27FC236}">
                    <a16:creationId xmlns:a16="http://schemas.microsoft.com/office/drawing/2014/main" id="{A9DA3DD4-F265-463C-A44F-22C8395E04B2}"/>
                  </a:ext>
                </a:extLst>
              </p:cNvPr>
              <p:cNvSpPr>
                <a:spLocks/>
              </p:cNvSpPr>
              <p:nvPr/>
            </p:nvSpPr>
            <p:spPr bwMode="auto">
              <a:xfrm>
                <a:off x="280311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3" name="Rectangle 11">
                <a:extLst>
                  <a:ext uri="{FF2B5EF4-FFF2-40B4-BE49-F238E27FC236}">
                    <a16:creationId xmlns:a16="http://schemas.microsoft.com/office/drawing/2014/main" id="{B2A90291-2BF5-481A-824B-A1693C74750A}"/>
                  </a:ext>
                </a:extLst>
              </p:cNvPr>
              <p:cNvSpPr>
                <a:spLocks/>
              </p:cNvSpPr>
              <p:nvPr/>
            </p:nvSpPr>
            <p:spPr bwMode="auto">
              <a:xfrm>
                <a:off x="2884074" y="5196095"/>
                <a:ext cx="48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VLAN</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ID</a:t>
                </a:r>
              </a:p>
            </p:txBody>
          </p:sp>
          <p:sp>
            <p:nvSpPr>
              <p:cNvPr id="74" name="Rectangle 12">
                <a:extLst>
                  <a:ext uri="{FF2B5EF4-FFF2-40B4-BE49-F238E27FC236}">
                    <a16:creationId xmlns:a16="http://schemas.microsoft.com/office/drawing/2014/main" id="{4F58427B-F2B2-4778-BF9E-E0237DFA2CBB}"/>
                  </a:ext>
                </a:extLst>
              </p:cNvPr>
              <p:cNvSpPr>
                <a:spLocks/>
              </p:cNvSpPr>
              <p:nvPr/>
            </p:nvSpPr>
            <p:spPr bwMode="auto">
              <a:xfrm>
                <a:off x="580348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5" name="Rectangle 13">
                <a:extLst>
                  <a:ext uri="{FF2B5EF4-FFF2-40B4-BE49-F238E27FC236}">
                    <a16:creationId xmlns:a16="http://schemas.microsoft.com/office/drawing/2014/main" id="{F765254A-C1F2-4069-B1D3-E9BCA90489C5}"/>
                  </a:ext>
                </a:extLst>
              </p:cNvPr>
              <p:cNvSpPr>
                <a:spLocks/>
              </p:cNvSpPr>
              <p:nvPr/>
            </p:nvSpPr>
            <p:spPr bwMode="auto">
              <a:xfrm>
                <a:off x="6009861" y="5178633"/>
                <a:ext cx="2651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Src</a:t>
                </a:r>
              </a:p>
            </p:txBody>
          </p:sp>
          <p:sp>
            <p:nvSpPr>
              <p:cNvPr id="76" name="Rectangle 14">
                <a:extLst>
                  <a:ext uri="{FF2B5EF4-FFF2-40B4-BE49-F238E27FC236}">
                    <a16:creationId xmlns:a16="http://schemas.microsoft.com/office/drawing/2014/main" id="{928FDF66-CD23-4378-8B0D-31609F27021B}"/>
                  </a:ext>
                </a:extLst>
              </p:cNvPr>
              <p:cNvSpPr>
                <a:spLocks/>
              </p:cNvSpPr>
              <p:nvPr/>
            </p:nvSpPr>
            <p:spPr bwMode="auto">
              <a:xfrm>
                <a:off x="6571836"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7" name="Rectangle 15">
                <a:extLst>
                  <a:ext uri="{FF2B5EF4-FFF2-40B4-BE49-F238E27FC236}">
                    <a16:creationId xmlns:a16="http://schemas.microsoft.com/office/drawing/2014/main" id="{B993EE3E-328B-45AF-A585-99F17281145E}"/>
                  </a:ext>
                </a:extLst>
              </p:cNvPr>
              <p:cNvSpPr>
                <a:spLocks/>
              </p:cNvSpPr>
              <p:nvPr/>
            </p:nvSpPr>
            <p:spPr bwMode="auto">
              <a:xfrm>
                <a:off x="6751224" y="5178633"/>
                <a:ext cx="295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Dst</a:t>
                </a:r>
              </a:p>
            </p:txBody>
          </p:sp>
          <p:sp>
            <p:nvSpPr>
              <p:cNvPr id="78" name="Rectangle 16">
                <a:extLst>
                  <a:ext uri="{FF2B5EF4-FFF2-40B4-BE49-F238E27FC236}">
                    <a16:creationId xmlns:a16="http://schemas.microsoft.com/office/drawing/2014/main" id="{BB3AA3B6-23CA-4E98-88AF-F72BFF2351ED}"/>
                  </a:ext>
                </a:extLst>
              </p:cNvPr>
              <p:cNvSpPr>
                <a:spLocks/>
              </p:cNvSpPr>
              <p:nvPr/>
            </p:nvSpPr>
            <p:spPr bwMode="auto">
              <a:xfrm>
                <a:off x="7330661" y="5172283"/>
                <a:ext cx="75882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79" name="Rectangle 17">
                <a:extLst>
                  <a:ext uri="{FF2B5EF4-FFF2-40B4-BE49-F238E27FC236}">
                    <a16:creationId xmlns:a16="http://schemas.microsoft.com/office/drawing/2014/main" id="{FAAD460D-C287-401B-AEB2-B6CB77249D1D}"/>
                  </a:ext>
                </a:extLst>
              </p:cNvPr>
              <p:cNvSpPr>
                <a:spLocks/>
              </p:cNvSpPr>
              <p:nvPr/>
            </p:nvSpPr>
            <p:spPr bwMode="auto">
              <a:xfrm>
                <a:off x="7481474" y="5178633"/>
                <a:ext cx="373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a:solidFill>
                      <a:srgbClr val="000099"/>
                    </a:solidFill>
                    <a:latin typeface="Calibri" panose="020F0502020204030204" pitchFamily="34" charset="0"/>
                  </a:rPr>
                  <a:t>IP</a:t>
                </a:r>
              </a:p>
              <a:p>
                <a:pPr algn="ctr" eaLnBrk="0" fontAlgn="base" hangingPunct="0">
                  <a:spcBef>
                    <a:spcPct val="0"/>
                  </a:spcBef>
                  <a:spcAft>
                    <a:spcPct val="0"/>
                  </a:spcAft>
                </a:pPr>
                <a:r>
                  <a:rPr lang="en-US" altLang="en-US" sz="1700">
                    <a:solidFill>
                      <a:srgbClr val="000099"/>
                    </a:solidFill>
                    <a:latin typeface="Calibri" panose="020F0502020204030204" pitchFamily="34" charset="0"/>
                  </a:rPr>
                  <a:t>Prot</a:t>
                </a:r>
              </a:p>
            </p:txBody>
          </p:sp>
          <p:sp>
            <p:nvSpPr>
              <p:cNvPr id="80" name="Rectangle 18">
                <a:extLst>
                  <a:ext uri="{FF2B5EF4-FFF2-40B4-BE49-F238E27FC236}">
                    <a16:creationId xmlns:a16="http://schemas.microsoft.com/office/drawing/2014/main" id="{64FC062F-8AB9-4A5D-9503-5461CC40D08B}"/>
                  </a:ext>
                </a:extLst>
              </p:cNvPr>
              <p:cNvSpPr>
                <a:spLocks/>
              </p:cNvSpPr>
              <p:nvPr/>
            </p:nvSpPr>
            <p:spPr bwMode="auto">
              <a:xfrm>
                <a:off x="8089486" y="5172283"/>
                <a:ext cx="825584"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1" name="Rectangle 19">
                <a:extLst>
                  <a:ext uri="{FF2B5EF4-FFF2-40B4-BE49-F238E27FC236}">
                    <a16:creationId xmlns:a16="http://schemas.microsoft.com/office/drawing/2014/main" id="{87B3EBC1-C07D-4E6B-AD8C-2CEC42E0FFB2}"/>
                  </a:ext>
                </a:extLst>
              </p:cNvPr>
              <p:cNvSpPr>
                <a:spLocks/>
              </p:cNvSpPr>
              <p:nvPr/>
            </p:nvSpPr>
            <p:spPr bwMode="auto">
              <a:xfrm>
                <a:off x="8113966"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sport</a:t>
                </a:r>
              </a:p>
            </p:txBody>
          </p:sp>
          <p:sp>
            <p:nvSpPr>
              <p:cNvPr id="82" name="Rectangle 20">
                <a:extLst>
                  <a:ext uri="{FF2B5EF4-FFF2-40B4-BE49-F238E27FC236}">
                    <a16:creationId xmlns:a16="http://schemas.microsoft.com/office/drawing/2014/main" id="{E1E24142-8CC3-4225-9757-16D925A84A56}"/>
                  </a:ext>
                </a:extLst>
              </p:cNvPr>
              <p:cNvSpPr>
                <a:spLocks/>
              </p:cNvSpPr>
              <p:nvPr/>
            </p:nvSpPr>
            <p:spPr bwMode="auto">
              <a:xfrm>
                <a:off x="8915070" y="5172283"/>
                <a:ext cx="848055" cy="536575"/>
              </a:xfrm>
              <a:prstGeom prst="rect">
                <a:avLst/>
              </a:prstGeom>
              <a:solidFill>
                <a:srgbClr val="BBE0E3"/>
              </a:solidFill>
              <a:ln w="12700">
                <a:solidFill>
                  <a:srgbClr val="0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99"/>
                  </a:solidFill>
                  <a:effectLst/>
                  <a:uLnTx/>
                  <a:uFillTx/>
                  <a:latin typeface="Calibri" panose="020F0502020204030204" pitchFamily="34" charset="0"/>
                  <a:ea typeface="ＭＳ Ｐゴシック" panose="020B0600070205080204" pitchFamily="34" charset="-128"/>
                </a:endParaRPr>
              </a:p>
            </p:txBody>
          </p:sp>
          <p:sp>
            <p:nvSpPr>
              <p:cNvPr id="83" name="Rectangle 21">
                <a:extLst>
                  <a:ext uri="{FF2B5EF4-FFF2-40B4-BE49-F238E27FC236}">
                    <a16:creationId xmlns:a16="http://schemas.microsoft.com/office/drawing/2014/main" id="{76E917ED-2ABD-4492-B968-3CE76943E3E2}"/>
                  </a:ext>
                </a:extLst>
              </p:cNvPr>
              <p:cNvSpPr>
                <a:spLocks/>
              </p:cNvSpPr>
              <p:nvPr/>
            </p:nvSpPr>
            <p:spPr bwMode="auto">
              <a:xfrm>
                <a:off x="8949484" y="5178960"/>
                <a:ext cx="790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rgbClr val="000099"/>
                    </a:solidFill>
                    <a:latin typeface="Calibri" panose="020F0502020204030204" pitchFamily="34" charset="0"/>
                  </a:rPr>
                  <a:t>TCP/UDP</a:t>
                </a:r>
              </a:p>
              <a:p>
                <a:pPr algn="ctr" eaLnBrk="0" fontAlgn="base" hangingPunct="0">
                  <a:spcBef>
                    <a:spcPct val="0"/>
                  </a:spcBef>
                  <a:spcAft>
                    <a:spcPct val="0"/>
                  </a:spcAft>
                </a:pPr>
                <a:r>
                  <a:rPr lang="en-US" altLang="en-US" sz="1700" dirty="0" err="1">
                    <a:solidFill>
                      <a:srgbClr val="000099"/>
                    </a:solidFill>
                    <a:latin typeface="Calibri" panose="020F0502020204030204" pitchFamily="34" charset="0"/>
                  </a:rPr>
                  <a:t>dport</a:t>
                </a:r>
                <a:endParaRPr lang="en-US" altLang="en-US" sz="1700" dirty="0">
                  <a:solidFill>
                    <a:srgbClr val="000099"/>
                  </a:solidFill>
                  <a:latin typeface="Calibri" panose="020F0502020204030204" pitchFamily="34" charset="0"/>
                </a:endParaRPr>
              </a:p>
            </p:txBody>
          </p:sp>
        </p:grpSp>
        <p:sp>
          <p:nvSpPr>
            <p:cNvPr id="63" name="Line 30">
              <a:extLst>
                <a:ext uri="{FF2B5EF4-FFF2-40B4-BE49-F238E27FC236}">
                  <a16:creationId xmlns:a16="http://schemas.microsoft.com/office/drawing/2014/main" id="{CAC33E9A-168F-46F5-816A-AC9F62468F74}"/>
                </a:ext>
              </a:extLst>
            </p:cNvPr>
            <p:cNvSpPr>
              <a:spLocks noChangeShapeType="1"/>
            </p:cNvSpPr>
            <p:nvPr/>
          </p:nvSpPr>
          <p:spPr bwMode="auto">
            <a:xfrm>
              <a:off x="2071274" y="2270333"/>
              <a:ext cx="1587" cy="28924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4" name="Group 17">
            <a:extLst>
              <a:ext uri="{FF2B5EF4-FFF2-40B4-BE49-F238E27FC236}">
                <a16:creationId xmlns:a16="http://schemas.microsoft.com/office/drawing/2014/main" id="{56CBDA77-6F90-4138-9CBD-291A4E8C7045}"/>
              </a:ext>
            </a:extLst>
          </p:cNvPr>
          <p:cNvGrpSpPr/>
          <p:nvPr/>
        </p:nvGrpSpPr>
        <p:grpSpPr>
          <a:xfrm>
            <a:off x="3169824" y="2189370"/>
            <a:ext cx="5634037" cy="2554288"/>
            <a:chOff x="3169824" y="2189370"/>
            <a:chExt cx="5634037" cy="2554288"/>
          </a:xfrm>
        </p:grpSpPr>
        <p:sp>
          <p:nvSpPr>
            <p:cNvPr id="85" name="Rectangle 28">
              <a:extLst>
                <a:ext uri="{FF2B5EF4-FFF2-40B4-BE49-F238E27FC236}">
                  <a16:creationId xmlns:a16="http://schemas.microsoft.com/office/drawing/2014/main" id="{4410F613-0D03-4FB4-B10A-863A43D2CCB2}"/>
                </a:ext>
              </a:extLst>
            </p:cNvPr>
            <p:cNvSpPr>
              <a:spLocks/>
            </p:cNvSpPr>
            <p:nvPr/>
          </p:nvSpPr>
          <p:spPr bwMode="auto">
            <a:xfrm>
              <a:off x="3169824" y="2967245"/>
              <a:ext cx="5634037" cy="1776413"/>
            </a:xfrm>
            <a:prstGeom prst="rect">
              <a:avLst/>
            </a:prstGeom>
            <a:solidFill>
              <a:srgbClr val="BEE395"/>
            </a:solidFill>
            <a:ln w="12700">
              <a:solidFill>
                <a:srgbClr val="697D3A"/>
              </a:solidFill>
              <a:miter lim="800000"/>
              <a:headEnd/>
              <a:tailEnd/>
            </a:ln>
          </p:spPr>
          <p:txBody>
            <a:bodyPr lIns="0" tIns="0" rIns="0" bIns="0" anchor="ctr"/>
            <a:lstStyle>
              <a:lvl1pPr marL="357188" indent="-330200"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Forward packet to port(s)</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Encapsulate and forward to controller</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Drop packet</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Send to normal processing pipeline</a:t>
              </a:r>
            </a:p>
            <a:p>
              <a:pPr eaLnBrk="0" fontAlgn="base" hangingPunct="0">
                <a:spcBef>
                  <a:spcPct val="0"/>
                </a:spcBef>
                <a:spcAft>
                  <a:spcPct val="0"/>
                </a:spcAft>
                <a:buFontTx/>
                <a:buAutoNum type="arabicPeriod"/>
              </a:pPr>
              <a:r>
                <a:rPr lang="en-US" altLang="en-US" sz="2200" dirty="0">
                  <a:solidFill>
                    <a:srgbClr val="000099"/>
                  </a:solidFill>
                  <a:latin typeface="Calibri" panose="020F0502020204030204" pitchFamily="34" charset="0"/>
                </a:rPr>
                <a:t>Modify Fields</a:t>
              </a:r>
            </a:p>
          </p:txBody>
        </p:sp>
        <p:sp>
          <p:nvSpPr>
            <p:cNvPr id="86" name="Line 31">
              <a:extLst>
                <a:ext uri="{FF2B5EF4-FFF2-40B4-BE49-F238E27FC236}">
                  <a16:creationId xmlns:a16="http://schemas.microsoft.com/office/drawing/2014/main" id="{60DEDC28-0BC9-42C1-BD99-3065413384CE}"/>
                </a:ext>
              </a:extLst>
            </p:cNvPr>
            <p:cNvSpPr>
              <a:spLocks noChangeShapeType="1"/>
            </p:cNvSpPr>
            <p:nvPr/>
          </p:nvSpPr>
          <p:spPr bwMode="auto">
            <a:xfrm>
              <a:off x="4044536" y="2189370"/>
              <a:ext cx="1588" cy="758825"/>
            </a:xfrm>
            <a:prstGeom prst="line">
              <a:avLst/>
            </a:prstGeom>
            <a:noFill/>
            <a:ln w="38100">
              <a:solidFill>
                <a:srgbClr val="000000"/>
              </a:solidFill>
              <a:prstDash val="sysDot"/>
              <a:round/>
              <a:headEnd/>
              <a:tailEnd/>
            </a:ln>
            <a:extLst>
              <a:ext uri="{909E8E84-426E-40DD-AFC4-6F175D3DCCD1}">
                <a14:hiddenFill xmlns:a14="http://schemas.microsoft.com/office/drawing/2010/main">
                  <a:noFill/>
                </a14:hiddenFill>
              </a:ext>
            </a:extLst>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nvGrpSpPr>
          <p:cNvPr id="87" name="Group 140">
            <a:extLst>
              <a:ext uri="{FF2B5EF4-FFF2-40B4-BE49-F238E27FC236}">
                <a16:creationId xmlns:a16="http://schemas.microsoft.com/office/drawing/2014/main" id="{D0860534-F973-482A-AEDF-FC5CCAF5F8E7}"/>
              </a:ext>
            </a:extLst>
          </p:cNvPr>
          <p:cNvGrpSpPr/>
          <p:nvPr/>
        </p:nvGrpSpPr>
        <p:grpSpPr>
          <a:xfrm>
            <a:off x="5116099" y="2189370"/>
            <a:ext cx="3044825" cy="635000"/>
            <a:chOff x="5116099" y="2189370"/>
            <a:chExt cx="3044825" cy="635000"/>
          </a:xfrm>
          <a:solidFill>
            <a:schemeClr val="accent2">
              <a:lumMod val="20000"/>
              <a:lumOff val="80000"/>
            </a:schemeClr>
          </a:solidFill>
        </p:grpSpPr>
        <p:sp>
          <p:nvSpPr>
            <p:cNvPr id="88" name="Rectangle 32">
              <a:extLst>
                <a:ext uri="{FF2B5EF4-FFF2-40B4-BE49-F238E27FC236}">
                  <a16:creationId xmlns:a16="http://schemas.microsoft.com/office/drawing/2014/main" id="{FFFB960E-48B7-4854-958D-571628FE7B0F}"/>
                </a:ext>
              </a:extLst>
            </p:cNvPr>
            <p:cNvSpPr>
              <a:spLocks/>
            </p:cNvSpPr>
            <p:nvPr/>
          </p:nvSpPr>
          <p:spPr bwMode="auto">
            <a:xfrm>
              <a:off x="5116099" y="2440195"/>
              <a:ext cx="3044825" cy="384175"/>
            </a:xfrm>
            <a:prstGeom prst="rect">
              <a:avLst/>
            </a:prstGeom>
            <a:grpFill/>
            <a:ln w="12700">
              <a:solidFill>
                <a:srgbClr val="800000"/>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endParaRPr lang="en-US" altLang="en-US" sz="1800">
                <a:solidFill>
                  <a:srgbClr val="000099"/>
                </a:solidFill>
                <a:latin typeface="Calibri" panose="020F0502020204030204" pitchFamily="34" charset="0"/>
              </a:endParaRPr>
            </a:p>
          </p:txBody>
        </p:sp>
        <p:grpSp>
          <p:nvGrpSpPr>
            <p:cNvPr id="89" name="Group 24">
              <a:extLst>
                <a:ext uri="{FF2B5EF4-FFF2-40B4-BE49-F238E27FC236}">
                  <a16:creationId xmlns:a16="http://schemas.microsoft.com/office/drawing/2014/main" id="{B88E83EA-DDA9-43C9-972A-7B9EEC10E922}"/>
                </a:ext>
              </a:extLst>
            </p:cNvPr>
            <p:cNvGrpSpPr/>
            <p:nvPr/>
          </p:nvGrpSpPr>
          <p:grpSpPr>
            <a:xfrm>
              <a:off x="5258974" y="2189370"/>
              <a:ext cx="2581275" cy="611188"/>
              <a:chOff x="5258974" y="2189370"/>
              <a:chExt cx="2581275" cy="611188"/>
            </a:xfrm>
            <a:grpFill/>
          </p:grpSpPr>
          <p:sp>
            <p:nvSpPr>
              <p:cNvPr id="90" name="Rectangle 33">
                <a:extLst>
                  <a:ext uri="{FF2B5EF4-FFF2-40B4-BE49-F238E27FC236}">
                    <a16:creationId xmlns:a16="http://schemas.microsoft.com/office/drawing/2014/main" id="{EF928C23-DA8E-49DC-AA63-8C64F1E15238}"/>
                  </a:ext>
                </a:extLst>
              </p:cNvPr>
              <p:cNvSpPr>
                <a:spLocks/>
              </p:cNvSpPr>
              <p:nvPr/>
            </p:nvSpPr>
            <p:spPr bwMode="auto">
              <a:xfrm>
                <a:off x="5258974" y="2462420"/>
                <a:ext cx="2581275" cy="338138"/>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0" fontAlgn="base" hangingPunct="0">
                  <a:spcBef>
                    <a:spcPct val="0"/>
                  </a:spcBef>
                  <a:spcAft>
                    <a:spcPct val="0"/>
                  </a:spcAft>
                </a:pPr>
                <a:r>
                  <a:rPr lang="en-US" altLang="en-US" sz="2200">
                    <a:solidFill>
                      <a:srgbClr val="000099"/>
                    </a:solidFill>
                    <a:latin typeface="Calibri" panose="020F0502020204030204" pitchFamily="34" charset="0"/>
                  </a:rPr>
                  <a:t>Packet + byte counters</a:t>
                </a:r>
              </a:p>
            </p:txBody>
          </p:sp>
          <p:sp>
            <p:nvSpPr>
              <p:cNvPr id="91" name="Line 34">
                <a:extLst>
                  <a:ext uri="{FF2B5EF4-FFF2-40B4-BE49-F238E27FC236}">
                    <a16:creationId xmlns:a16="http://schemas.microsoft.com/office/drawing/2014/main" id="{2DFF3BEE-16E9-4D5D-9502-C4224C30C991}"/>
                  </a:ext>
                </a:extLst>
              </p:cNvPr>
              <p:cNvSpPr>
                <a:spLocks noChangeShapeType="1"/>
              </p:cNvSpPr>
              <p:nvPr/>
            </p:nvSpPr>
            <p:spPr bwMode="auto">
              <a:xfrm rot="10800000" flipH="1">
                <a:off x="5500274" y="2189370"/>
                <a:ext cx="1587" cy="231775"/>
              </a:xfrm>
              <a:prstGeom prst="line">
                <a:avLst/>
              </a:prstGeom>
              <a:grpFill/>
              <a:ln w="38100">
                <a:solidFill>
                  <a:srgbClr val="000000"/>
                </a:solidFill>
                <a:prstDash val="sysDot"/>
                <a:round/>
                <a:headEnd/>
                <a:tailEnd/>
              </a:ln>
            </p:spPr>
            <p:txBody>
              <a:bodyPr lIns="64291" tIns="32146" rIns="64291" bIns="32146"/>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endParaRPr>
              </a:p>
            </p:txBody>
          </p:sp>
        </p:grpSp>
      </p:grpSp>
      <p:grpSp>
        <p:nvGrpSpPr>
          <p:cNvPr id="92" name="Group 33">
            <a:extLst>
              <a:ext uri="{FF2B5EF4-FFF2-40B4-BE49-F238E27FC236}">
                <a16:creationId xmlns:a16="http://schemas.microsoft.com/office/drawing/2014/main" id="{ED7663E3-9E21-4B80-BFD5-1CEA35D4F090}"/>
              </a:ext>
            </a:extLst>
          </p:cNvPr>
          <p:cNvGrpSpPr/>
          <p:nvPr/>
        </p:nvGrpSpPr>
        <p:grpSpPr>
          <a:xfrm>
            <a:off x="2836449" y="5843795"/>
            <a:ext cx="2917825" cy="538399"/>
            <a:chOff x="2836449" y="5843795"/>
            <a:chExt cx="2917825" cy="538399"/>
          </a:xfrm>
        </p:grpSpPr>
        <p:sp>
          <p:nvSpPr>
            <p:cNvPr id="93" name="文字方塊 29">
              <a:extLst>
                <a:ext uri="{FF2B5EF4-FFF2-40B4-BE49-F238E27FC236}">
                  <a16:creationId xmlns:a16="http://schemas.microsoft.com/office/drawing/2014/main" id="{344FD396-9FBA-4C62-BBC6-1409CE1613A2}"/>
                </a:ext>
              </a:extLst>
            </p:cNvPr>
            <p:cNvSpPr txBox="1">
              <a:spLocks noChangeArrowheads="1"/>
            </p:cNvSpPr>
            <p:nvPr/>
          </p:nvSpPr>
          <p:spPr bwMode="auto">
            <a:xfrm>
              <a:off x="3811176" y="6012862"/>
              <a:ext cx="1070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Link layer</a:t>
              </a:r>
              <a:endParaRPr lang="zh-TW" altLang="en-US" sz="1800" dirty="0">
                <a:solidFill>
                  <a:srgbClr val="000099"/>
                </a:solidFill>
                <a:latin typeface="Calibri" panose="020F0502020204030204" pitchFamily="34" charset="0"/>
              </a:endParaRPr>
            </a:p>
          </p:txBody>
        </p:sp>
        <p:grpSp>
          <p:nvGrpSpPr>
            <p:cNvPr id="94" name="Group 37">
              <a:extLst>
                <a:ext uri="{FF2B5EF4-FFF2-40B4-BE49-F238E27FC236}">
                  <a16:creationId xmlns:a16="http://schemas.microsoft.com/office/drawing/2014/main" id="{F70D861B-DFDF-4E4D-8DD9-BC63D7527D58}"/>
                </a:ext>
              </a:extLst>
            </p:cNvPr>
            <p:cNvGrpSpPr>
              <a:grpSpLocks/>
            </p:cNvGrpSpPr>
            <p:nvPr/>
          </p:nvGrpSpPr>
          <p:grpSpPr bwMode="auto">
            <a:xfrm>
              <a:off x="2836449" y="5843795"/>
              <a:ext cx="2917825" cy="234950"/>
              <a:chOff x="1392851" y="2310653"/>
              <a:chExt cx="3302446" cy="234913"/>
            </a:xfrm>
          </p:grpSpPr>
          <p:cxnSp>
            <p:nvCxnSpPr>
              <p:cNvPr id="95" name="Straight Connector 38">
                <a:extLst>
                  <a:ext uri="{FF2B5EF4-FFF2-40B4-BE49-F238E27FC236}">
                    <a16:creationId xmlns:a16="http://schemas.microsoft.com/office/drawing/2014/main" id="{3163341C-5B8C-4B22-9207-0E643785B1E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Straight Connector 39">
                <a:extLst>
                  <a:ext uri="{FF2B5EF4-FFF2-40B4-BE49-F238E27FC236}">
                    <a16:creationId xmlns:a16="http://schemas.microsoft.com/office/drawing/2014/main" id="{804A98CE-8626-4343-94E8-0A723D678FA1}"/>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7" name="Straight Connector 40">
                <a:extLst>
                  <a:ext uri="{FF2B5EF4-FFF2-40B4-BE49-F238E27FC236}">
                    <a16:creationId xmlns:a16="http://schemas.microsoft.com/office/drawing/2014/main" id="{37600B0C-04C8-4451-993D-6DE454B05111}"/>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Straight Connector 41">
                <a:extLst>
                  <a:ext uri="{FF2B5EF4-FFF2-40B4-BE49-F238E27FC236}">
                    <a16:creationId xmlns:a16="http://schemas.microsoft.com/office/drawing/2014/main" id="{2DFE4569-4C33-4288-BEA9-388CF2E9721F}"/>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99" name="Group 29">
            <a:extLst>
              <a:ext uri="{FF2B5EF4-FFF2-40B4-BE49-F238E27FC236}">
                <a16:creationId xmlns:a16="http://schemas.microsoft.com/office/drawing/2014/main" id="{3CE78732-CB8E-4D8C-BA2E-FFEB1BA7D6C3}"/>
              </a:ext>
            </a:extLst>
          </p:cNvPr>
          <p:cNvGrpSpPr/>
          <p:nvPr/>
        </p:nvGrpSpPr>
        <p:grpSpPr>
          <a:xfrm>
            <a:off x="5849524" y="5838239"/>
            <a:ext cx="2211387" cy="543160"/>
            <a:chOff x="5849524" y="5845383"/>
            <a:chExt cx="2211387" cy="543160"/>
          </a:xfrm>
        </p:grpSpPr>
        <p:grpSp>
          <p:nvGrpSpPr>
            <p:cNvPr id="100" name="Group 42">
              <a:extLst>
                <a:ext uri="{FF2B5EF4-FFF2-40B4-BE49-F238E27FC236}">
                  <a16:creationId xmlns:a16="http://schemas.microsoft.com/office/drawing/2014/main" id="{12A8AC8A-3573-4AC5-987E-40E72E7BE45B}"/>
                </a:ext>
              </a:extLst>
            </p:cNvPr>
            <p:cNvGrpSpPr>
              <a:grpSpLocks/>
            </p:cNvGrpSpPr>
            <p:nvPr/>
          </p:nvGrpSpPr>
          <p:grpSpPr bwMode="auto">
            <a:xfrm>
              <a:off x="5849524" y="5845383"/>
              <a:ext cx="2211387" cy="234950"/>
              <a:chOff x="1392851" y="2310653"/>
              <a:chExt cx="3302446" cy="234913"/>
            </a:xfrm>
          </p:grpSpPr>
          <p:cxnSp>
            <p:nvCxnSpPr>
              <p:cNvPr id="102" name="Straight Connector 43">
                <a:extLst>
                  <a:ext uri="{FF2B5EF4-FFF2-40B4-BE49-F238E27FC236}">
                    <a16:creationId xmlns:a16="http://schemas.microsoft.com/office/drawing/2014/main" id="{F6AD3E96-6EE0-4E90-A0BF-07B57BA03558}"/>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Straight Connector 44">
                <a:extLst>
                  <a:ext uri="{FF2B5EF4-FFF2-40B4-BE49-F238E27FC236}">
                    <a16:creationId xmlns:a16="http://schemas.microsoft.com/office/drawing/2014/main" id="{E57CE279-06F8-43FA-8AF0-06DFD93139E7}"/>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Straight Connector 45">
                <a:extLst>
                  <a:ext uri="{FF2B5EF4-FFF2-40B4-BE49-F238E27FC236}">
                    <a16:creationId xmlns:a16="http://schemas.microsoft.com/office/drawing/2014/main" id="{DBAAAB19-B758-4869-A737-A9ABE26B711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Straight Connector 46">
                <a:extLst>
                  <a:ext uri="{FF2B5EF4-FFF2-40B4-BE49-F238E27FC236}">
                    <a16:creationId xmlns:a16="http://schemas.microsoft.com/office/drawing/2014/main" id="{A29F12A6-D1EC-4C1A-8B2B-B8FC755D1D92}"/>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1" name="文字方塊 29">
              <a:extLst>
                <a:ext uri="{FF2B5EF4-FFF2-40B4-BE49-F238E27FC236}">
                  <a16:creationId xmlns:a16="http://schemas.microsoft.com/office/drawing/2014/main" id="{1884D33D-BE9B-4579-A87F-3762EDD7E114}"/>
                </a:ext>
              </a:extLst>
            </p:cNvPr>
            <p:cNvSpPr txBox="1">
              <a:spLocks noChangeArrowheads="1"/>
            </p:cNvSpPr>
            <p:nvPr/>
          </p:nvSpPr>
          <p:spPr bwMode="auto">
            <a:xfrm>
              <a:off x="6209095" y="6019211"/>
              <a:ext cx="15031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fontAlgn="base">
                <a:spcBef>
                  <a:spcPct val="0"/>
                </a:spcBef>
                <a:spcAft>
                  <a:spcPct val="0"/>
                </a:spcAft>
              </a:pPr>
              <a:r>
                <a:rPr lang="en-US" altLang="zh-TW" sz="1800" dirty="0">
                  <a:solidFill>
                    <a:srgbClr val="000099"/>
                  </a:solidFill>
                  <a:latin typeface="Calibri" panose="020F0502020204030204" pitchFamily="34" charset="0"/>
                </a:rPr>
                <a:t>Network layer</a:t>
              </a:r>
              <a:endParaRPr lang="zh-TW" altLang="en-US" sz="1800" dirty="0">
                <a:solidFill>
                  <a:srgbClr val="000099"/>
                </a:solidFill>
                <a:latin typeface="Calibri" panose="020F0502020204030204" pitchFamily="34" charset="0"/>
              </a:endParaRPr>
            </a:p>
          </p:txBody>
        </p:sp>
      </p:grpSp>
      <p:grpSp>
        <p:nvGrpSpPr>
          <p:cNvPr id="106" name="Group 141">
            <a:extLst>
              <a:ext uri="{FF2B5EF4-FFF2-40B4-BE49-F238E27FC236}">
                <a16:creationId xmlns:a16="http://schemas.microsoft.com/office/drawing/2014/main" id="{5777F392-6C6B-47A0-B782-F38EC650293C}"/>
              </a:ext>
            </a:extLst>
          </p:cNvPr>
          <p:cNvGrpSpPr/>
          <p:nvPr/>
        </p:nvGrpSpPr>
        <p:grpSpPr>
          <a:xfrm>
            <a:off x="7721188" y="5858083"/>
            <a:ext cx="2349500" cy="515936"/>
            <a:chOff x="7721188" y="5858083"/>
            <a:chExt cx="2349500" cy="515936"/>
          </a:xfrm>
        </p:grpSpPr>
        <p:grpSp>
          <p:nvGrpSpPr>
            <p:cNvPr id="107" name="Group 47">
              <a:extLst>
                <a:ext uri="{FF2B5EF4-FFF2-40B4-BE49-F238E27FC236}">
                  <a16:creationId xmlns:a16="http://schemas.microsoft.com/office/drawing/2014/main" id="{F42B28B0-A7B1-409D-BE4C-18C729EC4733}"/>
                </a:ext>
              </a:extLst>
            </p:cNvPr>
            <p:cNvGrpSpPr>
              <a:grpSpLocks/>
            </p:cNvGrpSpPr>
            <p:nvPr/>
          </p:nvGrpSpPr>
          <p:grpSpPr bwMode="auto">
            <a:xfrm>
              <a:off x="8227599" y="5858083"/>
              <a:ext cx="1376362" cy="214313"/>
              <a:chOff x="1392851" y="2310653"/>
              <a:chExt cx="3302446" cy="234913"/>
            </a:xfrm>
          </p:grpSpPr>
          <p:cxnSp>
            <p:nvCxnSpPr>
              <p:cNvPr id="109" name="Straight Connector 48">
                <a:extLst>
                  <a:ext uri="{FF2B5EF4-FFF2-40B4-BE49-F238E27FC236}">
                    <a16:creationId xmlns:a16="http://schemas.microsoft.com/office/drawing/2014/main" id="{A8F984C4-34EB-4006-8A1F-5CD8954432B3}"/>
                  </a:ext>
                </a:extLst>
              </p:cNvPr>
              <p:cNvCxnSpPr>
                <a:cxnSpLocks noChangeShapeType="1"/>
              </p:cNvCxnSpPr>
              <p:nvPr/>
            </p:nvCxnSpPr>
            <p:spPr bwMode="auto">
              <a:xfrm>
                <a:off x="1394004"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Straight Connector 49">
                <a:extLst>
                  <a:ext uri="{FF2B5EF4-FFF2-40B4-BE49-F238E27FC236}">
                    <a16:creationId xmlns:a16="http://schemas.microsoft.com/office/drawing/2014/main" id="{85514DE7-F382-4383-BB3A-92DFD178C876}"/>
                  </a:ext>
                </a:extLst>
              </p:cNvPr>
              <p:cNvCxnSpPr>
                <a:cxnSpLocks noChangeShapeType="1"/>
              </p:cNvCxnSpPr>
              <p:nvPr/>
            </p:nvCxnSpPr>
            <p:spPr bwMode="auto">
              <a:xfrm>
                <a:off x="1392851" y="2427111"/>
                <a:ext cx="330244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Straight Connector 50">
                <a:extLst>
                  <a:ext uri="{FF2B5EF4-FFF2-40B4-BE49-F238E27FC236}">
                    <a16:creationId xmlns:a16="http://schemas.microsoft.com/office/drawing/2014/main" id="{44082A28-6B61-486E-802D-C63D7A6C9BB4}"/>
                  </a:ext>
                </a:extLst>
              </p:cNvPr>
              <p:cNvCxnSpPr>
                <a:cxnSpLocks noChangeShapeType="1"/>
              </p:cNvCxnSpPr>
              <p:nvPr/>
            </p:nvCxnSpPr>
            <p:spPr bwMode="auto">
              <a:xfrm>
                <a:off x="4695297" y="2310653"/>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Straight Connector 51">
                <a:extLst>
                  <a:ext uri="{FF2B5EF4-FFF2-40B4-BE49-F238E27FC236}">
                    <a16:creationId xmlns:a16="http://schemas.microsoft.com/office/drawing/2014/main" id="{EF8BFAF9-982F-4237-82A7-5E8692F3E3E4}"/>
                  </a:ext>
                </a:extLst>
              </p:cNvPr>
              <p:cNvCxnSpPr>
                <a:cxnSpLocks noChangeShapeType="1"/>
              </p:cNvCxnSpPr>
              <p:nvPr/>
            </p:nvCxnSpPr>
            <p:spPr bwMode="auto">
              <a:xfrm>
                <a:off x="3042374" y="2429108"/>
                <a:ext cx="0" cy="11645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8" name="文字方塊 29">
              <a:extLst>
                <a:ext uri="{FF2B5EF4-FFF2-40B4-BE49-F238E27FC236}">
                  <a16:creationId xmlns:a16="http://schemas.microsoft.com/office/drawing/2014/main" id="{2FC7E3D6-55DD-44DF-A69B-6909F1CEDF8A}"/>
                </a:ext>
              </a:extLst>
            </p:cNvPr>
            <p:cNvSpPr txBox="1">
              <a:spLocks noChangeArrowheads="1"/>
            </p:cNvSpPr>
            <p:nvPr/>
          </p:nvSpPr>
          <p:spPr bwMode="auto">
            <a:xfrm>
              <a:off x="7721188" y="6004131"/>
              <a:ext cx="2349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fontAlgn="base">
                <a:spcBef>
                  <a:spcPct val="0"/>
                </a:spcBef>
                <a:spcAft>
                  <a:spcPct val="0"/>
                </a:spcAft>
              </a:pPr>
              <a:r>
                <a:rPr lang="en-US" altLang="zh-TW" sz="1800" dirty="0">
                  <a:solidFill>
                    <a:srgbClr val="000099"/>
                  </a:solidFill>
                  <a:latin typeface="Calibri" panose="020F0502020204030204" pitchFamily="34" charset="0"/>
                </a:rPr>
                <a:t>Transport layer</a:t>
              </a:r>
              <a:endParaRPr lang="zh-TW" altLang="en-US" sz="1800" dirty="0">
                <a:solidFill>
                  <a:srgbClr val="000099"/>
                </a:solidFill>
                <a:latin typeface="Calibri" panose="020F0502020204030204" pitchFamily="34" charset="0"/>
              </a:endParaRPr>
            </a:p>
          </p:txBody>
        </p:sp>
      </p:grpSp>
      <p:sp>
        <p:nvSpPr>
          <p:cNvPr id="113" name="Rectangle 3">
            <a:extLst>
              <a:ext uri="{FF2B5EF4-FFF2-40B4-BE49-F238E27FC236}">
                <a16:creationId xmlns:a16="http://schemas.microsoft.com/office/drawing/2014/main" id="{8508804C-F0C8-4870-8D0C-4CEC8D43CD82}"/>
              </a:ext>
            </a:extLst>
          </p:cNvPr>
          <p:cNvSpPr>
            <a:spLocks/>
          </p:cNvSpPr>
          <p:nvPr/>
        </p:nvSpPr>
        <p:spPr bwMode="auto">
          <a:xfrm>
            <a:off x="2121312" y="5970294"/>
            <a:ext cx="622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Ingress</a:t>
            </a:r>
          </a:p>
          <a:p>
            <a:pPr algn="ctr" eaLnBrk="0" fontAlgn="base" hangingPunct="0">
              <a:spcBef>
                <a:spcPct val="0"/>
              </a:spcBef>
              <a:spcAft>
                <a:spcPct val="0"/>
              </a:spcAft>
            </a:pPr>
            <a:r>
              <a:rPr lang="en-US" altLang="en-US" sz="1700" dirty="0">
                <a:solidFill>
                  <a:schemeClr val="accent6">
                    <a:lumMod val="75000"/>
                  </a:schemeClr>
                </a:solidFill>
                <a:latin typeface="Calibri" panose="020F0502020204030204" pitchFamily="34" charset="0"/>
              </a:rPr>
              <a:t>Port</a:t>
            </a:r>
          </a:p>
        </p:txBody>
      </p:sp>
      <p:cxnSp>
        <p:nvCxnSpPr>
          <p:cNvPr id="3" name="直接箭头连接符 2">
            <a:extLst>
              <a:ext uri="{FF2B5EF4-FFF2-40B4-BE49-F238E27FC236}">
                <a16:creationId xmlns:a16="http://schemas.microsoft.com/office/drawing/2014/main" id="{A29A4310-7A42-4B9B-A1B5-7F238E94DE90}"/>
              </a:ext>
            </a:extLst>
          </p:cNvPr>
          <p:cNvCxnSpPr>
            <a:stCxn id="113" idx="0"/>
            <a:endCxn id="64" idx="2"/>
          </p:cNvCxnSpPr>
          <p:nvPr/>
        </p:nvCxnSpPr>
        <p:spPr>
          <a:xfrm flipV="1">
            <a:off x="2432455" y="5707270"/>
            <a:ext cx="769" cy="263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56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dissolve">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dissolv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dissolve">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dissolve">
                                      <p:cBhvr>
                                        <p:cTn id="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71" name="Rectangle 1"/>
          <p:cNvSpPr txBox="1">
            <a:spLocks noChangeArrowheads="1"/>
          </p:cNvSpPr>
          <p:nvPr/>
        </p:nvSpPr>
        <p:spPr bwMode="auto">
          <a:xfrm>
            <a:off x="788194" y="-78822"/>
            <a:ext cx="5739854" cy="10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1857" name="Rectangle 2"/>
          <p:cNvSpPr>
            <a:spLocks/>
          </p:cNvSpPr>
          <p:nvPr/>
        </p:nvSpPr>
        <p:spPr bwMode="auto">
          <a:xfrm>
            <a:off x="2193926" y="1194078"/>
            <a:ext cx="4368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forwarding:</a:t>
            </a:r>
          </a:p>
        </p:txBody>
      </p:sp>
      <p:sp>
        <p:nvSpPr>
          <p:cNvPr id="121858" name="Rectangle 3"/>
          <p:cNvSpPr>
            <a:spLocks/>
          </p:cNvSpPr>
          <p:nvPr/>
        </p:nvSpPr>
        <p:spPr bwMode="auto">
          <a:xfrm>
            <a:off x="2530773" y="2312989"/>
            <a:ext cx="3968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59" name="Group 4"/>
          <p:cNvGrpSpPr>
            <a:grpSpLocks/>
          </p:cNvGrpSpPr>
          <p:nvPr/>
        </p:nvGrpSpPr>
        <p:grpSpPr bwMode="auto">
          <a:xfrm>
            <a:off x="2211389" y="1644650"/>
            <a:ext cx="7483475" cy="571500"/>
            <a:chOff x="0" y="0"/>
            <a:chExt cx="6704" cy="512"/>
          </a:xfrm>
        </p:grpSpPr>
        <p:sp>
          <p:nvSpPr>
            <p:cNvPr id="121944"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5"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46"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7"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48"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9"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50"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1"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52"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3"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54"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55"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56"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7"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Dst</a:t>
              </a:r>
              <a:endParaRPr lang="en-US" altLang="zh-CN" sz="1700" dirty="0">
                <a:solidFill>
                  <a:srgbClr val="0000FF"/>
                </a:solidFill>
                <a:latin typeface="Calibri" panose="020F0502020204030204" pitchFamily="34" charset="0"/>
              </a:endParaRPr>
            </a:p>
          </p:txBody>
        </p:sp>
        <p:sp>
          <p:nvSpPr>
            <p:cNvPr id="121958"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59"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60"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1"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62"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3"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64"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65"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Action</a:t>
              </a:r>
            </a:p>
          </p:txBody>
        </p:sp>
      </p:grpSp>
      <p:sp>
        <p:nvSpPr>
          <p:cNvPr id="121860" name="Rectangle 27"/>
          <p:cNvSpPr>
            <a:spLocks/>
          </p:cNvSpPr>
          <p:nvPr/>
        </p:nvSpPr>
        <p:spPr bwMode="auto">
          <a:xfrm>
            <a:off x="3131344" y="2312989"/>
            <a:ext cx="466229"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1" name="Rectangle 28"/>
          <p:cNvSpPr>
            <a:spLocks/>
          </p:cNvSpPr>
          <p:nvPr/>
        </p:nvSpPr>
        <p:spPr bwMode="auto">
          <a:xfrm>
            <a:off x="3770313"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2" name="Rectangle 29"/>
          <p:cNvSpPr>
            <a:spLocks/>
          </p:cNvSpPr>
          <p:nvPr/>
        </p:nvSpPr>
        <p:spPr bwMode="auto">
          <a:xfrm>
            <a:off x="44323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3" name="Rectangle 30"/>
          <p:cNvSpPr>
            <a:spLocks/>
          </p:cNvSpPr>
          <p:nvPr/>
        </p:nvSpPr>
        <p:spPr bwMode="auto">
          <a:xfrm>
            <a:off x="5092700" y="2312989"/>
            <a:ext cx="4206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4" name="Rectangle 31"/>
          <p:cNvSpPr>
            <a:spLocks/>
          </p:cNvSpPr>
          <p:nvPr/>
        </p:nvSpPr>
        <p:spPr bwMode="auto">
          <a:xfrm>
            <a:off x="5663952" y="2312989"/>
            <a:ext cx="509836"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5" name="Rectangle 32"/>
          <p:cNvSpPr>
            <a:spLocks/>
          </p:cNvSpPr>
          <p:nvPr/>
        </p:nvSpPr>
        <p:spPr bwMode="auto">
          <a:xfrm>
            <a:off x="6173788" y="2276476"/>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latin typeface="Calibri" panose="020F0502020204030204" pitchFamily="34" charset="0"/>
              </a:rPr>
              <a:t>51.6.0.8</a:t>
            </a:r>
          </a:p>
        </p:txBody>
      </p:sp>
      <p:sp>
        <p:nvSpPr>
          <p:cNvPr id="121866" name="Rectangle 33"/>
          <p:cNvSpPr>
            <a:spLocks/>
          </p:cNvSpPr>
          <p:nvPr/>
        </p:nvSpPr>
        <p:spPr bwMode="auto">
          <a:xfrm>
            <a:off x="7104111" y="2312989"/>
            <a:ext cx="400001"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7" name="Rectangle 34"/>
          <p:cNvSpPr>
            <a:spLocks/>
          </p:cNvSpPr>
          <p:nvPr/>
        </p:nvSpPr>
        <p:spPr bwMode="auto">
          <a:xfrm>
            <a:off x="7764511"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8" name="Rectangle 35"/>
          <p:cNvSpPr>
            <a:spLocks/>
          </p:cNvSpPr>
          <p:nvPr/>
        </p:nvSpPr>
        <p:spPr bwMode="auto">
          <a:xfrm>
            <a:off x="8424910" y="2312989"/>
            <a:ext cx="40159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69" name="Rectangle 36"/>
          <p:cNvSpPr>
            <a:spLocks/>
          </p:cNvSpPr>
          <p:nvPr/>
        </p:nvSpPr>
        <p:spPr bwMode="auto">
          <a:xfrm>
            <a:off x="8995248" y="2276475"/>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port 6</a:t>
            </a:r>
          </a:p>
        </p:txBody>
      </p:sp>
      <p:sp>
        <p:nvSpPr>
          <p:cNvPr id="121872" name="Rectangle 2"/>
          <p:cNvSpPr>
            <a:spLocks/>
          </p:cNvSpPr>
          <p:nvPr/>
        </p:nvSpPr>
        <p:spPr bwMode="auto">
          <a:xfrm>
            <a:off x="4163599" y="2671961"/>
            <a:ext cx="553126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IP datagrams destined to IP address  51.6.0.8 should be forwarded to router output port 6 </a:t>
            </a:r>
          </a:p>
        </p:txBody>
      </p:sp>
      <p:grpSp>
        <p:nvGrpSpPr>
          <p:cNvPr id="2" name="组合 1">
            <a:extLst>
              <a:ext uri="{FF2B5EF4-FFF2-40B4-BE49-F238E27FC236}">
                <a16:creationId xmlns:a16="http://schemas.microsoft.com/office/drawing/2014/main" id="{CC99F123-3A0D-492F-A741-85616C6AC848}"/>
              </a:ext>
            </a:extLst>
          </p:cNvPr>
          <p:cNvGrpSpPr/>
          <p:nvPr/>
        </p:nvGrpSpPr>
        <p:grpSpPr>
          <a:xfrm>
            <a:off x="938237" y="3187978"/>
            <a:ext cx="8856984" cy="2084610"/>
            <a:chOff x="938237" y="3187978"/>
            <a:chExt cx="8856984" cy="2084610"/>
          </a:xfrm>
        </p:grpSpPr>
        <p:sp>
          <p:nvSpPr>
            <p:cNvPr id="121873" name="Rectangle 73"/>
            <p:cNvSpPr>
              <a:spLocks/>
            </p:cNvSpPr>
            <p:nvPr/>
          </p:nvSpPr>
          <p:spPr bwMode="auto">
            <a:xfrm>
              <a:off x="2530772" y="4351338"/>
              <a:ext cx="33942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74" name="Group 74"/>
            <p:cNvGrpSpPr>
              <a:grpSpLocks/>
            </p:cNvGrpSpPr>
            <p:nvPr/>
          </p:nvGrpSpPr>
          <p:grpSpPr bwMode="auto">
            <a:xfrm>
              <a:off x="2211389" y="3684588"/>
              <a:ext cx="7483475" cy="571500"/>
              <a:chOff x="0" y="0"/>
              <a:chExt cx="6704" cy="512"/>
            </a:xfrm>
          </p:grpSpPr>
          <p:sp>
            <p:nvSpPr>
              <p:cNvPr id="121922"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3"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24"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5"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26"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7"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28"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9"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30"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1"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32"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dirty="0">
                  <a:solidFill>
                    <a:srgbClr val="0000FF"/>
                  </a:solidFill>
                  <a:latin typeface="Calibri" panose="020F0502020204030204" pitchFamily="34" charset="0"/>
                </a:endParaRPr>
              </a:p>
            </p:txBody>
          </p:sp>
          <p:sp>
            <p:nvSpPr>
              <p:cNvPr id="121933"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IP</a:t>
                </a:r>
              </a:p>
              <a:p>
                <a:pPr algn="ctr"/>
                <a:r>
                  <a:rPr lang="en-US" altLang="zh-CN" sz="1700" dirty="0" err="1">
                    <a:solidFill>
                      <a:srgbClr val="0000FF"/>
                    </a:solidFill>
                    <a:latin typeface="Calibri" panose="020F0502020204030204" pitchFamily="34" charset="0"/>
                  </a:rPr>
                  <a:t>Src</a:t>
                </a:r>
                <a:endParaRPr lang="en-US" altLang="zh-CN" sz="1700" dirty="0">
                  <a:solidFill>
                    <a:srgbClr val="0000FF"/>
                  </a:solidFill>
                  <a:latin typeface="Calibri" panose="020F0502020204030204" pitchFamily="34" charset="0"/>
                </a:endParaRPr>
              </a:p>
            </p:txBody>
          </p:sp>
          <p:sp>
            <p:nvSpPr>
              <p:cNvPr id="121934"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5"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36"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7"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38"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39"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40"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1"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42"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43"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75" name="Rectangle 97"/>
            <p:cNvSpPr>
              <a:spLocks/>
            </p:cNvSpPr>
            <p:nvPr/>
          </p:nvSpPr>
          <p:spPr bwMode="auto">
            <a:xfrm>
              <a:off x="3129008"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6" name="Rectangle 98"/>
            <p:cNvSpPr>
              <a:spLocks/>
            </p:cNvSpPr>
            <p:nvPr/>
          </p:nvSpPr>
          <p:spPr bwMode="auto">
            <a:xfrm>
              <a:off x="3770313" y="4351338"/>
              <a:ext cx="6619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7" name="Rectangle 99"/>
            <p:cNvSpPr>
              <a:spLocks/>
            </p:cNvSpPr>
            <p:nvPr/>
          </p:nvSpPr>
          <p:spPr bwMode="auto">
            <a:xfrm>
              <a:off x="4502076" y="4351338"/>
              <a:ext cx="35091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8" name="Rectangle 100"/>
            <p:cNvSpPr>
              <a:spLocks/>
            </p:cNvSpPr>
            <p:nvPr/>
          </p:nvSpPr>
          <p:spPr bwMode="auto">
            <a:xfrm>
              <a:off x="5111796" y="4351338"/>
              <a:ext cx="40159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79" name="Rectangle 101"/>
            <p:cNvSpPr>
              <a:spLocks/>
            </p:cNvSpPr>
            <p:nvPr/>
          </p:nvSpPr>
          <p:spPr bwMode="auto">
            <a:xfrm>
              <a:off x="5740456" y="4351338"/>
              <a:ext cx="43333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0" name="Rectangle 102"/>
            <p:cNvSpPr>
              <a:spLocks/>
            </p:cNvSpPr>
            <p:nvPr/>
          </p:nvSpPr>
          <p:spPr bwMode="auto">
            <a:xfrm>
              <a:off x="6432596" y="4351338"/>
              <a:ext cx="40159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1" name="Rectangle 103"/>
            <p:cNvSpPr>
              <a:spLocks/>
            </p:cNvSpPr>
            <p:nvPr/>
          </p:nvSpPr>
          <p:spPr bwMode="auto">
            <a:xfrm>
              <a:off x="7092997" y="4351338"/>
              <a:ext cx="411116"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2" name="Rectangle 104"/>
            <p:cNvSpPr>
              <a:spLocks/>
            </p:cNvSpPr>
            <p:nvPr/>
          </p:nvSpPr>
          <p:spPr bwMode="auto">
            <a:xfrm>
              <a:off x="7896200" y="4351338"/>
              <a:ext cx="269901"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83" name="Rectangle 105"/>
            <p:cNvSpPr>
              <a:spLocks/>
            </p:cNvSpPr>
            <p:nvPr/>
          </p:nvSpPr>
          <p:spPr bwMode="auto">
            <a:xfrm>
              <a:off x="8424910" y="4351338"/>
              <a:ext cx="40159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22</a:t>
              </a:r>
            </a:p>
          </p:txBody>
        </p:sp>
        <p:sp>
          <p:nvSpPr>
            <p:cNvPr id="121884" name="Rectangle 106"/>
            <p:cNvSpPr>
              <a:spLocks/>
            </p:cNvSpPr>
            <p:nvPr/>
          </p:nvSpPr>
          <p:spPr bwMode="auto">
            <a:xfrm>
              <a:off x="9053569" y="4345833"/>
              <a:ext cx="660400"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85" name="Rectangle 2"/>
            <p:cNvSpPr>
              <a:spLocks/>
            </p:cNvSpPr>
            <p:nvPr/>
          </p:nvSpPr>
          <p:spPr bwMode="auto">
            <a:xfrm>
              <a:off x="2197100" y="3187978"/>
              <a:ext cx="121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Firewall:</a:t>
              </a:r>
            </a:p>
          </p:txBody>
        </p:sp>
        <p:sp>
          <p:nvSpPr>
            <p:cNvPr id="121886" name="Rectangle 2"/>
            <p:cNvSpPr>
              <a:spLocks/>
            </p:cNvSpPr>
            <p:nvPr/>
          </p:nvSpPr>
          <p:spPr bwMode="auto">
            <a:xfrm>
              <a:off x="938237" y="4657035"/>
              <a:ext cx="885698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destined to TCP  port 22 (</a:t>
              </a:r>
              <a:r>
                <a:rPr lang="en-US" altLang="zh-CN" sz="2000" dirty="0" err="1">
                  <a:solidFill>
                    <a:srgbClr val="000099"/>
                  </a:solidFill>
                  <a:latin typeface="Comic Sans MS" panose="030F0702030302020204" pitchFamily="66" charset="0"/>
                </a:rPr>
                <a:t>ssh</a:t>
              </a:r>
              <a:r>
                <a:rPr lang="en-US" altLang="zh-CN" sz="2000" dirty="0">
                  <a:solidFill>
                    <a:srgbClr val="000099"/>
                  </a:solidFill>
                  <a:latin typeface="Comic Sans MS" panose="030F0702030302020204" pitchFamily="66" charset="0"/>
                </a:rPr>
                <a:t> port #)</a:t>
              </a:r>
            </a:p>
            <a:p>
              <a:pPr algn="r"/>
              <a:endParaRPr lang="en-US" altLang="zh-CN" sz="2000" dirty="0">
                <a:solidFill>
                  <a:srgbClr val="000099"/>
                </a:solidFill>
                <a:latin typeface="Comic Sans MS" panose="030F0702030302020204" pitchFamily="66" charset="0"/>
              </a:endParaRPr>
            </a:p>
          </p:txBody>
        </p:sp>
      </p:grpSp>
      <p:grpSp>
        <p:nvGrpSpPr>
          <p:cNvPr id="3" name="组合 2">
            <a:extLst>
              <a:ext uri="{FF2B5EF4-FFF2-40B4-BE49-F238E27FC236}">
                <a16:creationId xmlns:a16="http://schemas.microsoft.com/office/drawing/2014/main" id="{4CF08FF7-17AE-4D31-9040-B95D213785E2}"/>
              </a:ext>
            </a:extLst>
          </p:cNvPr>
          <p:cNvGrpSpPr/>
          <p:nvPr/>
        </p:nvGrpSpPr>
        <p:grpSpPr>
          <a:xfrm>
            <a:off x="2173289" y="5372100"/>
            <a:ext cx="7572374" cy="1231802"/>
            <a:chOff x="2173289" y="5372100"/>
            <a:chExt cx="7572374" cy="1231802"/>
          </a:xfrm>
        </p:grpSpPr>
        <p:sp>
          <p:nvSpPr>
            <p:cNvPr id="121887" name="Rectangle 73"/>
            <p:cNvSpPr>
              <a:spLocks/>
            </p:cNvSpPr>
            <p:nvPr/>
          </p:nvSpPr>
          <p:spPr bwMode="auto">
            <a:xfrm>
              <a:off x="2428824"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grpSp>
          <p:nvGrpSpPr>
            <p:cNvPr id="121888" name="Group 74"/>
            <p:cNvGrpSpPr>
              <a:grpSpLocks/>
            </p:cNvGrpSpPr>
            <p:nvPr/>
          </p:nvGrpSpPr>
          <p:grpSpPr bwMode="auto">
            <a:xfrm>
              <a:off x="2173289" y="5372100"/>
              <a:ext cx="7483475" cy="571500"/>
              <a:chOff x="0" y="0"/>
              <a:chExt cx="6704" cy="512"/>
            </a:xfrm>
          </p:grpSpPr>
          <p:sp>
            <p:nvSpPr>
              <p:cNvPr id="121900" name="Rectangle 7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1" name="Rectangle 7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Switch</a:t>
                </a:r>
              </a:p>
              <a:p>
                <a:pPr algn="ctr"/>
                <a:r>
                  <a:rPr lang="en-US" altLang="zh-CN" sz="1700" dirty="0">
                    <a:solidFill>
                      <a:srgbClr val="0000FF"/>
                    </a:solidFill>
                    <a:latin typeface="Calibri" panose="020F0502020204030204" pitchFamily="34" charset="0"/>
                  </a:rPr>
                  <a:t>Port</a:t>
                </a:r>
              </a:p>
            </p:txBody>
          </p:sp>
          <p:sp>
            <p:nvSpPr>
              <p:cNvPr id="121902" name="Rectangle 7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3" name="Rectangle 7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src</a:t>
                </a:r>
              </a:p>
            </p:txBody>
          </p:sp>
          <p:sp>
            <p:nvSpPr>
              <p:cNvPr id="121904" name="Rectangle 7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5" name="Rectangle 8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MAC</a:t>
                </a:r>
              </a:p>
              <a:p>
                <a:pPr algn="ctr"/>
                <a:r>
                  <a:rPr lang="en-US" altLang="zh-CN" sz="1700">
                    <a:solidFill>
                      <a:srgbClr val="0000FF"/>
                    </a:solidFill>
                    <a:latin typeface="Calibri" panose="020F0502020204030204" pitchFamily="34" charset="0"/>
                  </a:rPr>
                  <a:t>dst</a:t>
                </a:r>
              </a:p>
            </p:txBody>
          </p:sp>
          <p:sp>
            <p:nvSpPr>
              <p:cNvPr id="121906" name="Rectangle 8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7" name="Rectangle 8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Eth</a:t>
                </a:r>
              </a:p>
              <a:p>
                <a:pPr algn="ctr"/>
                <a:r>
                  <a:rPr lang="en-US" altLang="zh-CN" sz="1700">
                    <a:solidFill>
                      <a:srgbClr val="0000FF"/>
                    </a:solidFill>
                    <a:latin typeface="Calibri" panose="020F0502020204030204" pitchFamily="34" charset="0"/>
                  </a:rPr>
                  <a:t>type</a:t>
                </a:r>
              </a:p>
            </p:txBody>
          </p:sp>
          <p:sp>
            <p:nvSpPr>
              <p:cNvPr id="121908" name="Rectangle 8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09" name="Rectangle 8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VLAN</a:t>
                </a:r>
              </a:p>
              <a:p>
                <a:pPr algn="ctr"/>
                <a:r>
                  <a:rPr lang="en-US" altLang="zh-CN" sz="1700">
                    <a:solidFill>
                      <a:srgbClr val="0000FF"/>
                    </a:solidFill>
                    <a:latin typeface="Calibri" panose="020F0502020204030204" pitchFamily="34" charset="0"/>
                  </a:rPr>
                  <a:t>ID</a:t>
                </a:r>
              </a:p>
            </p:txBody>
          </p:sp>
          <p:sp>
            <p:nvSpPr>
              <p:cNvPr id="121910" name="Rectangle 8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1" name="Rectangle 8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Src</a:t>
                </a:r>
              </a:p>
            </p:txBody>
          </p:sp>
          <p:sp>
            <p:nvSpPr>
              <p:cNvPr id="121912" name="Rectangle 8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3" name="Rectangle 8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Dst</a:t>
                </a:r>
              </a:p>
            </p:txBody>
          </p:sp>
          <p:sp>
            <p:nvSpPr>
              <p:cNvPr id="121914" name="Rectangle 8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5" name="Rectangle 9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IP</a:t>
                </a:r>
              </a:p>
              <a:p>
                <a:pPr algn="ctr"/>
                <a:r>
                  <a:rPr lang="en-US" altLang="zh-CN" sz="1700">
                    <a:solidFill>
                      <a:srgbClr val="0000FF"/>
                    </a:solidFill>
                    <a:latin typeface="Calibri" panose="020F0502020204030204" pitchFamily="34" charset="0"/>
                  </a:rPr>
                  <a:t>Prot</a:t>
                </a:r>
              </a:p>
            </p:txBody>
          </p:sp>
          <p:sp>
            <p:nvSpPr>
              <p:cNvPr id="121916" name="Rectangle 9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Calibri" panose="020F0502020204030204" pitchFamily="34" charset="0"/>
                </a:endParaRPr>
              </a:p>
            </p:txBody>
          </p:sp>
          <p:sp>
            <p:nvSpPr>
              <p:cNvPr id="121917" name="Rectangle 9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sport</a:t>
                </a:r>
              </a:p>
            </p:txBody>
          </p:sp>
          <p:sp>
            <p:nvSpPr>
              <p:cNvPr id="121918" name="Rectangle 9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19" name="Rectangle 9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latin typeface="Calibri" panose="020F0502020204030204" pitchFamily="34" charset="0"/>
                  </a:rPr>
                  <a:t>TCP</a:t>
                </a:r>
              </a:p>
              <a:p>
                <a:pPr algn="ctr"/>
                <a:r>
                  <a:rPr lang="en-US" altLang="zh-CN" sz="1700">
                    <a:solidFill>
                      <a:srgbClr val="0000FF"/>
                    </a:solidFill>
                    <a:latin typeface="Calibri" panose="020F0502020204030204" pitchFamily="34" charset="0"/>
                  </a:rPr>
                  <a:t>dport</a:t>
                </a:r>
              </a:p>
            </p:txBody>
          </p:sp>
          <p:sp>
            <p:nvSpPr>
              <p:cNvPr id="121920" name="Rectangle 9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latin typeface="Calibri" panose="020F0502020204030204" pitchFamily="34" charset="0"/>
                </a:endParaRPr>
              </a:p>
            </p:txBody>
          </p:sp>
          <p:sp>
            <p:nvSpPr>
              <p:cNvPr id="121921" name="Rectangle 9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latin typeface="Calibri" panose="020F0502020204030204" pitchFamily="34" charset="0"/>
                  </a:rPr>
                  <a:t>Forward</a:t>
                </a:r>
              </a:p>
            </p:txBody>
          </p:sp>
        </p:grpSp>
        <p:sp>
          <p:nvSpPr>
            <p:cNvPr id="121889" name="Rectangle 97"/>
            <p:cNvSpPr>
              <a:spLocks/>
            </p:cNvSpPr>
            <p:nvPr/>
          </p:nvSpPr>
          <p:spPr bwMode="auto">
            <a:xfrm>
              <a:off x="3089224" y="6038851"/>
              <a:ext cx="4032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0" name="Rectangle 98"/>
            <p:cNvSpPr>
              <a:spLocks/>
            </p:cNvSpPr>
            <p:nvPr/>
          </p:nvSpPr>
          <p:spPr bwMode="auto">
            <a:xfrm>
              <a:off x="3789408" y="6038851"/>
              <a:ext cx="604793"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1" name="Rectangle 99"/>
            <p:cNvSpPr>
              <a:spLocks/>
            </p:cNvSpPr>
            <p:nvPr/>
          </p:nvSpPr>
          <p:spPr bwMode="auto">
            <a:xfrm>
              <a:off x="4394200" y="6038851"/>
              <a:ext cx="4206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2" name="Rectangle 100"/>
            <p:cNvSpPr>
              <a:spLocks/>
            </p:cNvSpPr>
            <p:nvPr/>
          </p:nvSpPr>
          <p:spPr bwMode="auto">
            <a:xfrm>
              <a:off x="5072012" y="6038851"/>
              <a:ext cx="40327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3" name="Rectangle 101"/>
            <p:cNvSpPr>
              <a:spLocks/>
            </p:cNvSpPr>
            <p:nvPr/>
          </p:nvSpPr>
          <p:spPr bwMode="auto">
            <a:xfrm>
              <a:off x="5591944" y="6021388"/>
              <a:ext cx="5984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900" dirty="0">
                  <a:solidFill>
                    <a:srgbClr val="0000FF"/>
                  </a:solidFill>
                  <a:latin typeface="Calibri" panose="020F0502020204030204" pitchFamily="34" charset="0"/>
                </a:rPr>
                <a:t>128.119.1.1</a:t>
              </a:r>
            </a:p>
          </p:txBody>
        </p:sp>
        <p:sp>
          <p:nvSpPr>
            <p:cNvPr id="121894" name="Rectangle 102"/>
            <p:cNvSpPr>
              <a:spLocks/>
            </p:cNvSpPr>
            <p:nvPr/>
          </p:nvSpPr>
          <p:spPr bwMode="auto">
            <a:xfrm>
              <a:off x="6432596" y="6038851"/>
              <a:ext cx="36349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5" name="Rectangle 103"/>
            <p:cNvSpPr>
              <a:spLocks/>
            </p:cNvSpPr>
            <p:nvPr/>
          </p:nvSpPr>
          <p:spPr bwMode="auto">
            <a:xfrm>
              <a:off x="7043687" y="6038851"/>
              <a:ext cx="4223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6" name="Rectangle 104"/>
            <p:cNvSpPr>
              <a:spLocks/>
            </p:cNvSpPr>
            <p:nvPr/>
          </p:nvSpPr>
          <p:spPr bwMode="auto">
            <a:xfrm>
              <a:off x="7754985" y="6038851"/>
              <a:ext cx="373016"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7" name="Rectangle 105"/>
            <p:cNvSpPr>
              <a:spLocks/>
            </p:cNvSpPr>
            <p:nvPr/>
          </p:nvSpPr>
          <p:spPr bwMode="auto">
            <a:xfrm>
              <a:off x="8424910" y="6038851"/>
              <a:ext cx="36349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a:t>
              </a:r>
            </a:p>
          </p:txBody>
        </p:sp>
        <p:sp>
          <p:nvSpPr>
            <p:cNvPr id="121898" name="Rectangle 106"/>
            <p:cNvSpPr>
              <a:spLocks/>
            </p:cNvSpPr>
            <p:nvPr/>
          </p:nvSpPr>
          <p:spPr bwMode="auto">
            <a:xfrm>
              <a:off x="9036000" y="5975351"/>
              <a:ext cx="66040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700" dirty="0">
                  <a:solidFill>
                    <a:srgbClr val="0000FF"/>
                  </a:solidFill>
                  <a:latin typeface="Calibri" panose="020F0502020204030204" pitchFamily="34" charset="0"/>
                </a:rPr>
                <a:t>drop</a:t>
              </a:r>
            </a:p>
          </p:txBody>
        </p:sp>
        <p:sp>
          <p:nvSpPr>
            <p:cNvPr id="121899" name="Rectangle 2"/>
            <p:cNvSpPr>
              <a:spLocks/>
            </p:cNvSpPr>
            <p:nvPr/>
          </p:nvSpPr>
          <p:spPr bwMode="auto">
            <a:xfrm>
              <a:off x="2209800" y="6296125"/>
              <a:ext cx="75358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do not forward (block) all datagrams sent by host 128.119.1.1</a:t>
              </a:r>
            </a:p>
          </p:txBody>
        </p:sp>
      </p:grpSp>
      <p:sp>
        <p:nvSpPr>
          <p:cNvPr id="112"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4009244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p:cNvSpPr>
          <p:nvPr/>
        </p:nvSpPr>
        <p:spPr bwMode="auto">
          <a:xfrm>
            <a:off x="2193925" y="3763199"/>
            <a:ext cx="66989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Destination-based layer 2 (switch) forwarding:</a:t>
            </a:r>
          </a:p>
        </p:txBody>
      </p:sp>
      <p:sp>
        <p:nvSpPr>
          <p:cNvPr id="122882" name="Rectangle 3"/>
          <p:cNvSpPr>
            <a:spLocks/>
          </p:cNvSpPr>
          <p:nvPr/>
        </p:nvSpPr>
        <p:spPr bwMode="auto">
          <a:xfrm>
            <a:off x="22098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122883" name="Group 4"/>
          <p:cNvGrpSpPr>
            <a:grpSpLocks/>
          </p:cNvGrpSpPr>
          <p:nvPr/>
        </p:nvGrpSpPr>
        <p:grpSpPr bwMode="auto">
          <a:xfrm>
            <a:off x="2211389" y="4213771"/>
            <a:ext cx="7483475" cy="571500"/>
            <a:chOff x="0" y="0"/>
            <a:chExt cx="6704" cy="512"/>
          </a:xfrm>
        </p:grpSpPr>
        <p:sp>
          <p:nvSpPr>
            <p:cNvPr id="122899" name="Rectangle 5"/>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0" name="Rectangle 6"/>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122901" name="Rectangle 7"/>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2" name="Rectangle 8"/>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122903" name="Rectangle 9"/>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4" name="Rectangle 10"/>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122905" name="Rectangle 11"/>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6" name="Rectangle 12"/>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122907" name="Rectangle 13"/>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08" name="Rectangle 14"/>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122909" name="Rectangle 15"/>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0" name="Rectangle 16"/>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122911" name="Rectangle 17"/>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2" name="Rectangle 18"/>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122913" name="Rectangle 19"/>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4" name="Rectangle 20"/>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122915" name="Rectangle 21"/>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6" name="Rectangle 22"/>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122917" name="Rectangle 23"/>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18" name="Rectangle 24"/>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122919" name="Rectangle 25"/>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122920" name="Rectangle 26"/>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122884" name="Rectangle 28"/>
          <p:cNvSpPr>
            <a:spLocks/>
          </p:cNvSpPr>
          <p:nvPr/>
        </p:nvSpPr>
        <p:spPr bwMode="auto">
          <a:xfrm>
            <a:off x="2639616" y="4882110"/>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122885" name="Rectangle 29"/>
          <p:cNvSpPr>
            <a:spLocks/>
          </p:cNvSpPr>
          <p:nvPr/>
        </p:nvSpPr>
        <p:spPr bwMode="auto">
          <a:xfrm>
            <a:off x="4191000" y="4882110"/>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6" name="Rectangle 30"/>
          <p:cNvSpPr>
            <a:spLocks/>
          </p:cNvSpPr>
          <p:nvPr/>
        </p:nvSpPr>
        <p:spPr bwMode="auto">
          <a:xfrm>
            <a:off x="48529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7" name="Rectangle 31"/>
          <p:cNvSpPr>
            <a:spLocks/>
          </p:cNvSpPr>
          <p:nvPr/>
        </p:nvSpPr>
        <p:spPr bwMode="auto">
          <a:xfrm>
            <a:off x="55133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8" name="Rectangle 32"/>
          <p:cNvSpPr>
            <a:spLocks/>
          </p:cNvSpPr>
          <p:nvPr/>
        </p:nvSpPr>
        <p:spPr bwMode="auto">
          <a:xfrm>
            <a:off x="6173788"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89" name="Rectangle 33"/>
          <p:cNvSpPr>
            <a:spLocks/>
          </p:cNvSpPr>
          <p:nvPr/>
        </p:nvSpPr>
        <p:spPr bwMode="auto">
          <a:xfrm>
            <a:off x="6843713"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0" name="Rectangle 34"/>
          <p:cNvSpPr>
            <a:spLocks/>
          </p:cNvSpPr>
          <p:nvPr/>
        </p:nvSpPr>
        <p:spPr bwMode="auto">
          <a:xfrm>
            <a:off x="7504114" y="4882110"/>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1" name="Rectangle 35"/>
          <p:cNvSpPr>
            <a:spLocks/>
          </p:cNvSpPr>
          <p:nvPr/>
        </p:nvSpPr>
        <p:spPr bwMode="auto">
          <a:xfrm>
            <a:off x="8166100"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122892" name="Rectangle 36"/>
          <p:cNvSpPr>
            <a:spLocks/>
          </p:cNvSpPr>
          <p:nvPr/>
        </p:nvSpPr>
        <p:spPr bwMode="auto">
          <a:xfrm>
            <a:off x="8924925" y="4882110"/>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122894" name="Rectangle 1"/>
          <p:cNvSpPr txBox="1">
            <a:spLocks noChangeArrowheads="1"/>
          </p:cNvSpPr>
          <p:nvPr/>
        </p:nvSpPr>
        <p:spPr bwMode="auto">
          <a:xfrm>
            <a:off x="713776" y="-141324"/>
            <a:ext cx="732644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4400" dirty="0">
                <a:solidFill>
                  <a:srgbClr val="000099"/>
                </a:solidFill>
                <a:latin typeface="Comic Sans MS" panose="030F0702030302020204" pitchFamily="66" charset="0"/>
              </a:rPr>
              <a:t>OpenFlow: Examples</a:t>
            </a:r>
            <a:endParaRPr lang="en-US" altLang="zh-CN" sz="3900" dirty="0">
              <a:solidFill>
                <a:srgbClr val="000099"/>
              </a:solidFill>
              <a:latin typeface="Comic Sans MS" panose="030F0702030302020204" pitchFamily="66" charset="0"/>
            </a:endParaRPr>
          </a:p>
        </p:txBody>
      </p:sp>
      <p:sp>
        <p:nvSpPr>
          <p:cNvPr id="122895" name="Rectangle 2"/>
          <p:cNvSpPr>
            <a:spLocks/>
          </p:cNvSpPr>
          <p:nvPr/>
        </p:nvSpPr>
        <p:spPr bwMode="auto">
          <a:xfrm>
            <a:off x="2999656" y="5261719"/>
            <a:ext cx="669520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with </a:t>
            </a:r>
            <a:r>
              <a:rPr lang="en-US" altLang="zh-CN" sz="2000" dirty="0" err="1">
                <a:solidFill>
                  <a:srgbClr val="000099"/>
                </a:solidFill>
                <a:latin typeface="Comic Sans MS" panose="030F0702030302020204" pitchFamily="66" charset="0"/>
              </a:rPr>
              <a:t>dst</a:t>
            </a:r>
            <a:r>
              <a:rPr lang="en-US" altLang="zh-CN" sz="2000" dirty="0">
                <a:solidFill>
                  <a:srgbClr val="000099"/>
                </a:solidFill>
                <a:latin typeface="Comic Sans MS" panose="030F0702030302020204" pitchFamily="66" charset="0"/>
              </a:rPr>
              <a:t> MAC address 22:A7:23:11:E1:02 should be forwarded to output port 3 </a:t>
            </a:r>
          </a:p>
        </p:txBody>
      </p:sp>
      <p:sp>
        <p:nvSpPr>
          <p:cNvPr id="122896" name="Rectangle 28"/>
          <p:cNvSpPr>
            <a:spLocks/>
          </p:cNvSpPr>
          <p:nvPr/>
        </p:nvSpPr>
        <p:spPr bwMode="auto">
          <a:xfrm>
            <a:off x="3542886" y="4851381"/>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
        <p:nvSpPr>
          <p:cNvPr id="43"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41" name="Rectangle 2">
            <a:extLst>
              <a:ext uri="{FF2B5EF4-FFF2-40B4-BE49-F238E27FC236}">
                <a16:creationId xmlns:a16="http://schemas.microsoft.com/office/drawing/2014/main" id="{67390D90-B45E-45E9-BD43-A6B89D900A7A}"/>
              </a:ext>
            </a:extLst>
          </p:cNvPr>
          <p:cNvSpPr>
            <a:spLocks/>
          </p:cNvSpPr>
          <p:nvPr/>
        </p:nvSpPr>
        <p:spPr bwMode="auto">
          <a:xfrm>
            <a:off x="2193925" y="1194078"/>
            <a:ext cx="60641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dirty="0">
                <a:solidFill>
                  <a:srgbClr val="000090"/>
                </a:solidFill>
                <a:latin typeface="Comic Sans MS" panose="030F0702030302020204" pitchFamily="66" charset="0"/>
              </a:rPr>
              <a:t>Source-based layer 2 (switch) forwarding:</a:t>
            </a:r>
          </a:p>
        </p:txBody>
      </p:sp>
      <p:sp>
        <p:nvSpPr>
          <p:cNvPr id="42" name="Rectangle 3">
            <a:extLst>
              <a:ext uri="{FF2B5EF4-FFF2-40B4-BE49-F238E27FC236}">
                <a16:creationId xmlns:a16="http://schemas.microsoft.com/office/drawing/2014/main" id="{9F24314F-E655-4E81-8E88-B0D0ACF557CC}"/>
              </a:ext>
            </a:extLst>
          </p:cNvPr>
          <p:cNvSpPr>
            <a:spLocks/>
          </p:cNvSpPr>
          <p:nvPr/>
        </p:nvSpPr>
        <p:spPr bwMode="auto">
          <a:xfrm>
            <a:off x="22098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grpSp>
        <p:nvGrpSpPr>
          <p:cNvPr id="44" name="Group 4">
            <a:extLst>
              <a:ext uri="{FF2B5EF4-FFF2-40B4-BE49-F238E27FC236}">
                <a16:creationId xmlns:a16="http://schemas.microsoft.com/office/drawing/2014/main" id="{81BF5EBD-1ACE-4244-97E5-1E13C55DD623}"/>
              </a:ext>
            </a:extLst>
          </p:cNvPr>
          <p:cNvGrpSpPr>
            <a:grpSpLocks/>
          </p:cNvGrpSpPr>
          <p:nvPr/>
        </p:nvGrpSpPr>
        <p:grpSpPr bwMode="auto">
          <a:xfrm>
            <a:off x="2211389" y="1644650"/>
            <a:ext cx="7483475" cy="571500"/>
            <a:chOff x="0" y="0"/>
            <a:chExt cx="6704" cy="512"/>
          </a:xfrm>
        </p:grpSpPr>
        <p:sp>
          <p:nvSpPr>
            <p:cNvPr id="45" name="Rectangle 5">
              <a:extLst>
                <a:ext uri="{FF2B5EF4-FFF2-40B4-BE49-F238E27FC236}">
                  <a16:creationId xmlns:a16="http://schemas.microsoft.com/office/drawing/2014/main" id="{7772CE27-EF5D-4CED-BF58-F3A97294D85E}"/>
                </a:ext>
              </a:extLst>
            </p:cNvPr>
            <p:cNvSpPr>
              <a:spLocks/>
            </p:cNvSpPr>
            <p:nvPr/>
          </p:nvSpPr>
          <p:spPr bwMode="auto">
            <a:xfrm>
              <a:off x="0"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6" name="Rectangle 6">
              <a:extLst>
                <a:ext uri="{FF2B5EF4-FFF2-40B4-BE49-F238E27FC236}">
                  <a16:creationId xmlns:a16="http://schemas.microsoft.com/office/drawing/2014/main" id="{B03A2D59-2AA4-402F-A25C-5ADC73ADB80A}"/>
                </a:ext>
              </a:extLst>
            </p:cNvPr>
            <p:cNvSpPr>
              <a:spLocks/>
            </p:cNvSpPr>
            <p:nvPr/>
          </p:nvSpPr>
          <p:spPr bwMode="auto">
            <a:xfrm>
              <a:off x="3"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Switch</a:t>
              </a:r>
            </a:p>
            <a:p>
              <a:pPr algn="ctr"/>
              <a:r>
                <a:rPr lang="en-US" altLang="zh-CN" sz="1700">
                  <a:solidFill>
                    <a:srgbClr val="0000FF"/>
                  </a:solidFill>
                  <a:cs typeface="Arial" panose="020B0604020202020204" pitchFamily="34" charset="0"/>
                </a:rPr>
                <a:t>Port</a:t>
              </a:r>
            </a:p>
          </p:txBody>
        </p:sp>
        <p:sp>
          <p:nvSpPr>
            <p:cNvPr id="47" name="Rectangle 7">
              <a:extLst>
                <a:ext uri="{FF2B5EF4-FFF2-40B4-BE49-F238E27FC236}">
                  <a16:creationId xmlns:a16="http://schemas.microsoft.com/office/drawing/2014/main" id="{F6890374-95BB-4539-828A-E93EBE502B86}"/>
                </a:ext>
              </a:extLst>
            </p:cNvPr>
            <p:cNvSpPr>
              <a:spLocks/>
            </p:cNvSpPr>
            <p:nvPr/>
          </p:nvSpPr>
          <p:spPr bwMode="auto">
            <a:xfrm>
              <a:off x="592"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48" name="Rectangle 8">
              <a:extLst>
                <a:ext uri="{FF2B5EF4-FFF2-40B4-BE49-F238E27FC236}">
                  <a16:creationId xmlns:a16="http://schemas.microsoft.com/office/drawing/2014/main" id="{B7FF8E6B-F231-4398-B572-029FD90A02B2}"/>
                </a:ext>
              </a:extLst>
            </p:cNvPr>
            <p:cNvSpPr>
              <a:spLocks/>
            </p:cNvSpPr>
            <p:nvPr/>
          </p:nvSpPr>
          <p:spPr bwMode="auto">
            <a:xfrm>
              <a:off x="588"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src</a:t>
              </a:r>
            </a:p>
          </p:txBody>
        </p:sp>
        <p:sp>
          <p:nvSpPr>
            <p:cNvPr id="49" name="Rectangle 9">
              <a:extLst>
                <a:ext uri="{FF2B5EF4-FFF2-40B4-BE49-F238E27FC236}">
                  <a16:creationId xmlns:a16="http://schemas.microsoft.com/office/drawing/2014/main" id="{B5F6400D-D15E-4E84-A7C6-E2EF774F7598}"/>
                </a:ext>
              </a:extLst>
            </p:cNvPr>
            <p:cNvSpPr>
              <a:spLocks/>
            </p:cNvSpPr>
            <p:nvPr/>
          </p:nvSpPr>
          <p:spPr bwMode="auto">
            <a:xfrm>
              <a:off x="11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0" name="Rectangle 10">
              <a:extLst>
                <a:ext uri="{FF2B5EF4-FFF2-40B4-BE49-F238E27FC236}">
                  <a16:creationId xmlns:a16="http://schemas.microsoft.com/office/drawing/2014/main" id="{F5CA93E4-7D6B-44C1-9BFB-914063AD3D06}"/>
                </a:ext>
              </a:extLst>
            </p:cNvPr>
            <p:cNvSpPr>
              <a:spLocks/>
            </p:cNvSpPr>
            <p:nvPr/>
          </p:nvSpPr>
          <p:spPr bwMode="auto">
            <a:xfrm>
              <a:off x="1212" y="0"/>
              <a:ext cx="56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MAC</a:t>
              </a:r>
            </a:p>
            <a:p>
              <a:pPr algn="ctr"/>
              <a:r>
                <a:rPr lang="en-US" altLang="zh-CN" sz="1700">
                  <a:solidFill>
                    <a:srgbClr val="0000FF"/>
                  </a:solidFill>
                  <a:cs typeface="Arial" panose="020B0604020202020204" pitchFamily="34" charset="0"/>
                </a:rPr>
                <a:t>dst</a:t>
              </a:r>
            </a:p>
          </p:txBody>
        </p:sp>
        <p:sp>
          <p:nvSpPr>
            <p:cNvPr id="51" name="Rectangle 11">
              <a:extLst>
                <a:ext uri="{FF2B5EF4-FFF2-40B4-BE49-F238E27FC236}">
                  <a16:creationId xmlns:a16="http://schemas.microsoft.com/office/drawing/2014/main" id="{F3FEF02A-7247-4108-8AD9-CE0967C8914F}"/>
                </a:ext>
              </a:extLst>
            </p:cNvPr>
            <p:cNvSpPr>
              <a:spLocks/>
            </p:cNvSpPr>
            <p:nvPr/>
          </p:nvSpPr>
          <p:spPr bwMode="auto">
            <a:xfrm>
              <a:off x="1785"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2" name="Rectangle 12">
              <a:extLst>
                <a:ext uri="{FF2B5EF4-FFF2-40B4-BE49-F238E27FC236}">
                  <a16:creationId xmlns:a16="http://schemas.microsoft.com/office/drawing/2014/main" id="{80E46F90-2B7E-4AEB-9FFF-00727B221E49}"/>
                </a:ext>
              </a:extLst>
            </p:cNvPr>
            <p:cNvSpPr>
              <a:spLocks/>
            </p:cNvSpPr>
            <p:nvPr/>
          </p:nvSpPr>
          <p:spPr bwMode="auto">
            <a:xfrm>
              <a:off x="1783"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Eth</a:t>
              </a:r>
            </a:p>
            <a:p>
              <a:pPr algn="ctr"/>
              <a:r>
                <a:rPr lang="en-US" altLang="zh-CN" sz="1700">
                  <a:solidFill>
                    <a:srgbClr val="0000FF"/>
                  </a:solidFill>
                  <a:cs typeface="Arial" panose="020B0604020202020204" pitchFamily="34" charset="0"/>
                </a:rPr>
                <a:t>type</a:t>
              </a:r>
            </a:p>
          </p:txBody>
        </p:sp>
        <p:sp>
          <p:nvSpPr>
            <p:cNvPr id="53" name="Rectangle 13">
              <a:extLst>
                <a:ext uri="{FF2B5EF4-FFF2-40B4-BE49-F238E27FC236}">
                  <a16:creationId xmlns:a16="http://schemas.microsoft.com/office/drawing/2014/main" id="{E690C797-5A3F-489D-8EF3-B43B6849EBD0}"/>
                </a:ext>
              </a:extLst>
            </p:cNvPr>
            <p:cNvSpPr>
              <a:spLocks/>
            </p:cNvSpPr>
            <p:nvPr/>
          </p:nvSpPr>
          <p:spPr bwMode="auto">
            <a:xfrm>
              <a:off x="2378"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4" name="Rectangle 14">
              <a:extLst>
                <a:ext uri="{FF2B5EF4-FFF2-40B4-BE49-F238E27FC236}">
                  <a16:creationId xmlns:a16="http://schemas.microsoft.com/office/drawing/2014/main" id="{4879D0B7-E3CE-4329-8DB0-1A4E78739BB7}"/>
                </a:ext>
              </a:extLst>
            </p:cNvPr>
            <p:cNvSpPr>
              <a:spLocks/>
            </p:cNvSpPr>
            <p:nvPr/>
          </p:nvSpPr>
          <p:spPr bwMode="auto">
            <a:xfrm>
              <a:off x="2380" y="0"/>
              <a:ext cx="59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VLAN</a:t>
              </a:r>
            </a:p>
            <a:p>
              <a:pPr algn="ctr"/>
              <a:r>
                <a:rPr lang="en-US" altLang="zh-CN" sz="1700">
                  <a:solidFill>
                    <a:srgbClr val="0000FF"/>
                  </a:solidFill>
                  <a:cs typeface="Arial" panose="020B0604020202020204" pitchFamily="34" charset="0"/>
                </a:rPr>
                <a:t>ID</a:t>
              </a:r>
            </a:p>
          </p:txBody>
        </p:sp>
        <p:sp>
          <p:nvSpPr>
            <p:cNvPr id="55" name="Rectangle 15">
              <a:extLst>
                <a:ext uri="{FF2B5EF4-FFF2-40B4-BE49-F238E27FC236}">
                  <a16:creationId xmlns:a16="http://schemas.microsoft.com/office/drawing/2014/main" id="{8179E2EF-E134-43FB-8F73-7C12DABC34DB}"/>
                </a:ext>
              </a:extLst>
            </p:cNvPr>
            <p:cNvSpPr>
              <a:spLocks/>
            </p:cNvSpPr>
            <p:nvPr/>
          </p:nvSpPr>
          <p:spPr bwMode="auto">
            <a:xfrm>
              <a:off x="29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6" name="Rectangle 16">
              <a:extLst>
                <a:ext uri="{FF2B5EF4-FFF2-40B4-BE49-F238E27FC236}">
                  <a16:creationId xmlns:a16="http://schemas.microsoft.com/office/drawing/2014/main" id="{7F78A9AD-72AC-4886-9021-C79E230DE2B0}"/>
                </a:ext>
              </a:extLst>
            </p:cNvPr>
            <p:cNvSpPr>
              <a:spLocks/>
            </p:cNvSpPr>
            <p:nvPr/>
          </p:nvSpPr>
          <p:spPr bwMode="auto">
            <a:xfrm>
              <a:off x="2977" y="0"/>
              <a:ext cx="589"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Src</a:t>
              </a:r>
            </a:p>
          </p:txBody>
        </p:sp>
        <p:sp>
          <p:nvSpPr>
            <p:cNvPr id="57" name="Rectangle 17">
              <a:extLst>
                <a:ext uri="{FF2B5EF4-FFF2-40B4-BE49-F238E27FC236}">
                  <a16:creationId xmlns:a16="http://schemas.microsoft.com/office/drawing/2014/main" id="{467FFE76-DAF6-4F46-8E7F-255D35E7D11C}"/>
                </a:ext>
              </a:extLst>
            </p:cNvPr>
            <p:cNvSpPr>
              <a:spLocks/>
            </p:cNvSpPr>
            <p:nvPr/>
          </p:nvSpPr>
          <p:spPr bwMode="auto">
            <a:xfrm>
              <a:off x="3571"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58" name="Rectangle 18">
              <a:extLst>
                <a:ext uri="{FF2B5EF4-FFF2-40B4-BE49-F238E27FC236}">
                  <a16:creationId xmlns:a16="http://schemas.microsoft.com/office/drawing/2014/main" id="{27D81613-3FB7-460A-A53A-6EFBC54EE6BD}"/>
                </a:ext>
              </a:extLst>
            </p:cNvPr>
            <p:cNvSpPr>
              <a:spLocks/>
            </p:cNvSpPr>
            <p:nvPr/>
          </p:nvSpPr>
          <p:spPr bwMode="auto">
            <a:xfrm>
              <a:off x="3567"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Dst</a:t>
              </a:r>
            </a:p>
          </p:txBody>
        </p:sp>
        <p:sp>
          <p:nvSpPr>
            <p:cNvPr id="59" name="Rectangle 19">
              <a:extLst>
                <a:ext uri="{FF2B5EF4-FFF2-40B4-BE49-F238E27FC236}">
                  <a16:creationId xmlns:a16="http://schemas.microsoft.com/office/drawing/2014/main" id="{E371194B-77E7-4E52-9335-CFC819C2594B}"/>
                </a:ext>
              </a:extLst>
            </p:cNvPr>
            <p:cNvSpPr>
              <a:spLocks/>
            </p:cNvSpPr>
            <p:nvPr/>
          </p:nvSpPr>
          <p:spPr bwMode="auto">
            <a:xfrm>
              <a:off x="4164" y="15"/>
              <a:ext cx="592"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0" name="Rectangle 20">
              <a:extLst>
                <a:ext uri="{FF2B5EF4-FFF2-40B4-BE49-F238E27FC236}">
                  <a16:creationId xmlns:a16="http://schemas.microsoft.com/office/drawing/2014/main" id="{3F1F33F6-2BED-4C2D-B622-B817836208A5}"/>
                </a:ext>
              </a:extLst>
            </p:cNvPr>
            <p:cNvSpPr>
              <a:spLocks/>
            </p:cNvSpPr>
            <p:nvPr/>
          </p:nvSpPr>
          <p:spPr bwMode="auto">
            <a:xfrm>
              <a:off x="4165" y="0"/>
              <a:ext cx="583"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IP</a:t>
              </a:r>
            </a:p>
            <a:p>
              <a:pPr algn="ctr"/>
              <a:r>
                <a:rPr lang="en-US" altLang="zh-CN" sz="1700">
                  <a:solidFill>
                    <a:srgbClr val="0000FF"/>
                  </a:solidFill>
                  <a:cs typeface="Arial" panose="020B0604020202020204" pitchFamily="34" charset="0"/>
                </a:rPr>
                <a:t>Prot</a:t>
              </a:r>
            </a:p>
          </p:txBody>
        </p:sp>
        <p:sp>
          <p:nvSpPr>
            <p:cNvPr id="61" name="Rectangle 21">
              <a:extLst>
                <a:ext uri="{FF2B5EF4-FFF2-40B4-BE49-F238E27FC236}">
                  <a16:creationId xmlns:a16="http://schemas.microsoft.com/office/drawing/2014/main" id="{B26EB2E6-8725-47EE-A0B3-4FB254C8C281}"/>
                </a:ext>
              </a:extLst>
            </p:cNvPr>
            <p:cNvSpPr>
              <a:spLocks/>
            </p:cNvSpPr>
            <p:nvPr/>
          </p:nvSpPr>
          <p:spPr bwMode="auto">
            <a:xfrm>
              <a:off x="47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2" name="Rectangle 22">
              <a:extLst>
                <a:ext uri="{FF2B5EF4-FFF2-40B4-BE49-F238E27FC236}">
                  <a16:creationId xmlns:a16="http://schemas.microsoft.com/office/drawing/2014/main" id="{9428A480-D86C-4EB4-9F25-4D3EC01F823E}"/>
                </a:ext>
              </a:extLst>
            </p:cNvPr>
            <p:cNvSpPr>
              <a:spLocks/>
            </p:cNvSpPr>
            <p:nvPr/>
          </p:nvSpPr>
          <p:spPr bwMode="auto">
            <a:xfrm>
              <a:off x="4760" y="0"/>
              <a:ext cx="5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sport</a:t>
              </a:r>
            </a:p>
          </p:txBody>
        </p:sp>
        <p:sp>
          <p:nvSpPr>
            <p:cNvPr id="63" name="Rectangle 23">
              <a:extLst>
                <a:ext uri="{FF2B5EF4-FFF2-40B4-BE49-F238E27FC236}">
                  <a16:creationId xmlns:a16="http://schemas.microsoft.com/office/drawing/2014/main" id="{0B1424F7-3FE8-4D82-B7A3-D2C9D0D18173}"/>
                </a:ext>
              </a:extLst>
            </p:cNvPr>
            <p:cNvSpPr>
              <a:spLocks/>
            </p:cNvSpPr>
            <p:nvPr/>
          </p:nvSpPr>
          <p:spPr bwMode="auto">
            <a:xfrm>
              <a:off x="5356" y="15"/>
              <a:ext cx="593" cy="480"/>
            </a:xfrm>
            <a:prstGeom prst="rect">
              <a:avLst/>
            </a:prstGeom>
            <a:solidFill>
              <a:srgbClr val="BBE0E3"/>
            </a:solidFill>
            <a:ln w="12700">
              <a:solidFill>
                <a:schemeClr val="tx1"/>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4" name="Rectangle 24">
              <a:extLst>
                <a:ext uri="{FF2B5EF4-FFF2-40B4-BE49-F238E27FC236}">
                  <a16:creationId xmlns:a16="http://schemas.microsoft.com/office/drawing/2014/main" id="{A68C6F23-E037-46AC-88BD-15BC51DABA6B}"/>
                </a:ext>
              </a:extLst>
            </p:cNvPr>
            <p:cNvSpPr>
              <a:spLocks/>
            </p:cNvSpPr>
            <p:nvPr/>
          </p:nvSpPr>
          <p:spPr bwMode="auto">
            <a:xfrm>
              <a:off x="5351" y="0"/>
              <a:ext cx="597"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TCP</a:t>
              </a:r>
            </a:p>
            <a:p>
              <a:pPr algn="ctr"/>
              <a:r>
                <a:rPr lang="en-US" altLang="zh-CN" sz="1700">
                  <a:solidFill>
                    <a:srgbClr val="0000FF"/>
                  </a:solidFill>
                  <a:cs typeface="Arial" panose="020B0604020202020204" pitchFamily="34" charset="0"/>
                </a:rPr>
                <a:t>dport</a:t>
              </a:r>
            </a:p>
          </p:txBody>
        </p:sp>
        <p:sp>
          <p:nvSpPr>
            <p:cNvPr id="65" name="Rectangle 25">
              <a:extLst>
                <a:ext uri="{FF2B5EF4-FFF2-40B4-BE49-F238E27FC236}">
                  <a16:creationId xmlns:a16="http://schemas.microsoft.com/office/drawing/2014/main" id="{7CDA7990-D7A1-471C-8EC8-A45D827BB5EF}"/>
                </a:ext>
              </a:extLst>
            </p:cNvPr>
            <p:cNvSpPr>
              <a:spLocks/>
            </p:cNvSpPr>
            <p:nvPr/>
          </p:nvSpPr>
          <p:spPr bwMode="auto">
            <a:xfrm>
              <a:off x="5956" y="12"/>
              <a:ext cx="748" cy="488"/>
            </a:xfrm>
            <a:prstGeom prst="rect">
              <a:avLst/>
            </a:prstGeom>
            <a:solidFill>
              <a:srgbClr val="CBE97B"/>
            </a:solidFill>
            <a:ln w="12700">
              <a:solidFill>
                <a:srgbClr val="697D3A"/>
              </a:solidFill>
              <a:miter lim="800000"/>
              <a:headEnd/>
              <a:tailEnd/>
            </a:ln>
          </p:spPr>
          <p:txBody>
            <a:bodyPr lIns="0" tIns="0" rIns="0" bIns="0"/>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cs typeface="Arial" panose="020B0604020202020204" pitchFamily="34" charset="0"/>
              </a:endParaRPr>
            </a:p>
          </p:txBody>
        </p:sp>
        <p:sp>
          <p:nvSpPr>
            <p:cNvPr id="66" name="Rectangle 26">
              <a:extLst>
                <a:ext uri="{FF2B5EF4-FFF2-40B4-BE49-F238E27FC236}">
                  <a16:creationId xmlns:a16="http://schemas.microsoft.com/office/drawing/2014/main" id="{DD4B5EF5-C563-419F-B6DF-F999B7F58584}"/>
                </a:ext>
              </a:extLst>
            </p:cNvPr>
            <p:cNvSpPr>
              <a:spLocks/>
            </p:cNvSpPr>
            <p:nvPr/>
          </p:nvSpPr>
          <p:spPr bwMode="auto">
            <a:xfrm>
              <a:off x="5948" y="111"/>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Action</a:t>
              </a:r>
            </a:p>
          </p:txBody>
        </p:sp>
      </p:grpSp>
      <p:sp>
        <p:nvSpPr>
          <p:cNvPr id="67" name="Rectangle 28">
            <a:extLst>
              <a:ext uri="{FF2B5EF4-FFF2-40B4-BE49-F238E27FC236}">
                <a16:creationId xmlns:a16="http://schemas.microsoft.com/office/drawing/2014/main" id="{0A557312-445E-4C4E-9EC1-E20E74D78970}"/>
              </a:ext>
            </a:extLst>
          </p:cNvPr>
          <p:cNvSpPr>
            <a:spLocks/>
          </p:cNvSpPr>
          <p:nvPr/>
        </p:nvSpPr>
        <p:spPr bwMode="auto">
          <a:xfrm>
            <a:off x="3532189" y="2312989"/>
            <a:ext cx="11334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a:t>
            </a:r>
          </a:p>
        </p:txBody>
      </p:sp>
      <p:sp>
        <p:nvSpPr>
          <p:cNvPr id="68" name="Rectangle 29">
            <a:extLst>
              <a:ext uri="{FF2B5EF4-FFF2-40B4-BE49-F238E27FC236}">
                <a16:creationId xmlns:a16="http://schemas.microsoft.com/office/drawing/2014/main" id="{0930766A-890A-4677-BA6E-AE3D0BF6252D}"/>
              </a:ext>
            </a:extLst>
          </p:cNvPr>
          <p:cNvSpPr>
            <a:spLocks/>
          </p:cNvSpPr>
          <p:nvPr/>
        </p:nvSpPr>
        <p:spPr bwMode="auto">
          <a:xfrm>
            <a:off x="4191000" y="2312989"/>
            <a:ext cx="661988"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69" name="Rectangle 30">
            <a:extLst>
              <a:ext uri="{FF2B5EF4-FFF2-40B4-BE49-F238E27FC236}">
                <a16:creationId xmlns:a16="http://schemas.microsoft.com/office/drawing/2014/main" id="{1CB7D01B-D692-47D6-AAD6-B96964874CFD}"/>
              </a:ext>
            </a:extLst>
          </p:cNvPr>
          <p:cNvSpPr>
            <a:spLocks/>
          </p:cNvSpPr>
          <p:nvPr/>
        </p:nvSpPr>
        <p:spPr bwMode="auto">
          <a:xfrm>
            <a:off x="48529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0" name="Rectangle 31">
            <a:extLst>
              <a:ext uri="{FF2B5EF4-FFF2-40B4-BE49-F238E27FC236}">
                <a16:creationId xmlns:a16="http://schemas.microsoft.com/office/drawing/2014/main" id="{B20D24AF-04AF-4A3E-9159-07C70F3BB374}"/>
              </a:ext>
            </a:extLst>
          </p:cNvPr>
          <p:cNvSpPr>
            <a:spLocks/>
          </p:cNvSpPr>
          <p:nvPr/>
        </p:nvSpPr>
        <p:spPr bwMode="auto">
          <a:xfrm>
            <a:off x="55133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1" name="Rectangle 32">
            <a:extLst>
              <a:ext uri="{FF2B5EF4-FFF2-40B4-BE49-F238E27FC236}">
                <a16:creationId xmlns:a16="http://schemas.microsoft.com/office/drawing/2014/main" id="{3D9C7CE8-19FD-44F9-9D56-EA213D63966B}"/>
              </a:ext>
            </a:extLst>
          </p:cNvPr>
          <p:cNvSpPr>
            <a:spLocks/>
          </p:cNvSpPr>
          <p:nvPr/>
        </p:nvSpPr>
        <p:spPr bwMode="auto">
          <a:xfrm>
            <a:off x="6173788"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2" name="Rectangle 33">
            <a:extLst>
              <a:ext uri="{FF2B5EF4-FFF2-40B4-BE49-F238E27FC236}">
                <a16:creationId xmlns:a16="http://schemas.microsoft.com/office/drawing/2014/main" id="{41B15516-F552-4EBE-8A8B-C48DA878F85F}"/>
              </a:ext>
            </a:extLst>
          </p:cNvPr>
          <p:cNvSpPr>
            <a:spLocks/>
          </p:cNvSpPr>
          <p:nvPr/>
        </p:nvSpPr>
        <p:spPr bwMode="auto">
          <a:xfrm>
            <a:off x="6843713"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3" name="Rectangle 34">
            <a:extLst>
              <a:ext uri="{FF2B5EF4-FFF2-40B4-BE49-F238E27FC236}">
                <a16:creationId xmlns:a16="http://schemas.microsoft.com/office/drawing/2014/main" id="{C1BEAF2C-34C0-4A94-A537-02B4AC36618E}"/>
              </a:ext>
            </a:extLst>
          </p:cNvPr>
          <p:cNvSpPr>
            <a:spLocks/>
          </p:cNvSpPr>
          <p:nvPr/>
        </p:nvSpPr>
        <p:spPr bwMode="auto">
          <a:xfrm>
            <a:off x="7504114" y="2312989"/>
            <a:ext cx="661987"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4" name="Rectangle 35">
            <a:extLst>
              <a:ext uri="{FF2B5EF4-FFF2-40B4-BE49-F238E27FC236}">
                <a16:creationId xmlns:a16="http://schemas.microsoft.com/office/drawing/2014/main" id="{04E09506-478C-4346-AD53-463F56664C0A}"/>
              </a:ext>
            </a:extLst>
          </p:cNvPr>
          <p:cNvSpPr>
            <a:spLocks/>
          </p:cNvSpPr>
          <p:nvPr/>
        </p:nvSpPr>
        <p:spPr bwMode="auto">
          <a:xfrm>
            <a:off x="8166100"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a:solidFill>
                  <a:srgbClr val="0000FF"/>
                </a:solidFill>
                <a:cs typeface="Arial" panose="020B0604020202020204" pitchFamily="34" charset="0"/>
              </a:rPr>
              <a:t>*</a:t>
            </a:r>
          </a:p>
        </p:txBody>
      </p:sp>
      <p:sp>
        <p:nvSpPr>
          <p:cNvPr id="75" name="Rectangle 36">
            <a:extLst>
              <a:ext uri="{FF2B5EF4-FFF2-40B4-BE49-F238E27FC236}">
                <a16:creationId xmlns:a16="http://schemas.microsoft.com/office/drawing/2014/main" id="{FB14E21E-D1B6-4B60-950A-0FBB9EB44882}"/>
              </a:ext>
            </a:extLst>
          </p:cNvPr>
          <p:cNvSpPr>
            <a:spLocks/>
          </p:cNvSpPr>
          <p:nvPr/>
        </p:nvSpPr>
        <p:spPr bwMode="auto">
          <a:xfrm>
            <a:off x="8924925" y="2312989"/>
            <a:ext cx="66040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700" dirty="0">
                <a:solidFill>
                  <a:srgbClr val="0000FF"/>
                </a:solidFill>
                <a:cs typeface="Arial" panose="020B0604020202020204" pitchFamily="34" charset="0"/>
              </a:rPr>
              <a:t>port 3</a:t>
            </a:r>
          </a:p>
        </p:txBody>
      </p:sp>
      <p:sp>
        <p:nvSpPr>
          <p:cNvPr id="76" name="Rectangle 2">
            <a:extLst>
              <a:ext uri="{FF2B5EF4-FFF2-40B4-BE49-F238E27FC236}">
                <a16:creationId xmlns:a16="http://schemas.microsoft.com/office/drawing/2014/main" id="{50E9CA41-82E4-434A-B0C6-64325048D78D}"/>
              </a:ext>
            </a:extLst>
          </p:cNvPr>
          <p:cNvSpPr>
            <a:spLocks/>
          </p:cNvSpPr>
          <p:nvPr/>
        </p:nvSpPr>
        <p:spPr bwMode="auto">
          <a:xfrm>
            <a:off x="3359697" y="2692598"/>
            <a:ext cx="633516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nchor="ctr">
            <a:spAutoFit/>
          </a:bodyP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a:r>
              <a:rPr lang="en-US" altLang="zh-CN" sz="2000" dirty="0">
                <a:solidFill>
                  <a:srgbClr val="000099"/>
                </a:solidFill>
                <a:latin typeface="Comic Sans MS" panose="030F0702030302020204" pitchFamily="66" charset="0"/>
              </a:rPr>
              <a:t>layer 2 frames from MAC address 22:A7:23:11:E1:02 should be forwarded to output port 3 </a:t>
            </a:r>
          </a:p>
        </p:txBody>
      </p:sp>
      <p:sp>
        <p:nvSpPr>
          <p:cNvPr id="77" name="Rectangle 28">
            <a:extLst>
              <a:ext uri="{FF2B5EF4-FFF2-40B4-BE49-F238E27FC236}">
                <a16:creationId xmlns:a16="http://schemas.microsoft.com/office/drawing/2014/main" id="{7918A16A-0E48-4D61-8B2C-CC0FE067B20D}"/>
              </a:ext>
            </a:extLst>
          </p:cNvPr>
          <p:cNvSpPr>
            <a:spLocks/>
          </p:cNvSpPr>
          <p:nvPr/>
        </p:nvSpPr>
        <p:spPr bwMode="auto">
          <a:xfrm>
            <a:off x="2844801" y="2298700"/>
            <a:ext cx="6588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457200">
              <a:defRPr sz="2400">
                <a:solidFill>
                  <a:schemeClr val="tx1"/>
                </a:solidFill>
                <a:latin typeface="Arial" panose="020B0604020202020204" pitchFamily="34" charset="0"/>
                <a:ea typeface="ＭＳ Ｐゴシック" panose="020B0600070205080204" pitchFamily="34" charset="-128"/>
              </a:defRPr>
            </a:lvl1pPr>
            <a:lvl2pPr marL="742950" indent="-285750" defTabSz="457200">
              <a:defRPr sz="2400">
                <a:solidFill>
                  <a:schemeClr val="tx1"/>
                </a:solidFill>
                <a:latin typeface="Arial" panose="020B0604020202020204" pitchFamily="34" charset="0"/>
                <a:ea typeface="ＭＳ Ｐゴシック" panose="020B0600070205080204" pitchFamily="34" charset="-128"/>
              </a:defRPr>
            </a:lvl2pPr>
            <a:lvl3pPr marL="1143000" indent="-228600" defTabSz="457200">
              <a:defRPr sz="2400">
                <a:solidFill>
                  <a:schemeClr val="tx1"/>
                </a:solidFill>
                <a:latin typeface="Arial" panose="020B0604020202020204" pitchFamily="34" charset="0"/>
                <a:ea typeface="ＭＳ Ｐゴシック" panose="020B0600070205080204" pitchFamily="34" charset="-128"/>
              </a:defRPr>
            </a:lvl3pPr>
            <a:lvl4pPr marL="1600200" indent="-228600" defTabSz="457200">
              <a:defRPr sz="2400">
                <a:solidFill>
                  <a:schemeClr val="tx1"/>
                </a:solidFill>
                <a:latin typeface="Arial" panose="020B0604020202020204" pitchFamily="34" charset="0"/>
                <a:ea typeface="ＭＳ Ｐゴシック" panose="020B0600070205080204" pitchFamily="34" charset="-128"/>
              </a:defRPr>
            </a:lvl4pPr>
            <a:lvl5pPr marL="2057400" indent="-228600" defTabSz="457200">
              <a:defRPr sz="2400">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100" dirty="0">
                <a:solidFill>
                  <a:srgbClr val="0000FF"/>
                </a:solidFill>
                <a:cs typeface="Arial" panose="020B0604020202020204" pitchFamily="34" charset="0"/>
              </a:rPr>
              <a:t>22:A7:23:</a:t>
            </a:r>
          </a:p>
          <a:p>
            <a:pPr algn="ctr"/>
            <a:r>
              <a:rPr lang="en-US" altLang="zh-CN" sz="1100" dirty="0">
                <a:solidFill>
                  <a:srgbClr val="0000FF"/>
                </a:solidFill>
                <a:cs typeface="Arial" panose="020B0604020202020204" pitchFamily="34" charset="0"/>
              </a:rPr>
              <a:t>11:E1:02</a:t>
            </a:r>
          </a:p>
        </p:txBody>
      </p:sp>
    </p:spTree>
    <p:extLst>
      <p:ext uri="{BB962C8B-B14F-4D97-AF65-F5344CB8AC3E}">
        <p14:creationId xmlns:p14="http://schemas.microsoft.com/office/powerpoint/2010/main" val="345918141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2057400" y="-1588"/>
            <a:ext cx="7772400" cy="1143001"/>
          </a:xfrm>
        </p:spPr>
        <p:txBody>
          <a:bodyPr/>
          <a:lstStyle/>
          <a:p>
            <a:r>
              <a:rPr lang="en-US" altLang="zh-CN">
                <a:ea typeface="ＭＳ Ｐゴシック" panose="020B0600070205080204" pitchFamily="34" charset="-128"/>
              </a:rPr>
              <a:t>OpenFlow abstraction</a:t>
            </a:r>
          </a:p>
        </p:txBody>
      </p:sp>
      <p:sp>
        <p:nvSpPr>
          <p:cNvPr id="3" name="Content Placeholder 2"/>
          <p:cNvSpPr>
            <a:spLocks noGrp="1"/>
          </p:cNvSpPr>
          <p:nvPr>
            <p:ph sz="half" idx="1"/>
          </p:nvPr>
        </p:nvSpPr>
        <p:spPr>
          <a:xfrm>
            <a:off x="839416" y="1821708"/>
            <a:ext cx="4739952" cy="4648200"/>
          </a:xfrm>
        </p:spPr>
        <p:txBody>
          <a:bodyPr>
            <a:normAutofit lnSpcReduction="10000"/>
          </a:bodyPr>
          <a:lstStyle/>
          <a:p>
            <a:pPr>
              <a:lnSpc>
                <a:spcPct val="90000"/>
              </a:lnSpc>
              <a:spcAft>
                <a:spcPts val="0"/>
              </a:spcAft>
              <a:buClr>
                <a:srgbClr val="000099"/>
              </a:buClr>
              <a:buSzPct val="85000"/>
              <a:defRPr/>
            </a:pPr>
            <a:r>
              <a:rPr lang="en-US" dirty="0"/>
              <a:t>Router</a:t>
            </a:r>
            <a:endParaRPr lang="en-US" sz="3000" dirty="0">
              <a:ea typeface="宋体" panose="02010600030101010101" pitchFamily="2" charset="-122"/>
            </a:endParaRPr>
          </a:p>
          <a:p>
            <a:pPr lvl="1">
              <a:defRPr/>
            </a:pPr>
            <a:r>
              <a:rPr lang="en-US" sz="2800" i="1" dirty="0">
                <a:solidFill>
                  <a:srgbClr val="000090"/>
                </a:solidFill>
              </a:rPr>
              <a:t>match: </a:t>
            </a:r>
            <a:r>
              <a:rPr lang="en-US" sz="2800" dirty="0"/>
              <a:t>longest destination IP prefix</a:t>
            </a:r>
            <a:endParaRPr lang="en-US" sz="2600" dirty="0">
              <a:ea typeface="ＭＳ Ｐゴシック" charset="0"/>
            </a:endParaRPr>
          </a:p>
          <a:p>
            <a:pPr lvl="1">
              <a:defRPr/>
            </a:pPr>
            <a:r>
              <a:rPr lang="en-US" sz="2800" i="1" dirty="0">
                <a:solidFill>
                  <a:srgbClr val="000090"/>
                </a:solidFill>
              </a:rPr>
              <a:t>action: </a:t>
            </a:r>
            <a:r>
              <a:rPr lang="en-US" sz="2800" dirty="0"/>
              <a:t>forward out a link</a:t>
            </a:r>
            <a:endParaRPr lang="en-US" sz="2600" dirty="0">
              <a:ea typeface="ＭＳ Ｐゴシック" charset="0"/>
            </a:endParaRPr>
          </a:p>
          <a:p>
            <a:pPr>
              <a:lnSpc>
                <a:spcPct val="90000"/>
              </a:lnSpc>
              <a:spcAft>
                <a:spcPts val="0"/>
              </a:spcAft>
              <a:buClr>
                <a:srgbClr val="000099"/>
              </a:buClr>
              <a:buSzPct val="85000"/>
              <a:defRPr/>
            </a:pPr>
            <a:r>
              <a:rPr lang="en-US" dirty="0"/>
              <a:t>Switch</a:t>
            </a:r>
            <a:endParaRPr lang="en-US" sz="3000" dirty="0">
              <a:ea typeface="宋体" panose="02010600030101010101" pitchFamily="2" charset="-122"/>
            </a:endParaRPr>
          </a:p>
          <a:p>
            <a:pPr lvl="1">
              <a:defRPr/>
            </a:pPr>
            <a:r>
              <a:rPr lang="en-US" sz="2800" i="1" dirty="0">
                <a:solidFill>
                  <a:srgbClr val="000090"/>
                </a:solidFill>
              </a:rPr>
              <a:t>match: </a:t>
            </a:r>
            <a:r>
              <a:rPr lang="en-US" sz="2800" dirty="0"/>
              <a:t>destination MAC address</a:t>
            </a:r>
            <a:endParaRPr lang="en-US" sz="2600" dirty="0">
              <a:ea typeface="ＭＳ Ｐゴシック" charset="0"/>
            </a:endParaRPr>
          </a:p>
          <a:p>
            <a:pPr lvl="1">
              <a:defRPr/>
            </a:pPr>
            <a:r>
              <a:rPr lang="en-US" sz="2800" i="1" dirty="0">
                <a:solidFill>
                  <a:srgbClr val="000090"/>
                </a:solidFill>
              </a:rPr>
              <a:t>action: </a:t>
            </a:r>
            <a:r>
              <a:rPr lang="en-US" sz="2800" dirty="0"/>
              <a:t>forward or flood</a:t>
            </a:r>
            <a:endParaRPr lang="en-US" sz="2600" dirty="0">
              <a:ea typeface="ＭＳ Ｐゴシック" charset="0"/>
            </a:endParaRPr>
          </a:p>
        </p:txBody>
      </p:sp>
      <p:sp>
        <p:nvSpPr>
          <p:cNvPr id="5" name="Content Placeholder 4"/>
          <p:cNvSpPr>
            <a:spLocks noGrp="1"/>
          </p:cNvSpPr>
          <p:nvPr>
            <p:ph sz="half" idx="2"/>
          </p:nvPr>
        </p:nvSpPr>
        <p:spPr>
          <a:xfrm>
            <a:off x="6019800" y="1874838"/>
            <a:ext cx="5332784" cy="4648200"/>
          </a:xfrm>
        </p:spPr>
        <p:txBody>
          <a:bodyPr>
            <a:normAutofit lnSpcReduction="10000"/>
          </a:bodyPr>
          <a:lstStyle/>
          <a:p>
            <a:pPr>
              <a:lnSpc>
                <a:spcPct val="90000"/>
              </a:lnSpc>
              <a:spcAft>
                <a:spcPts val="0"/>
              </a:spcAft>
              <a:buClr>
                <a:srgbClr val="000099"/>
              </a:buClr>
              <a:buSzPct val="85000"/>
              <a:defRPr/>
            </a:pPr>
            <a:r>
              <a:rPr lang="en-US" dirty="0"/>
              <a:t>Firewall</a:t>
            </a:r>
            <a:endParaRPr lang="en-US" sz="3000" dirty="0">
              <a:ea typeface="宋体" panose="02010600030101010101" pitchFamily="2" charset="-122"/>
            </a:endParaRPr>
          </a:p>
          <a:p>
            <a:pPr lvl="1">
              <a:defRPr/>
            </a:pPr>
            <a:r>
              <a:rPr lang="en-US" sz="2800" i="1" dirty="0">
                <a:solidFill>
                  <a:srgbClr val="000090"/>
                </a:solidFill>
              </a:rPr>
              <a:t>match</a:t>
            </a:r>
            <a:r>
              <a:rPr lang="en-US" sz="2800" dirty="0"/>
              <a:t>: IP addresses and TCP/UDP port numbers</a:t>
            </a:r>
            <a:endParaRPr lang="en-US" sz="2600" dirty="0">
              <a:ea typeface="ＭＳ Ｐゴシック" charset="0"/>
            </a:endParaRPr>
          </a:p>
          <a:p>
            <a:pPr lvl="1">
              <a:defRPr/>
            </a:pPr>
            <a:r>
              <a:rPr lang="en-US" sz="2800" i="1" dirty="0">
                <a:solidFill>
                  <a:srgbClr val="000090"/>
                </a:solidFill>
              </a:rPr>
              <a:t>action: </a:t>
            </a:r>
            <a:r>
              <a:rPr lang="en-US" sz="2800" dirty="0"/>
              <a:t>permit or deny </a:t>
            </a:r>
            <a:endParaRPr lang="en-US" sz="2600" dirty="0">
              <a:ea typeface="ＭＳ Ｐゴシック" charset="0"/>
            </a:endParaRPr>
          </a:p>
          <a:p>
            <a:pPr>
              <a:lnSpc>
                <a:spcPct val="90000"/>
              </a:lnSpc>
              <a:spcAft>
                <a:spcPts val="0"/>
              </a:spcAft>
              <a:buClr>
                <a:srgbClr val="000099"/>
              </a:buClr>
              <a:buSzPct val="85000"/>
              <a:defRPr/>
            </a:pPr>
            <a:r>
              <a:rPr lang="en-US" dirty="0"/>
              <a:t>NAT</a:t>
            </a:r>
            <a:endParaRPr lang="en-US" sz="3000" dirty="0">
              <a:ea typeface="宋体" panose="02010600030101010101" pitchFamily="2" charset="-122"/>
            </a:endParaRPr>
          </a:p>
          <a:p>
            <a:pPr lvl="1">
              <a:defRPr/>
            </a:pPr>
            <a:r>
              <a:rPr lang="en-US" sz="2800" i="1" dirty="0">
                <a:solidFill>
                  <a:srgbClr val="000090"/>
                </a:solidFill>
              </a:rPr>
              <a:t>match: </a:t>
            </a:r>
            <a:r>
              <a:rPr lang="en-US" sz="2800" dirty="0"/>
              <a:t>IP address and port</a:t>
            </a:r>
            <a:endParaRPr lang="en-US" sz="2600" dirty="0">
              <a:ea typeface="ＭＳ Ｐゴシック" charset="0"/>
            </a:endParaRPr>
          </a:p>
          <a:p>
            <a:pPr lvl="1">
              <a:defRPr/>
            </a:pPr>
            <a:r>
              <a:rPr lang="en-US" sz="2800" i="1" dirty="0">
                <a:solidFill>
                  <a:srgbClr val="000090"/>
                </a:solidFill>
              </a:rPr>
              <a:t>action: </a:t>
            </a:r>
            <a:r>
              <a:rPr lang="en-US" sz="2800" dirty="0"/>
              <a:t>rewrite address and port</a:t>
            </a:r>
            <a:endParaRPr lang="en-US" sz="2600" dirty="0">
              <a:ea typeface="ＭＳ Ｐゴシック" charset="0"/>
            </a:endParaRPr>
          </a:p>
          <a:p>
            <a:pPr marL="0">
              <a:spcBef>
                <a:spcPts val="0"/>
              </a:spcBef>
              <a:buFont typeface="Wingdings" charset="0"/>
              <a:buChar char="§"/>
              <a:defRPr/>
            </a:pPr>
            <a:endParaRPr lang="en-US" sz="3200" dirty="0"/>
          </a:p>
        </p:txBody>
      </p:sp>
      <p:sp>
        <p:nvSpPr>
          <p:cNvPr id="123909" name="TextBox 1"/>
          <p:cNvSpPr txBox="1">
            <a:spLocks noChangeArrowheads="1"/>
          </p:cNvSpPr>
          <p:nvPr/>
        </p:nvSpPr>
        <p:spPr bwMode="auto">
          <a:xfrm>
            <a:off x="839416" y="1225878"/>
            <a:ext cx="10642657" cy="44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indent="0" fontAlgn="base">
              <a:lnSpc>
                <a:spcPct val="80000"/>
              </a:lnSpc>
              <a:spcBef>
                <a:spcPct val="20000"/>
              </a:spcBef>
              <a:buClr>
                <a:srgbClr val="000099"/>
              </a:buClr>
              <a:buSzPct val="85000"/>
              <a:defRPr/>
            </a:pPr>
            <a:r>
              <a:rPr lang="en-US" altLang="zh-CN" sz="2800" i="1" dirty="0" err="1">
                <a:solidFill>
                  <a:srgbClr val="CC0000"/>
                </a:solidFill>
                <a:latin typeface="Comic Sans MS" panose="030F0702030302020204" pitchFamily="66" charset="0"/>
              </a:rPr>
              <a:t>match+action</a:t>
            </a:r>
            <a:r>
              <a:rPr lang="en-US" altLang="zh-CN" sz="2800" i="1" dirty="0">
                <a:solidFill>
                  <a:srgbClr val="CC0000"/>
                </a:solidFill>
                <a:latin typeface="Comic Sans MS" panose="030F0702030302020204" pitchFamily="66" charset="0"/>
              </a:rPr>
              <a:t>: </a:t>
            </a:r>
            <a:r>
              <a:rPr lang="en-US" altLang="zh-CN" sz="2800" dirty="0">
                <a:solidFill>
                  <a:srgbClr val="000099"/>
                </a:solidFill>
                <a:latin typeface="Comic Sans MS" panose="030F0702030302020204" pitchFamily="66" charset="0"/>
              </a:rPr>
              <a:t>abstraction unifies different kinds of devices</a:t>
            </a:r>
            <a:endParaRPr lang="en-US" altLang="zh-CN" sz="2800" dirty="0">
              <a:solidFill>
                <a:srgbClr val="000099"/>
              </a:solidFill>
              <a:latin typeface="Comic Sans MS" panose="030F0702030302020204" pitchFamily="66" charset="0"/>
              <a:ea typeface="宋体" panose="02010600030101010101" pitchFamily="2" charset="-122"/>
            </a:endParaRPr>
          </a:p>
        </p:txBody>
      </p:sp>
      <p:sp>
        <p:nvSpPr>
          <p:cNvPr id="9"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2" name="矩形 1"/>
          <p:cNvSpPr/>
          <p:nvPr/>
        </p:nvSpPr>
        <p:spPr>
          <a:xfrm>
            <a:off x="2639616" y="5662261"/>
            <a:ext cx="1440160" cy="369332"/>
          </a:xfrm>
          <a:prstGeom prst="rect">
            <a:avLst/>
          </a:prstGeom>
        </p:spPr>
        <p:txBody>
          <a:bodyPr wrap="square">
            <a:spAutoFit/>
          </a:bodyPr>
          <a:lstStyle/>
          <a:p>
            <a:r>
              <a:rPr lang="zh-CN" altLang="en-US" dirty="0">
                <a:solidFill>
                  <a:srgbClr val="0000FF"/>
                </a:solidFill>
              </a:rPr>
              <a:t>≈ </a:t>
            </a:r>
            <a:r>
              <a:rPr lang="en-US" altLang="zh-CN" dirty="0">
                <a:solidFill>
                  <a:srgbClr val="0000FF"/>
                </a:solidFill>
              </a:rPr>
              <a:t>broadcast</a:t>
            </a:r>
            <a:endParaRPr lang="zh-CN" altLang="en-US" dirty="0">
              <a:solidFill>
                <a:srgbClr val="0000FF"/>
              </a:solidFill>
            </a:endParaRPr>
          </a:p>
        </p:txBody>
      </p:sp>
    </p:spTree>
    <p:extLst>
      <p:ext uri="{BB962C8B-B14F-4D97-AF65-F5344CB8AC3E}">
        <p14:creationId xmlns:p14="http://schemas.microsoft.com/office/powerpoint/2010/main" val="4058787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42"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sp>
        <p:nvSpPr>
          <p:cNvPr id="124977" name="TextBox 211"/>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cxnSp>
        <p:nvCxnSpPr>
          <p:cNvPr id="174" name="Straight Connector 13">
            <a:extLst>
              <a:ext uri="{FF2B5EF4-FFF2-40B4-BE49-F238E27FC236}">
                <a16:creationId xmlns:a16="http://schemas.microsoft.com/office/drawing/2014/main" id="{6FE78D9D-0ACF-40D2-A90D-CD6BFBA1F59F}"/>
              </a:ext>
            </a:extLst>
          </p:cNvPr>
          <p:cNvCxnSpPr>
            <a:cxnSpLocks noChangeShapeType="1"/>
          </p:cNvCxnSpPr>
          <p:nvPr/>
        </p:nvCxnSpPr>
        <p:spPr bwMode="auto">
          <a:xfrm>
            <a:off x="4145096" y="2562225"/>
            <a:ext cx="2157412" cy="184626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Straight Connector 11">
            <a:extLst>
              <a:ext uri="{FF2B5EF4-FFF2-40B4-BE49-F238E27FC236}">
                <a16:creationId xmlns:a16="http://schemas.microsoft.com/office/drawing/2014/main" id="{48D0E236-B172-408A-84EA-8C448CD1B11C}"/>
              </a:ext>
            </a:extLst>
          </p:cNvPr>
          <p:cNvCxnSpPr>
            <a:cxnSpLocks noChangeShapeType="1"/>
          </p:cNvCxnSpPr>
          <p:nvPr/>
        </p:nvCxnSpPr>
        <p:spPr bwMode="auto">
          <a:xfrm>
            <a:off x="4424496" y="4497388"/>
            <a:ext cx="20462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5" name="Straight Connector 6">
            <a:extLst>
              <a:ext uri="{FF2B5EF4-FFF2-40B4-BE49-F238E27FC236}">
                <a16:creationId xmlns:a16="http://schemas.microsoft.com/office/drawing/2014/main" id="{4237CE91-C207-466C-804D-FF38B7832B93}"/>
              </a:ext>
            </a:extLst>
          </p:cNvPr>
          <p:cNvCxnSpPr>
            <a:cxnSpLocks noChangeShapeType="1"/>
          </p:cNvCxnSpPr>
          <p:nvPr/>
        </p:nvCxnSpPr>
        <p:spPr bwMode="auto">
          <a:xfrm>
            <a:off x="4226058" y="2690813"/>
            <a:ext cx="0" cy="157480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Straight Connector 64">
            <a:extLst>
              <a:ext uri="{FF2B5EF4-FFF2-40B4-BE49-F238E27FC236}">
                <a16:creationId xmlns:a16="http://schemas.microsoft.com/office/drawing/2014/main" id="{C0BE695D-EEEC-4B4E-AF33-F3BF35822EAC}"/>
              </a:ext>
            </a:extLst>
          </p:cNvPr>
          <p:cNvCxnSpPr>
            <a:cxnSpLocks noChangeShapeType="1"/>
          </p:cNvCxnSpPr>
          <p:nvPr/>
        </p:nvCxnSpPr>
        <p:spPr bwMode="auto">
          <a:xfrm flipH="1">
            <a:off x="4346708" y="3154363"/>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Straight Connector 199">
            <a:extLst>
              <a:ext uri="{FF2B5EF4-FFF2-40B4-BE49-F238E27FC236}">
                <a16:creationId xmlns:a16="http://schemas.microsoft.com/office/drawing/2014/main" id="{EBABACE3-56F7-4DB3-98B3-51A650AACF80}"/>
              </a:ext>
            </a:extLst>
          </p:cNvPr>
          <p:cNvCxnSpPr/>
          <p:nvPr/>
        </p:nvCxnSpPr>
        <p:spPr>
          <a:xfrm flipH="1" flipV="1">
            <a:off x="4294321" y="4567238"/>
            <a:ext cx="6350" cy="657225"/>
          </a:xfrm>
          <a:prstGeom prst="line">
            <a:avLst/>
          </a:prstGeom>
          <a:noFill/>
          <a:ln w="25400" cap="flat" cmpd="sng" algn="ctr">
            <a:solidFill>
              <a:srgbClr val="000000"/>
            </a:solidFill>
            <a:prstDash val="solid"/>
          </a:ln>
          <a:effectLst/>
        </p:spPr>
      </p:cxnSp>
      <p:cxnSp>
        <p:nvCxnSpPr>
          <p:cNvPr id="188" name="Straight Connector 200">
            <a:extLst>
              <a:ext uri="{FF2B5EF4-FFF2-40B4-BE49-F238E27FC236}">
                <a16:creationId xmlns:a16="http://schemas.microsoft.com/office/drawing/2014/main" id="{A6730554-0801-4FD3-ACD9-0FEBDE2A9B63}"/>
              </a:ext>
            </a:extLst>
          </p:cNvPr>
          <p:cNvCxnSpPr/>
          <p:nvPr/>
        </p:nvCxnSpPr>
        <p:spPr>
          <a:xfrm>
            <a:off x="3338646" y="4524375"/>
            <a:ext cx="531812" cy="0"/>
          </a:xfrm>
          <a:prstGeom prst="line">
            <a:avLst/>
          </a:prstGeom>
          <a:noFill/>
          <a:ln w="25400" cap="flat" cmpd="sng" algn="ctr">
            <a:solidFill>
              <a:srgbClr val="000000"/>
            </a:solidFill>
            <a:prstDash val="solid"/>
          </a:ln>
          <a:effectLst/>
        </p:spPr>
      </p:cxnSp>
      <p:grpSp>
        <p:nvGrpSpPr>
          <p:cNvPr id="189" name="Group 44">
            <a:extLst>
              <a:ext uri="{FF2B5EF4-FFF2-40B4-BE49-F238E27FC236}">
                <a16:creationId xmlns:a16="http://schemas.microsoft.com/office/drawing/2014/main" id="{EA4C1636-2990-4DCF-B6CF-8912DD91FD2A}"/>
              </a:ext>
            </a:extLst>
          </p:cNvPr>
          <p:cNvGrpSpPr>
            <a:grpSpLocks/>
          </p:cNvGrpSpPr>
          <p:nvPr/>
        </p:nvGrpSpPr>
        <p:grpSpPr bwMode="auto">
          <a:xfrm>
            <a:off x="2740158" y="4043363"/>
            <a:ext cx="757238" cy="628650"/>
            <a:chOff x="-44" y="1473"/>
            <a:chExt cx="981" cy="1105"/>
          </a:xfrm>
        </p:grpSpPr>
        <p:pic>
          <p:nvPicPr>
            <p:cNvPr id="191" name="Picture 45" descr="desktop_computer_stylized_medium">
              <a:extLst>
                <a:ext uri="{FF2B5EF4-FFF2-40B4-BE49-F238E27FC236}">
                  <a16:creationId xmlns:a16="http://schemas.microsoft.com/office/drawing/2014/main" id="{0DED97D1-0E28-46AA-AFCD-5BC5D707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Freeform 46">
              <a:extLst>
                <a:ext uri="{FF2B5EF4-FFF2-40B4-BE49-F238E27FC236}">
                  <a16:creationId xmlns:a16="http://schemas.microsoft.com/office/drawing/2014/main" id="{253E816A-5C21-4D92-A22F-84DCB348ED4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93" name="Group 44">
            <a:extLst>
              <a:ext uri="{FF2B5EF4-FFF2-40B4-BE49-F238E27FC236}">
                <a16:creationId xmlns:a16="http://schemas.microsoft.com/office/drawing/2014/main" id="{312B3472-6BF5-4498-9579-0264D1896426}"/>
              </a:ext>
            </a:extLst>
          </p:cNvPr>
          <p:cNvGrpSpPr>
            <a:grpSpLocks/>
          </p:cNvGrpSpPr>
          <p:nvPr/>
        </p:nvGrpSpPr>
        <p:grpSpPr bwMode="auto">
          <a:xfrm>
            <a:off x="3803783" y="4892675"/>
            <a:ext cx="757238" cy="628650"/>
            <a:chOff x="188" y="1473"/>
            <a:chExt cx="981" cy="1105"/>
          </a:xfrm>
        </p:grpSpPr>
        <p:pic>
          <p:nvPicPr>
            <p:cNvPr id="194" name="Picture 45" descr="desktop_computer_stylized_medium">
              <a:extLst>
                <a:ext uri="{FF2B5EF4-FFF2-40B4-BE49-F238E27FC236}">
                  <a16:creationId xmlns:a16="http://schemas.microsoft.com/office/drawing/2014/main" id="{3F45284E-2310-4382-9C3B-81C503A5A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46">
              <a:extLst>
                <a:ext uri="{FF2B5EF4-FFF2-40B4-BE49-F238E27FC236}">
                  <a16:creationId xmlns:a16="http://schemas.microsoft.com/office/drawing/2014/main" id="{B912FD9B-3740-4346-A412-24B9732812D2}"/>
                </a:ext>
              </a:extLst>
            </p:cNvPr>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96" name="TextBox 9">
            <a:extLst>
              <a:ext uri="{FF2B5EF4-FFF2-40B4-BE49-F238E27FC236}">
                <a16:creationId xmlns:a16="http://schemas.microsoft.com/office/drawing/2014/main" id="{32CDCC2E-F2B9-48DD-AD58-069C5CD3121B}"/>
              </a:ext>
            </a:extLst>
          </p:cNvPr>
          <p:cNvSpPr txBox="1">
            <a:spLocks noChangeArrowheads="1"/>
          </p:cNvSpPr>
          <p:nvPr/>
        </p:nvSpPr>
        <p:spPr bwMode="auto">
          <a:xfrm>
            <a:off x="2145917" y="4216884"/>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10.1.0.1</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98" name="TextBox 58">
            <a:extLst>
              <a:ext uri="{FF2B5EF4-FFF2-40B4-BE49-F238E27FC236}">
                <a16:creationId xmlns:a16="http://schemas.microsoft.com/office/drawing/2014/main" id="{C150F810-817D-4D77-B76F-0FDAF53D8103}"/>
              </a:ext>
            </a:extLst>
          </p:cNvPr>
          <p:cNvSpPr txBox="1">
            <a:spLocks noChangeArrowheads="1"/>
          </p:cNvSpPr>
          <p:nvPr/>
        </p:nvSpPr>
        <p:spPr bwMode="auto">
          <a:xfrm>
            <a:off x="3903312" y="54534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h2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10.1.0.2</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00" name="Straight Connector 209">
            <a:extLst>
              <a:ext uri="{FF2B5EF4-FFF2-40B4-BE49-F238E27FC236}">
                <a16:creationId xmlns:a16="http://schemas.microsoft.com/office/drawing/2014/main" id="{81D91EE2-22DA-4A31-9F6E-1C5568867538}"/>
              </a:ext>
            </a:extLst>
          </p:cNvPr>
          <p:cNvCxnSpPr/>
          <p:nvPr/>
        </p:nvCxnSpPr>
        <p:spPr>
          <a:xfrm flipV="1">
            <a:off x="5992946" y="4568825"/>
            <a:ext cx="306387" cy="490538"/>
          </a:xfrm>
          <a:prstGeom prst="line">
            <a:avLst/>
          </a:prstGeom>
          <a:noFill/>
          <a:ln w="25400" cap="flat" cmpd="sng" algn="ctr">
            <a:solidFill>
              <a:srgbClr val="000000"/>
            </a:solidFill>
            <a:prstDash val="solid"/>
          </a:ln>
          <a:effectLst/>
        </p:spPr>
      </p:cxnSp>
      <p:cxnSp>
        <p:nvCxnSpPr>
          <p:cNvPr id="201" name="Straight Connector 210">
            <a:extLst>
              <a:ext uri="{FF2B5EF4-FFF2-40B4-BE49-F238E27FC236}">
                <a16:creationId xmlns:a16="http://schemas.microsoft.com/office/drawing/2014/main" id="{3C9D3E05-7D1B-4AC9-9111-518FC4EB1648}"/>
              </a:ext>
            </a:extLst>
          </p:cNvPr>
          <p:cNvCxnSpPr/>
          <p:nvPr/>
        </p:nvCxnSpPr>
        <p:spPr>
          <a:xfrm>
            <a:off x="6747008" y="4448175"/>
            <a:ext cx="531813" cy="0"/>
          </a:xfrm>
          <a:prstGeom prst="line">
            <a:avLst/>
          </a:prstGeom>
          <a:noFill/>
          <a:ln w="25400" cap="flat" cmpd="sng" algn="ctr">
            <a:solidFill>
              <a:srgbClr val="000000"/>
            </a:solidFill>
            <a:prstDash val="solid"/>
          </a:ln>
          <a:effectLst/>
        </p:spPr>
      </p:cxnSp>
      <p:grpSp>
        <p:nvGrpSpPr>
          <p:cNvPr id="202" name="Group 44">
            <a:extLst>
              <a:ext uri="{FF2B5EF4-FFF2-40B4-BE49-F238E27FC236}">
                <a16:creationId xmlns:a16="http://schemas.microsoft.com/office/drawing/2014/main" id="{66D34FB1-C060-4E37-A5CC-530BC3E7D99B}"/>
              </a:ext>
            </a:extLst>
          </p:cNvPr>
          <p:cNvGrpSpPr>
            <a:grpSpLocks/>
          </p:cNvGrpSpPr>
          <p:nvPr/>
        </p:nvGrpSpPr>
        <p:grpSpPr bwMode="auto">
          <a:xfrm>
            <a:off x="6953383" y="4221163"/>
            <a:ext cx="757238" cy="628650"/>
            <a:chOff x="-44" y="1473"/>
            <a:chExt cx="981" cy="1105"/>
          </a:xfrm>
        </p:grpSpPr>
        <p:pic>
          <p:nvPicPr>
            <p:cNvPr id="203" name="Picture 45" descr="desktop_computer_stylized_medium">
              <a:extLst>
                <a:ext uri="{FF2B5EF4-FFF2-40B4-BE49-F238E27FC236}">
                  <a16:creationId xmlns:a16="http://schemas.microsoft.com/office/drawing/2014/main" id="{7A709A4F-A0B3-4065-AC64-D380D6C26D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46">
              <a:extLst>
                <a:ext uri="{FF2B5EF4-FFF2-40B4-BE49-F238E27FC236}">
                  <a16:creationId xmlns:a16="http://schemas.microsoft.com/office/drawing/2014/main" id="{6E803373-B43F-4034-90B3-57C0A6D9E13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05" name="Group 44">
            <a:extLst>
              <a:ext uri="{FF2B5EF4-FFF2-40B4-BE49-F238E27FC236}">
                <a16:creationId xmlns:a16="http://schemas.microsoft.com/office/drawing/2014/main" id="{4301D37C-E4A8-49F3-A208-7CE14D131484}"/>
              </a:ext>
            </a:extLst>
          </p:cNvPr>
          <p:cNvGrpSpPr>
            <a:grpSpLocks/>
          </p:cNvGrpSpPr>
          <p:nvPr/>
        </p:nvGrpSpPr>
        <p:grpSpPr bwMode="auto">
          <a:xfrm>
            <a:off x="5475421" y="4835525"/>
            <a:ext cx="757237" cy="628650"/>
            <a:chOff x="-44" y="1473"/>
            <a:chExt cx="981" cy="1105"/>
          </a:xfrm>
        </p:grpSpPr>
        <p:pic>
          <p:nvPicPr>
            <p:cNvPr id="206" name="Picture 45" descr="desktop_computer_stylized_medium">
              <a:extLst>
                <a:ext uri="{FF2B5EF4-FFF2-40B4-BE49-F238E27FC236}">
                  <a16:creationId xmlns:a16="http://schemas.microsoft.com/office/drawing/2014/main" id="{CD59B48B-AE2A-4972-A192-A59F7D8898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Freeform 46">
              <a:extLst>
                <a:ext uri="{FF2B5EF4-FFF2-40B4-BE49-F238E27FC236}">
                  <a16:creationId xmlns:a16="http://schemas.microsoft.com/office/drawing/2014/main" id="{9B55EFF7-90BC-4A5D-9298-AEB17971107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09" name="TextBox 70">
            <a:extLst>
              <a:ext uri="{FF2B5EF4-FFF2-40B4-BE49-F238E27FC236}">
                <a16:creationId xmlns:a16="http://schemas.microsoft.com/office/drawing/2014/main" id="{929AB7DB-52C9-440F-A904-AF4B57D070B0}"/>
              </a:ext>
            </a:extLst>
          </p:cNvPr>
          <p:cNvSpPr txBox="1">
            <a:spLocks noChangeArrowheads="1"/>
          </p:cNvSpPr>
          <p:nvPr/>
        </p:nvSpPr>
        <p:spPr bwMode="auto">
          <a:xfrm>
            <a:off x="7645947"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h4</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10.2.0.4</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0" name="TextBox 71">
            <a:extLst>
              <a:ext uri="{FF2B5EF4-FFF2-40B4-BE49-F238E27FC236}">
                <a16:creationId xmlns:a16="http://schemas.microsoft.com/office/drawing/2014/main" id="{89ACEEAE-186A-4B62-AE37-47A90271EED0}"/>
              </a:ext>
            </a:extLst>
          </p:cNvPr>
          <p:cNvSpPr txBox="1">
            <a:spLocks noChangeArrowheads="1"/>
          </p:cNvSpPr>
          <p:nvPr/>
        </p:nvSpPr>
        <p:spPr bwMode="auto">
          <a:xfrm>
            <a:off x="5524907" y="5349807"/>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h3</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10.2.0.3</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cxnSp>
        <p:nvCxnSpPr>
          <p:cNvPr id="211" name="Straight Connector 219">
            <a:extLst>
              <a:ext uri="{FF2B5EF4-FFF2-40B4-BE49-F238E27FC236}">
                <a16:creationId xmlns:a16="http://schemas.microsoft.com/office/drawing/2014/main" id="{BA2668BF-CF9E-4979-B5B8-BF6DA47C3A72}"/>
              </a:ext>
            </a:extLst>
          </p:cNvPr>
          <p:cNvCxnSpPr/>
          <p:nvPr/>
        </p:nvCxnSpPr>
        <p:spPr>
          <a:xfrm>
            <a:off x="3349758" y="2681288"/>
            <a:ext cx="706438" cy="0"/>
          </a:xfrm>
          <a:prstGeom prst="line">
            <a:avLst/>
          </a:prstGeom>
          <a:noFill/>
          <a:ln w="25400" cap="flat" cmpd="sng" algn="ctr">
            <a:solidFill>
              <a:srgbClr val="000000"/>
            </a:solidFill>
            <a:prstDash val="solid"/>
          </a:ln>
          <a:effectLst/>
        </p:spPr>
      </p:cxnSp>
      <p:cxnSp>
        <p:nvCxnSpPr>
          <p:cNvPr id="212" name="Straight Connector 220">
            <a:extLst>
              <a:ext uri="{FF2B5EF4-FFF2-40B4-BE49-F238E27FC236}">
                <a16:creationId xmlns:a16="http://schemas.microsoft.com/office/drawing/2014/main" id="{E986FFF2-5768-4AA7-B59C-BC619A11400B}"/>
              </a:ext>
            </a:extLst>
          </p:cNvPr>
          <p:cNvCxnSpPr/>
          <p:nvPr/>
        </p:nvCxnSpPr>
        <p:spPr>
          <a:xfrm flipV="1">
            <a:off x="4327658" y="2014538"/>
            <a:ext cx="0" cy="474662"/>
          </a:xfrm>
          <a:prstGeom prst="line">
            <a:avLst/>
          </a:prstGeom>
          <a:noFill/>
          <a:ln w="25400" cap="flat" cmpd="sng" algn="ctr">
            <a:solidFill>
              <a:srgbClr val="000000"/>
            </a:solidFill>
            <a:prstDash val="solid"/>
          </a:ln>
          <a:effectLst/>
        </p:spPr>
      </p:cxnSp>
      <p:grpSp>
        <p:nvGrpSpPr>
          <p:cNvPr id="213" name="Group 44">
            <a:extLst>
              <a:ext uri="{FF2B5EF4-FFF2-40B4-BE49-F238E27FC236}">
                <a16:creationId xmlns:a16="http://schemas.microsoft.com/office/drawing/2014/main" id="{2A5A3E42-87E2-4AF1-BE71-0AF1A929F426}"/>
              </a:ext>
            </a:extLst>
          </p:cNvPr>
          <p:cNvGrpSpPr>
            <a:grpSpLocks/>
          </p:cNvGrpSpPr>
          <p:nvPr/>
        </p:nvGrpSpPr>
        <p:grpSpPr bwMode="auto">
          <a:xfrm>
            <a:off x="3846646" y="1622425"/>
            <a:ext cx="757237" cy="628650"/>
            <a:chOff x="-44" y="1473"/>
            <a:chExt cx="981" cy="1105"/>
          </a:xfrm>
        </p:grpSpPr>
        <p:pic>
          <p:nvPicPr>
            <p:cNvPr id="214" name="Picture 45" descr="desktop_computer_stylized_medium">
              <a:extLst>
                <a:ext uri="{FF2B5EF4-FFF2-40B4-BE49-F238E27FC236}">
                  <a16:creationId xmlns:a16="http://schemas.microsoft.com/office/drawing/2014/main" id="{FC946BCF-9B31-4121-A7D9-E8FD7AE56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Freeform 46">
              <a:extLst>
                <a:ext uri="{FF2B5EF4-FFF2-40B4-BE49-F238E27FC236}">
                  <a16:creationId xmlns:a16="http://schemas.microsoft.com/office/drawing/2014/main" id="{3F694F5B-ABFD-4D15-951D-DF5628D3E135}"/>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16" name="Group 44">
            <a:extLst>
              <a:ext uri="{FF2B5EF4-FFF2-40B4-BE49-F238E27FC236}">
                <a16:creationId xmlns:a16="http://schemas.microsoft.com/office/drawing/2014/main" id="{2006E1D7-51C3-471B-BE38-056F93239C1A}"/>
              </a:ext>
            </a:extLst>
          </p:cNvPr>
          <p:cNvGrpSpPr>
            <a:grpSpLocks/>
          </p:cNvGrpSpPr>
          <p:nvPr/>
        </p:nvGrpSpPr>
        <p:grpSpPr bwMode="auto">
          <a:xfrm>
            <a:off x="2792546" y="2561879"/>
            <a:ext cx="757237" cy="628650"/>
            <a:chOff x="-44" y="1473"/>
            <a:chExt cx="981" cy="1105"/>
          </a:xfrm>
        </p:grpSpPr>
        <p:pic>
          <p:nvPicPr>
            <p:cNvPr id="217" name="Picture 45" descr="desktop_computer_stylized_medium">
              <a:extLst>
                <a:ext uri="{FF2B5EF4-FFF2-40B4-BE49-F238E27FC236}">
                  <a16:creationId xmlns:a16="http://schemas.microsoft.com/office/drawing/2014/main" id="{DA6B6EA6-BDCA-4E80-8FB4-DC7A77797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 name="Freeform 46">
              <a:extLst>
                <a:ext uri="{FF2B5EF4-FFF2-40B4-BE49-F238E27FC236}">
                  <a16:creationId xmlns:a16="http://schemas.microsoft.com/office/drawing/2014/main" id="{96A5E5B3-751C-4D1E-BE1F-C60523ADCA0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19" name="TextBox 83">
            <a:extLst>
              <a:ext uri="{FF2B5EF4-FFF2-40B4-BE49-F238E27FC236}">
                <a16:creationId xmlns:a16="http://schemas.microsoft.com/office/drawing/2014/main" id="{8CF3AB02-B3DC-4997-9BE5-2F5D5D9D6373}"/>
              </a:ext>
            </a:extLst>
          </p:cNvPr>
          <p:cNvSpPr txBox="1">
            <a:spLocks noChangeArrowheads="1"/>
          </p:cNvSpPr>
          <p:nvPr/>
        </p:nvSpPr>
        <p:spPr bwMode="auto">
          <a:xfrm>
            <a:off x="2881446" y="3065116"/>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h5</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10.3.0.5</a:t>
            </a:r>
          </a:p>
        </p:txBody>
      </p:sp>
      <p:sp>
        <p:nvSpPr>
          <p:cNvPr id="220" name="TextBox 92">
            <a:extLst>
              <a:ext uri="{FF2B5EF4-FFF2-40B4-BE49-F238E27FC236}">
                <a16:creationId xmlns:a16="http://schemas.microsoft.com/office/drawing/2014/main" id="{8FDE7B74-CAE5-4243-8B93-999ED2D4F498}"/>
              </a:ext>
            </a:extLst>
          </p:cNvPr>
          <p:cNvSpPr txBox="1">
            <a:spLocks noChangeArrowheads="1"/>
          </p:cNvSpPr>
          <p:nvPr/>
        </p:nvSpPr>
        <p:spPr bwMode="auto">
          <a:xfrm>
            <a:off x="4289558"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s1</a:t>
            </a:r>
          </a:p>
        </p:txBody>
      </p:sp>
      <p:sp>
        <p:nvSpPr>
          <p:cNvPr id="221" name="TextBox 93">
            <a:extLst>
              <a:ext uri="{FF2B5EF4-FFF2-40B4-BE49-F238E27FC236}">
                <a16:creationId xmlns:a16="http://schemas.microsoft.com/office/drawing/2014/main" id="{95913116-5D59-4BEA-B41A-9B6F27FAEC2A}"/>
              </a:ext>
            </a:extLst>
          </p:cNvPr>
          <p:cNvSpPr txBox="1">
            <a:spLocks noChangeArrowheads="1"/>
          </p:cNvSpPr>
          <p:nvPr/>
        </p:nvSpPr>
        <p:spPr bwMode="auto">
          <a:xfrm>
            <a:off x="6450146" y="3976688"/>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s2</a:t>
            </a:r>
          </a:p>
        </p:txBody>
      </p:sp>
      <p:sp>
        <p:nvSpPr>
          <p:cNvPr id="222" name="TextBox 94">
            <a:extLst>
              <a:ext uri="{FF2B5EF4-FFF2-40B4-BE49-F238E27FC236}">
                <a16:creationId xmlns:a16="http://schemas.microsoft.com/office/drawing/2014/main" id="{DA360788-24A5-4275-8FA7-87D141035224}"/>
              </a:ext>
            </a:extLst>
          </p:cNvPr>
          <p:cNvSpPr txBox="1">
            <a:spLocks noChangeArrowheads="1"/>
          </p:cNvSpPr>
          <p:nvPr/>
        </p:nvSpPr>
        <p:spPr bwMode="auto">
          <a:xfrm>
            <a:off x="4507046"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Arial" panose="020B0604020202020204" pitchFamily="34" charset="0"/>
              </a:rPr>
              <a:t>s3</a:t>
            </a:r>
          </a:p>
        </p:txBody>
      </p:sp>
      <p:cxnSp>
        <p:nvCxnSpPr>
          <p:cNvPr id="223" name="Straight Connector 99">
            <a:extLst>
              <a:ext uri="{FF2B5EF4-FFF2-40B4-BE49-F238E27FC236}">
                <a16:creationId xmlns:a16="http://schemas.microsoft.com/office/drawing/2014/main" id="{D05BDC4D-57B8-419B-93A3-2AA360C4ED4E}"/>
              </a:ext>
            </a:extLst>
          </p:cNvPr>
          <p:cNvCxnSpPr>
            <a:cxnSpLocks noChangeShapeType="1"/>
          </p:cNvCxnSpPr>
          <p:nvPr/>
        </p:nvCxnSpPr>
        <p:spPr bwMode="auto">
          <a:xfrm>
            <a:off x="4346708" y="2871788"/>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Straight Connector 102">
            <a:extLst>
              <a:ext uri="{FF2B5EF4-FFF2-40B4-BE49-F238E27FC236}">
                <a16:creationId xmlns:a16="http://schemas.microsoft.com/office/drawing/2014/main" id="{E665084B-A5A0-43B8-A544-64F1819744B1}"/>
              </a:ext>
            </a:extLst>
          </p:cNvPr>
          <p:cNvCxnSpPr>
            <a:cxnSpLocks noChangeShapeType="1"/>
          </p:cNvCxnSpPr>
          <p:nvPr/>
        </p:nvCxnSpPr>
        <p:spPr bwMode="auto">
          <a:xfrm>
            <a:off x="5824671"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5" name="TextBox 108">
            <a:extLst>
              <a:ext uri="{FF2B5EF4-FFF2-40B4-BE49-F238E27FC236}">
                <a16:creationId xmlns:a16="http://schemas.microsoft.com/office/drawing/2014/main" id="{D967A383-F462-4784-8CA1-60BC00CC977D}"/>
              </a:ext>
            </a:extLst>
          </p:cNvPr>
          <p:cNvSpPr txBox="1">
            <a:spLocks noChangeArrowheads="1"/>
          </p:cNvSpPr>
          <p:nvPr/>
        </p:nvSpPr>
        <p:spPr bwMode="auto">
          <a:xfrm>
            <a:off x="4118108" y="2173288"/>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26" name="TextBox 109">
            <a:extLst>
              <a:ext uri="{FF2B5EF4-FFF2-40B4-BE49-F238E27FC236}">
                <a16:creationId xmlns:a16="http://schemas.microsoft.com/office/drawing/2014/main" id="{9C2C74FF-CB5F-4ED7-BA15-0CCF125FACA9}"/>
              </a:ext>
            </a:extLst>
          </p:cNvPr>
          <p:cNvSpPr txBox="1">
            <a:spLocks noChangeArrowheads="1"/>
          </p:cNvSpPr>
          <p:nvPr/>
        </p:nvSpPr>
        <p:spPr bwMode="auto">
          <a:xfrm>
            <a:off x="3649796" y="2419350"/>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27" name="TextBox 110">
            <a:extLst>
              <a:ext uri="{FF2B5EF4-FFF2-40B4-BE49-F238E27FC236}">
                <a16:creationId xmlns:a16="http://schemas.microsoft.com/office/drawing/2014/main" id="{C9A114EC-C9B1-4576-923B-39E6AA5CC980}"/>
              </a:ext>
            </a:extLst>
          </p:cNvPr>
          <p:cNvSpPr txBox="1">
            <a:spLocks noChangeArrowheads="1"/>
          </p:cNvSpPr>
          <p:nvPr/>
        </p:nvSpPr>
        <p:spPr bwMode="auto">
          <a:xfrm>
            <a:off x="4018096" y="2790894"/>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28" name="TextBox 111">
            <a:extLst>
              <a:ext uri="{FF2B5EF4-FFF2-40B4-BE49-F238E27FC236}">
                <a16:creationId xmlns:a16="http://schemas.microsoft.com/office/drawing/2014/main" id="{B2DFC2C8-DDD5-46E7-B45B-ED600BD8181D}"/>
              </a:ext>
            </a:extLst>
          </p:cNvPr>
          <p:cNvSpPr txBox="1">
            <a:spLocks noChangeArrowheads="1"/>
          </p:cNvSpPr>
          <p:nvPr/>
        </p:nvSpPr>
        <p:spPr bwMode="auto">
          <a:xfrm>
            <a:off x="4495933"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29" name="TextBox 112">
            <a:extLst>
              <a:ext uri="{FF2B5EF4-FFF2-40B4-BE49-F238E27FC236}">
                <a16:creationId xmlns:a16="http://schemas.microsoft.com/office/drawing/2014/main" id="{4433AD09-0ED7-46B9-96F3-22E1AAD76F28}"/>
              </a:ext>
            </a:extLst>
          </p:cNvPr>
          <p:cNvSpPr txBox="1">
            <a:spLocks noChangeArrowheads="1"/>
          </p:cNvSpPr>
          <p:nvPr/>
        </p:nvSpPr>
        <p:spPr bwMode="auto">
          <a:xfrm>
            <a:off x="4021271" y="4006850"/>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0" name="TextBox 113">
            <a:extLst>
              <a:ext uri="{FF2B5EF4-FFF2-40B4-BE49-F238E27FC236}">
                <a16:creationId xmlns:a16="http://schemas.microsoft.com/office/drawing/2014/main" id="{CC7434CC-08BF-412F-A357-20BEE82B6898}"/>
              </a:ext>
            </a:extLst>
          </p:cNvPr>
          <p:cNvSpPr txBox="1">
            <a:spLocks noChangeArrowheads="1"/>
          </p:cNvSpPr>
          <p:nvPr/>
        </p:nvSpPr>
        <p:spPr bwMode="auto">
          <a:xfrm>
            <a:off x="3664083" y="4276725"/>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1" name="TextBox 114">
            <a:extLst>
              <a:ext uri="{FF2B5EF4-FFF2-40B4-BE49-F238E27FC236}">
                <a16:creationId xmlns:a16="http://schemas.microsoft.com/office/drawing/2014/main" id="{B25AA28B-2BF5-4B52-91C8-8351732874B9}"/>
              </a:ext>
            </a:extLst>
          </p:cNvPr>
          <p:cNvSpPr txBox="1">
            <a:spLocks noChangeArrowheads="1"/>
          </p:cNvSpPr>
          <p:nvPr/>
        </p:nvSpPr>
        <p:spPr bwMode="auto">
          <a:xfrm>
            <a:off x="4046671" y="4624388"/>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2" name="TextBox 115">
            <a:extLst>
              <a:ext uri="{FF2B5EF4-FFF2-40B4-BE49-F238E27FC236}">
                <a16:creationId xmlns:a16="http://schemas.microsoft.com/office/drawing/2014/main" id="{D83960FB-E5C4-4D62-80EB-A6EF70BC2D76}"/>
              </a:ext>
            </a:extLst>
          </p:cNvPr>
          <p:cNvSpPr txBox="1">
            <a:spLocks noChangeArrowheads="1"/>
          </p:cNvSpPr>
          <p:nvPr/>
        </p:nvSpPr>
        <p:spPr bwMode="auto">
          <a:xfrm>
            <a:off x="4554671"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3" name="TextBox 117">
            <a:extLst>
              <a:ext uri="{FF2B5EF4-FFF2-40B4-BE49-F238E27FC236}">
                <a16:creationId xmlns:a16="http://schemas.microsoft.com/office/drawing/2014/main" id="{69582682-14A4-4705-9165-510BF2711788}"/>
              </a:ext>
            </a:extLst>
          </p:cNvPr>
          <p:cNvSpPr txBox="1">
            <a:spLocks noChangeArrowheads="1"/>
          </p:cNvSpPr>
          <p:nvPr/>
        </p:nvSpPr>
        <p:spPr bwMode="auto">
          <a:xfrm>
            <a:off x="5811971" y="408940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a:t>
            </a:r>
          </a:p>
        </p:txBody>
      </p:sp>
      <p:sp>
        <p:nvSpPr>
          <p:cNvPr id="234" name="TextBox 118">
            <a:extLst>
              <a:ext uri="{FF2B5EF4-FFF2-40B4-BE49-F238E27FC236}">
                <a16:creationId xmlns:a16="http://schemas.microsoft.com/office/drawing/2014/main" id="{E7E845D0-130A-46EC-9CA2-34A35DE221AB}"/>
              </a:ext>
            </a:extLst>
          </p:cNvPr>
          <p:cNvSpPr txBox="1">
            <a:spLocks noChangeArrowheads="1"/>
          </p:cNvSpPr>
          <p:nvPr/>
        </p:nvSpPr>
        <p:spPr bwMode="auto">
          <a:xfrm>
            <a:off x="5783396" y="4437063"/>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2</a:t>
            </a:r>
          </a:p>
        </p:txBody>
      </p:sp>
      <p:sp>
        <p:nvSpPr>
          <p:cNvPr id="235" name="TextBox 119">
            <a:extLst>
              <a:ext uri="{FF2B5EF4-FFF2-40B4-BE49-F238E27FC236}">
                <a16:creationId xmlns:a16="http://schemas.microsoft.com/office/drawing/2014/main" id="{3C56FC1A-7B82-489D-ABA6-9C92264901F6}"/>
              </a:ext>
            </a:extLst>
          </p:cNvPr>
          <p:cNvSpPr txBox="1">
            <a:spLocks noChangeArrowheads="1"/>
          </p:cNvSpPr>
          <p:nvPr/>
        </p:nvSpPr>
        <p:spPr bwMode="auto">
          <a:xfrm>
            <a:off x="6150108" y="4641850"/>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3</a:t>
            </a:r>
          </a:p>
        </p:txBody>
      </p:sp>
      <p:sp>
        <p:nvSpPr>
          <p:cNvPr id="236" name="TextBox 120">
            <a:extLst>
              <a:ext uri="{FF2B5EF4-FFF2-40B4-BE49-F238E27FC236}">
                <a16:creationId xmlns:a16="http://schemas.microsoft.com/office/drawing/2014/main" id="{913EDDD4-40D3-4392-8F14-7E6B2051787B}"/>
              </a:ext>
            </a:extLst>
          </p:cNvPr>
          <p:cNvSpPr txBox="1">
            <a:spLocks noChangeArrowheads="1"/>
          </p:cNvSpPr>
          <p:nvPr/>
        </p:nvSpPr>
        <p:spPr bwMode="auto">
          <a:xfrm>
            <a:off x="6708908" y="4394200"/>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4</a:t>
            </a:r>
          </a:p>
        </p:txBody>
      </p:sp>
      <p:sp>
        <p:nvSpPr>
          <p:cNvPr id="237" name="TextBox 150">
            <a:extLst>
              <a:ext uri="{FF2B5EF4-FFF2-40B4-BE49-F238E27FC236}">
                <a16:creationId xmlns:a16="http://schemas.microsoft.com/office/drawing/2014/main" id="{F69C058C-A5F3-4851-8FDB-09C9D4CBF61A}"/>
              </a:ext>
            </a:extLst>
          </p:cNvPr>
          <p:cNvSpPr txBox="1">
            <a:spLocks noChangeArrowheads="1"/>
          </p:cNvSpPr>
          <p:nvPr/>
        </p:nvSpPr>
        <p:spPr bwMode="auto">
          <a:xfrm>
            <a:off x="4469291" y="1666393"/>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A8"/>
                </a:solidFill>
                <a:effectLst/>
                <a:uLnTx/>
                <a:uFillTx/>
                <a:latin typeface="Arial" panose="020B0604020202020204" pitchFamily="34" charset="0"/>
                <a:ea typeface="ＭＳ Ｐゴシック" panose="020B0600070205080204" pitchFamily="34" charset="-128"/>
                <a:cs typeface="Arial" panose="020B0604020202020204" pitchFamily="34" charset="0"/>
              </a:rPr>
              <a:t>Host </a:t>
            </a:r>
            <a:r>
              <a:rPr kumimoji="0" lang="en-US" altLang="en-US" sz="14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rPr>
              <a:t>h6</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10.3.0.6</a:t>
            </a:r>
          </a:p>
        </p:txBody>
      </p:sp>
      <p:grpSp>
        <p:nvGrpSpPr>
          <p:cNvPr id="238" name="Group 88">
            <a:extLst>
              <a:ext uri="{FF2B5EF4-FFF2-40B4-BE49-F238E27FC236}">
                <a16:creationId xmlns:a16="http://schemas.microsoft.com/office/drawing/2014/main" id="{566F275C-78A2-4547-A4CE-87F1A0B0E88A}"/>
              </a:ext>
            </a:extLst>
          </p:cNvPr>
          <p:cNvGrpSpPr>
            <a:grpSpLocks/>
          </p:cNvGrpSpPr>
          <p:nvPr/>
        </p:nvGrpSpPr>
        <p:grpSpPr bwMode="auto">
          <a:xfrm>
            <a:off x="5400808" y="1862138"/>
            <a:ext cx="1270000" cy="1482725"/>
            <a:chOff x="5418667" y="1587500"/>
            <a:chExt cx="1270000" cy="1481667"/>
          </a:xfrm>
        </p:grpSpPr>
        <p:grpSp>
          <p:nvGrpSpPr>
            <p:cNvPr id="239" name="Group 79">
              <a:extLst>
                <a:ext uri="{FF2B5EF4-FFF2-40B4-BE49-F238E27FC236}">
                  <a16:creationId xmlns:a16="http://schemas.microsoft.com/office/drawing/2014/main" id="{7D417E22-938F-4A8C-8F53-CD1942E2F966}"/>
                </a:ext>
              </a:extLst>
            </p:cNvPr>
            <p:cNvGrpSpPr>
              <a:grpSpLocks/>
            </p:cNvGrpSpPr>
            <p:nvPr/>
          </p:nvGrpSpPr>
          <p:grpSpPr bwMode="auto">
            <a:xfrm>
              <a:off x="5440087" y="1742411"/>
              <a:ext cx="1047344" cy="1163369"/>
              <a:chOff x="5440087" y="1742411"/>
              <a:chExt cx="1047344" cy="1163369"/>
            </a:xfrm>
          </p:grpSpPr>
          <p:grpSp>
            <p:nvGrpSpPr>
              <p:cNvPr id="241" name="Group 950">
                <a:extLst>
                  <a:ext uri="{FF2B5EF4-FFF2-40B4-BE49-F238E27FC236}">
                    <a16:creationId xmlns:a16="http://schemas.microsoft.com/office/drawing/2014/main" id="{4415DA91-A631-4C78-8631-3C4583ED713F}"/>
                  </a:ext>
                </a:extLst>
              </p:cNvPr>
              <p:cNvGrpSpPr>
                <a:grpSpLocks/>
              </p:cNvGrpSpPr>
              <p:nvPr/>
            </p:nvGrpSpPr>
            <p:grpSpPr bwMode="auto">
              <a:xfrm>
                <a:off x="5838397" y="2273382"/>
                <a:ext cx="350328" cy="632398"/>
                <a:chOff x="4140" y="429"/>
                <a:chExt cx="1425" cy="2396"/>
              </a:xfrm>
            </p:grpSpPr>
            <p:sp>
              <p:nvSpPr>
                <p:cNvPr id="244" name="Freeform 951">
                  <a:extLst>
                    <a:ext uri="{FF2B5EF4-FFF2-40B4-BE49-F238E27FC236}">
                      <a16:creationId xmlns:a16="http://schemas.microsoft.com/office/drawing/2014/main" id="{D99C91EB-B131-47C3-AA07-11C6EAB831C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5" name="Rectangle 952">
                  <a:extLst>
                    <a:ext uri="{FF2B5EF4-FFF2-40B4-BE49-F238E27FC236}">
                      <a16:creationId xmlns:a16="http://schemas.microsoft.com/office/drawing/2014/main" id="{8ABD98FF-72A5-4F5F-8AD8-7F050A2FA062}"/>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46" name="Freeform 953">
                  <a:extLst>
                    <a:ext uri="{FF2B5EF4-FFF2-40B4-BE49-F238E27FC236}">
                      <a16:creationId xmlns:a16="http://schemas.microsoft.com/office/drawing/2014/main" id="{90FECA80-1050-4802-B05C-BFBB4C04CF0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7" name="Freeform 954">
                  <a:extLst>
                    <a:ext uri="{FF2B5EF4-FFF2-40B4-BE49-F238E27FC236}">
                      <a16:creationId xmlns:a16="http://schemas.microsoft.com/office/drawing/2014/main" id="{7C9BEFD1-7F00-4798-A3C5-9597F70EEC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8" name="Rectangle 955">
                  <a:extLst>
                    <a:ext uri="{FF2B5EF4-FFF2-40B4-BE49-F238E27FC236}">
                      <a16:creationId xmlns:a16="http://schemas.microsoft.com/office/drawing/2014/main" id="{EA180AFB-4BBE-4B8B-8BFB-79253CEAF6B3}"/>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49" name="Group 956">
                  <a:extLst>
                    <a:ext uri="{FF2B5EF4-FFF2-40B4-BE49-F238E27FC236}">
                      <a16:creationId xmlns:a16="http://schemas.microsoft.com/office/drawing/2014/main" id="{021D0E20-413D-4353-A6B7-F02EFC698A3D}"/>
                    </a:ext>
                  </a:extLst>
                </p:cNvPr>
                <p:cNvGrpSpPr>
                  <a:grpSpLocks/>
                </p:cNvGrpSpPr>
                <p:nvPr/>
              </p:nvGrpSpPr>
              <p:grpSpPr bwMode="auto">
                <a:xfrm>
                  <a:off x="4749" y="668"/>
                  <a:ext cx="581" cy="145"/>
                  <a:chOff x="614" y="2568"/>
                  <a:chExt cx="725" cy="139"/>
                </a:xfrm>
              </p:grpSpPr>
              <p:sp>
                <p:nvSpPr>
                  <p:cNvPr id="274" name="AutoShape 957">
                    <a:extLst>
                      <a:ext uri="{FF2B5EF4-FFF2-40B4-BE49-F238E27FC236}">
                        <a16:creationId xmlns:a16="http://schemas.microsoft.com/office/drawing/2014/main" id="{950F97CA-49CC-41E9-8D35-4683E9A0B40C}"/>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5" name="AutoShape 958">
                    <a:extLst>
                      <a:ext uri="{FF2B5EF4-FFF2-40B4-BE49-F238E27FC236}">
                        <a16:creationId xmlns:a16="http://schemas.microsoft.com/office/drawing/2014/main" id="{B36685AA-EC0C-4C7F-A8BD-7722D8B3814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0" name="Rectangle 959">
                  <a:extLst>
                    <a:ext uri="{FF2B5EF4-FFF2-40B4-BE49-F238E27FC236}">
                      <a16:creationId xmlns:a16="http://schemas.microsoft.com/office/drawing/2014/main" id="{F8D07BC5-EC4C-4F20-8AE1-585AE4E8BA13}"/>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1" name="Group 960">
                  <a:extLst>
                    <a:ext uri="{FF2B5EF4-FFF2-40B4-BE49-F238E27FC236}">
                      <a16:creationId xmlns:a16="http://schemas.microsoft.com/office/drawing/2014/main" id="{7EF8DA08-6DF0-43B5-8CBB-AABE77B8D8EA}"/>
                    </a:ext>
                  </a:extLst>
                </p:cNvPr>
                <p:cNvGrpSpPr>
                  <a:grpSpLocks/>
                </p:cNvGrpSpPr>
                <p:nvPr/>
              </p:nvGrpSpPr>
              <p:grpSpPr bwMode="auto">
                <a:xfrm>
                  <a:off x="4747" y="994"/>
                  <a:ext cx="581" cy="134"/>
                  <a:chOff x="614" y="2568"/>
                  <a:chExt cx="725" cy="139"/>
                </a:xfrm>
              </p:grpSpPr>
              <p:sp>
                <p:nvSpPr>
                  <p:cNvPr id="272" name="AutoShape 961">
                    <a:extLst>
                      <a:ext uri="{FF2B5EF4-FFF2-40B4-BE49-F238E27FC236}">
                        <a16:creationId xmlns:a16="http://schemas.microsoft.com/office/drawing/2014/main" id="{3CA9D8F9-C66B-45B6-B939-4E3DDEA652C7}"/>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3" name="AutoShape 962">
                    <a:extLst>
                      <a:ext uri="{FF2B5EF4-FFF2-40B4-BE49-F238E27FC236}">
                        <a16:creationId xmlns:a16="http://schemas.microsoft.com/office/drawing/2014/main" id="{F63E8D13-001C-4019-AE72-D4452658243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2" name="Rectangle 963">
                  <a:extLst>
                    <a:ext uri="{FF2B5EF4-FFF2-40B4-BE49-F238E27FC236}">
                      <a16:creationId xmlns:a16="http://schemas.microsoft.com/office/drawing/2014/main" id="{5E426F0E-E117-4B91-8B34-E6F93F1F1A7A}"/>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3" name="Rectangle 964">
                  <a:extLst>
                    <a:ext uri="{FF2B5EF4-FFF2-40B4-BE49-F238E27FC236}">
                      <a16:creationId xmlns:a16="http://schemas.microsoft.com/office/drawing/2014/main" id="{A2E9FCB0-2E06-4D71-A33B-3D2B2CDD2613}"/>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54" name="Group 965">
                  <a:extLst>
                    <a:ext uri="{FF2B5EF4-FFF2-40B4-BE49-F238E27FC236}">
                      <a16:creationId xmlns:a16="http://schemas.microsoft.com/office/drawing/2014/main" id="{E66DA8BF-72D2-4560-948B-1CAB32B22836}"/>
                    </a:ext>
                  </a:extLst>
                </p:cNvPr>
                <p:cNvGrpSpPr>
                  <a:grpSpLocks/>
                </p:cNvGrpSpPr>
                <p:nvPr/>
              </p:nvGrpSpPr>
              <p:grpSpPr bwMode="auto">
                <a:xfrm>
                  <a:off x="4735" y="1627"/>
                  <a:ext cx="582" cy="151"/>
                  <a:chOff x="614" y="2568"/>
                  <a:chExt cx="725" cy="139"/>
                </a:xfrm>
              </p:grpSpPr>
              <p:sp>
                <p:nvSpPr>
                  <p:cNvPr id="270" name="AutoShape 966">
                    <a:extLst>
                      <a:ext uri="{FF2B5EF4-FFF2-40B4-BE49-F238E27FC236}">
                        <a16:creationId xmlns:a16="http://schemas.microsoft.com/office/drawing/2014/main" id="{C52C8A03-797C-4191-8DDB-67432B655327}"/>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71" name="AutoShape 967">
                    <a:extLst>
                      <a:ext uri="{FF2B5EF4-FFF2-40B4-BE49-F238E27FC236}">
                        <a16:creationId xmlns:a16="http://schemas.microsoft.com/office/drawing/2014/main" id="{38AE83D8-BD97-4624-8E40-E14D3C95885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5" name="Freeform 968">
                  <a:extLst>
                    <a:ext uri="{FF2B5EF4-FFF2-40B4-BE49-F238E27FC236}">
                      <a16:creationId xmlns:a16="http://schemas.microsoft.com/office/drawing/2014/main" id="{5F600C8D-615A-447A-89C6-1A20FEE999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56" name="Group 969">
                  <a:extLst>
                    <a:ext uri="{FF2B5EF4-FFF2-40B4-BE49-F238E27FC236}">
                      <a16:creationId xmlns:a16="http://schemas.microsoft.com/office/drawing/2014/main" id="{99C44F6A-412F-4AED-884F-DBEE410F6BCA}"/>
                    </a:ext>
                  </a:extLst>
                </p:cNvPr>
                <p:cNvGrpSpPr>
                  <a:grpSpLocks/>
                </p:cNvGrpSpPr>
                <p:nvPr/>
              </p:nvGrpSpPr>
              <p:grpSpPr bwMode="auto">
                <a:xfrm>
                  <a:off x="4739" y="1327"/>
                  <a:ext cx="582" cy="139"/>
                  <a:chOff x="614" y="2568"/>
                  <a:chExt cx="725" cy="139"/>
                </a:xfrm>
              </p:grpSpPr>
              <p:sp>
                <p:nvSpPr>
                  <p:cNvPr id="268" name="AutoShape 970">
                    <a:extLst>
                      <a:ext uri="{FF2B5EF4-FFF2-40B4-BE49-F238E27FC236}">
                        <a16:creationId xmlns:a16="http://schemas.microsoft.com/office/drawing/2014/main" id="{79549A21-4D99-4026-88CB-4006072517C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9" name="AutoShape 971">
                    <a:extLst>
                      <a:ext uri="{FF2B5EF4-FFF2-40B4-BE49-F238E27FC236}">
                        <a16:creationId xmlns:a16="http://schemas.microsoft.com/office/drawing/2014/main" id="{C909B6A6-54E0-4658-8E0A-26B999035E4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57" name="Rectangle 972">
                  <a:extLst>
                    <a:ext uri="{FF2B5EF4-FFF2-40B4-BE49-F238E27FC236}">
                      <a16:creationId xmlns:a16="http://schemas.microsoft.com/office/drawing/2014/main" id="{F9E93D25-7D5D-4648-A09D-DE2FC0CC1A7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58" name="Freeform 973">
                  <a:extLst>
                    <a:ext uri="{FF2B5EF4-FFF2-40B4-BE49-F238E27FC236}">
                      <a16:creationId xmlns:a16="http://schemas.microsoft.com/office/drawing/2014/main" id="{A4852729-D07E-4E0A-BBD4-504B223F2F7B}"/>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Freeform 974">
                  <a:extLst>
                    <a:ext uri="{FF2B5EF4-FFF2-40B4-BE49-F238E27FC236}">
                      <a16:creationId xmlns:a16="http://schemas.microsoft.com/office/drawing/2014/main" id="{6BE673BC-4115-49E6-877E-5BB3FABB053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Oval 975">
                  <a:extLst>
                    <a:ext uri="{FF2B5EF4-FFF2-40B4-BE49-F238E27FC236}">
                      <a16:creationId xmlns:a16="http://schemas.microsoft.com/office/drawing/2014/main" id="{C4A1A84E-5FF5-478A-91CD-CDB15FE0E09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1" name="Freeform 976">
                  <a:extLst>
                    <a:ext uri="{FF2B5EF4-FFF2-40B4-BE49-F238E27FC236}">
                      <a16:creationId xmlns:a16="http://schemas.microsoft.com/office/drawing/2014/main" id="{D775B7EE-56E3-4E18-8BE9-3C8FE471AD79}"/>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2" name="AutoShape 977">
                  <a:extLst>
                    <a:ext uri="{FF2B5EF4-FFF2-40B4-BE49-F238E27FC236}">
                      <a16:creationId xmlns:a16="http://schemas.microsoft.com/office/drawing/2014/main" id="{559B344D-40DE-4C96-9420-8BAF0DA28362}"/>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3" name="AutoShape 978">
                  <a:extLst>
                    <a:ext uri="{FF2B5EF4-FFF2-40B4-BE49-F238E27FC236}">
                      <a16:creationId xmlns:a16="http://schemas.microsoft.com/office/drawing/2014/main" id="{1A908B15-8835-4E6B-9CB7-0B63C905D68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4" name="Oval 979">
                  <a:extLst>
                    <a:ext uri="{FF2B5EF4-FFF2-40B4-BE49-F238E27FC236}">
                      <a16:creationId xmlns:a16="http://schemas.microsoft.com/office/drawing/2014/main" id="{8660E898-AE73-48A2-8146-72A9574A652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5" name="Oval 980">
                  <a:extLst>
                    <a:ext uri="{FF2B5EF4-FFF2-40B4-BE49-F238E27FC236}">
                      <a16:creationId xmlns:a16="http://schemas.microsoft.com/office/drawing/2014/main" id="{B5ECABE7-9995-4291-90D3-A9A0FF275C1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6" name="Oval 981">
                  <a:extLst>
                    <a:ext uri="{FF2B5EF4-FFF2-40B4-BE49-F238E27FC236}">
                      <a16:creationId xmlns:a16="http://schemas.microsoft.com/office/drawing/2014/main" id="{01D7B789-57BC-468C-99DB-5B0CB1C5B0A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67" name="Rectangle 982">
                  <a:extLst>
                    <a:ext uri="{FF2B5EF4-FFF2-40B4-BE49-F238E27FC236}">
                      <a16:creationId xmlns:a16="http://schemas.microsoft.com/office/drawing/2014/main" id="{55794673-138F-42D0-9003-50E1535DCC8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pic>
            <p:nvPicPr>
              <p:cNvPr id="242" name="Picture 4">
                <a:extLst>
                  <a:ext uri="{FF2B5EF4-FFF2-40B4-BE49-F238E27FC236}">
                    <a16:creationId xmlns:a16="http://schemas.microsoft.com/office/drawing/2014/main" id="{F9DCDACB-C0FD-48D9-B393-73978096C7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TextBox 149">
                <a:extLst>
                  <a:ext uri="{FF2B5EF4-FFF2-40B4-BE49-F238E27FC236}">
                    <a16:creationId xmlns:a16="http://schemas.microsoft.com/office/drawing/2014/main" id="{460EF06C-6203-4727-8B46-588C3B1C4685}"/>
                  </a:ext>
                </a:extLst>
              </p:cNvPr>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controller</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sp>
          <p:nvSpPr>
            <p:cNvPr id="240" name="Rectangle 82">
              <a:extLst>
                <a:ext uri="{FF2B5EF4-FFF2-40B4-BE49-F238E27FC236}">
                  <a16:creationId xmlns:a16="http://schemas.microsoft.com/office/drawing/2014/main" id="{77FF9C36-F05E-4C0F-AFBA-6A82BF022F0C}"/>
                </a:ext>
              </a:extLst>
            </p:cNvPr>
            <p:cNvSpPr>
              <a:spLocks noChangeArrowheads="1"/>
            </p:cNvSpPr>
            <p:nvPr/>
          </p:nvSpPr>
          <p:spPr bwMode="auto">
            <a:xfrm>
              <a:off x="5418667" y="1587500"/>
              <a:ext cx="1270000" cy="1481667"/>
            </a:xfrm>
            <a:prstGeom prst="rect">
              <a:avLst/>
            </a:prstGeom>
            <a:solidFill>
              <a:srgbClr val="FFFFFF">
                <a:alpha val="65881"/>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6" name="Group 315">
            <a:extLst>
              <a:ext uri="{FF2B5EF4-FFF2-40B4-BE49-F238E27FC236}">
                <a16:creationId xmlns:a16="http://schemas.microsoft.com/office/drawing/2014/main" id="{2200E9CC-E580-4852-BF16-29D4575E189F}"/>
              </a:ext>
            </a:extLst>
          </p:cNvPr>
          <p:cNvGrpSpPr/>
          <p:nvPr/>
        </p:nvGrpSpPr>
        <p:grpSpPr>
          <a:xfrm>
            <a:off x="3869633" y="4253948"/>
            <a:ext cx="728870" cy="410817"/>
            <a:chOff x="7493876" y="2774731"/>
            <a:chExt cx="1481958" cy="894622"/>
          </a:xfrm>
          <a:effectLst>
            <a:outerShdw blurRad="50800" dist="38100" dir="18900000" algn="bl" rotWithShape="0">
              <a:prstClr val="black">
                <a:alpha val="40000"/>
              </a:prstClr>
            </a:outerShdw>
          </a:effectLst>
        </p:grpSpPr>
        <p:sp>
          <p:nvSpPr>
            <p:cNvPr id="277" name="Freeform 316">
              <a:extLst>
                <a:ext uri="{FF2B5EF4-FFF2-40B4-BE49-F238E27FC236}">
                  <a16:creationId xmlns:a16="http://schemas.microsoft.com/office/drawing/2014/main" id="{E682E009-0432-407B-BCFF-4AA2272848C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78" name="Oval 317">
              <a:extLst>
                <a:ext uri="{FF2B5EF4-FFF2-40B4-BE49-F238E27FC236}">
                  <a16:creationId xmlns:a16="http://schemas.microsoft.com/office/drawing/2014/main" id="{6CEF0224-BDFF-4BF8-AD01-9A1700B459FA}"/>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79" name="Group 318">
              <a:extLst>
                <a:ext uri="{FF2B5EF4-FFF2-40B4-BE49-F238E27FC236}">
                  <a16:creationId xmlns:a16="http://schemas.microsoft.com/office/drawing/2014/main" id="{778E29A2-8A83-4644-A4BF-7AE77959B04D}"/>
                </a:ext>
              </a:extLst>
            </p:cNvPr>
            <p:cNvGrpSpPr/>
            <p:nvPr/>
          </p:nvGrpSpPr>
          <p:grpSpPr>
            <a:xfrm>
              <a:off x="7713663" y="2848339"/>
              <a:ext cx="1042107" cy="425543"/>
              <a:chOff x="7786941" y="2884917"/>
              <a:chExt cx="897649" cy="353919"/>
            </a:xfrm>
          </p:grpSpPr>
          <p:sp>
            <p:nvSpPr>
              <p:cNvPr id="280" name="Freeform 319">
                <a:extLst>
                  <a:ext uri="{FF2B5EF4-FFF2-40B4-BE49-F238E27FC236}">
                    <a16:creationId xmlns:a16="http://schemas.microsoft.com/office/drawing/2014/main" id="{07061D19-9989-420E-9BC2-48215C50D4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Freeform 320">
                <a:extLst>
                  <a:ext uri="{FF2B5EF4-FFF2-40B4-BE49-F238E27FC236}">
                    <a16:creationId xmlns:a16="http://schemas.microsoft.com/office/drawing/2014/main" id="{68744C56-1A21-4E9C-8E63-DD0B9CE30B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Freeform 321">
                <a:extLst>
                  <a:ext uri="{FF2B5EF4-FFF2-40B4-BE49-F238E27FC236}">
                    <a16:creationId xmlns:a16="http://schemas.microsoft.com/office/drawing/2014/main" id="{4BFCFE7C-426B-4E9F-8049-10CAA70512A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Freeform 322">
                <a:extLst>
                  <a:ext uri="{FF2B5EF4-FFF2-40B4-BE49-F238E27FC236}">
                    <a16:creationId xmlns:a16="http://schemas.microsoft.com/office/drawing/2014/main" id="{5D43FACF-E4E8-4113-9EEB-378E94410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84" name="Group 323">
            <a:extLst>
              <a:ext uri="{FF2B5EF4-FFF2-40B4-BE49-F238E27FC236}">
                <a16:creationId xmlns:a16="http://schemas.microsoft.com/office/drawing/2014/main" id="{12A94367-A4C5-4081-9D31-F666CB123906}"/>
              </a:ext>
            </a:extLst>
          </p:cNvPr>
          <p:cNvGrpSpPr/>
          <p:nvPr/>
        </p:nvGrpSpPr>
        <p:grpSpPr>
          <a:xfrm>
            <a:off x="6009859" y="4287078"/>
            <a:ext cx="728870" cy="410817"/>
            <a:chOff x="7493876" y="2774731"/>
            <a:chExt cx="1481958" cy="894622"/>
          </a:xfrm>
          <a:effectLst>
            <a:outerShdw blurRad="50800" dist="38100" dir="18900000" algn="bl" rotWithShape="0">
              <a:prstClr val="black">
                <a:alpha val="40000"/>
              </a:prstClr>
            </a:outerShdw>
          </a:effectLst>
        </p:grpSpPr>
        <p:sp>
          <p:nvSpPr>
            <p:cNvPr id="285" name="Freeform 324">
              <a:extLst>
                <a:ext uri="{FF2B5EF4-FFF2-40B4-BE49-F238E27FC236}">
                  <a16:creationId xmlns:a16="http://schemas.microsoft.com/office/drawing/2014/main" id="{8188092C-0D50-4434-9A42-55FAA5415D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86" name="Oval 325">
              <a:extLst>
                <a:ext uri="{FF2B5EF4-FFF2-40B4-BE49-F238E27FC236}">
                  <a16:creationId xmlns:a16="http://schemas.microsoft.com/office/drawing/2014/main" id="{1CFF66FB-35D0-4F34-9840-CA090EFE73D9}"/>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87" name="Group 326">
              <a:extLst>
                <a:ext uri="{FF2B5EF4-FFF2-40B4-BE49-F238E27FC236}">
                  <a16:creationId xmlns:a16="http://schemas.microsoft.com/office/drawing/2014/main" id="{15FD577B-25D2-4A2B-9EAB-C6CC480335FB}"/>
                </a:ext>
              </a:extLst>
            </p:cNvPr>
            <p:cNvGrpSpPr/>
            <p:nvPr/>
          </p:nvGrpSpPr>
          <p:grpSpPr>
            <a:xfrm>
              <a:off x="7713663" y="2848339"/>
              <a:ext cx="1042107" cy="425543"/>
              <a:chOff x="7786941" y="2884917"/>
              <a:chExt cx="897649" cy="353919"/>
            </a:xfrm>
          </p:grpSpPr>
          <p:sp>
            <p:nvSpPr>
              <p:cNvPr id="288" name="Freeform 327">
                <a:extLst>
                  <a:ext uri="{FF2B5EF4-FFF2-40B4-BE49-F238E27FC236}">
                    <a16:creationId xmlns:a16="http://schemas.microsoft.com/office/drawing/2014/main" id="{8DF4CE16-501A-425E-A5BD-8E322578C27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9" name="Freeform 328">
                <a:extLst>
                  <a:ext uri="{FF2B5EF4-FFF2-40B4-BE49-F238E27FC236}">
                    <a16:creationId xmlns:a16="http://schemas.microsoft.com/office/drawing/2014/main" id="{2811CCF2-141A-4DF4-96C3-6DB633F306C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0" name="Freeform 329">
                <a:extLst>
                  <a:ext uri="{FF2B5EF4-FFF2-40B4-BE49-F238E27FC236}">
                    <a16:creationId xmlns:a16="http://schemas.microsoft.com/office/drawing/2014/main" id="{E1F3D79F-4DDD-47B2-A995-DAC3CCB500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1" name="Freeform 330">
                <a:extLst>
                  <a:ext uri="{FF2B5EF4-FFF2-40B4-BE49-F238E27FC236}">
                    <a16:creationId xmlns:a16="http://schemas.microsoft.com/office/drawing/2014/main" id="{E2C6841F-D692-464C-B331-D3AB9F3F1A0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92" name="Group 331">
            <a:extLst>
              <a:ext uri="{FF2B5EF4-FFF2-40B4-BE49-F238E27FC236}">
                <a16:creationId xmlns:a16="http://schemas.microsoft.com/office/drawing/2014/main" id="{2C16ECF0-6640-44F3-BC84-2CB390869020}"/>
              </a:ext>
            </a:extLst>
          </p:cNvPr>
          <p:cNvGrpSpPr/>
          <p:nvPr/>
        </p:nvGrpSpPr>
        <p:grpSpPr>
          <a:xfrm>
            <a:off x="3882885" y="2411896"/>
            <a:ext cx="728870" cy="410817"/>
            <a:chOff x="7493876" y="2774731"/>
            <a:chExt cx="1481958" cy="894622"/>
          </a:xfrm>
          <a:effectLst>
            <a:outerShdw blurRad="50800" dist="38100" dir="18900000" algn="bl" rotWithShape="0">
              <a:prstClr val="black">
                <a:alpha val="40000"/>
              </a:prstClr>
            </a:outerShdw>
          </a:effectLst>
        </p:grpSpPr>
        <p:sp>
          <p:nvSpPr>
            <p:cNvPr id="293" name="Freeform 332">
              <a:extLst>
                <a:ext uri="{FF2B5EF4-FFF2-40B4-BE49-F238E27FC236}">
                  <a16:creationId xmlns:a16="http://schemas.microsoft.com/office/drawing/2014/main" id="{B80BD732-66DF-472A-8DD5-06FB084D26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4" name="Oval 333">
              <a:extLst>
                <a:ext uri="{FF2B5EF4-FFF2-40B4-BE49-F238E27FC236}">
                  <a16:creationId xmlns:a16="http://schemas.microsoft.com/office/drawing/2014/main" id="{A6C17CD6-0481-4CDC-8B16-5A43ED9F9AA6}"/>
                </a:ext>
              </a:extLst>
            </p:cNvPr>
            <p:cNvSpPr/>
            <p:nvPr/>
          </p:nvSpPr>
          <p:spPr>
            <a:xfrm>
              <a:off x="7494729" y="2774731"/>
              <a:ext cx="1480163" cy="579140"/>
            </a:xfrm>
            <a:prstGeom prst="ellipse">
              <a:avLst/>
            </a:prstGeom>
            <a:solidFill>
              <a:srgbClr val="B8C2C9"/>
            </a:solidFill>
            <a:ln w="635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5" name="Group 334">
              <a:extLst>
                <a:ext uri="{FF2B5EF4-FFF2-40B4-BE49-F238E27FC236}">
                  <a16:creationId xmlns:a16="http://schemas.microsoft.com/office/drawing/2014/main" id="{D31919A1-A168-4209-BA0A-4F90CBDA7819}"/>
                </a:ext>
              </a:extLst>
            </p:cNvPr>
            <p:cNvGrpSpPr/>
            <p:nvPr/>
          </p:nvGrpSpPr>
          <p:grpSpPr>
            <a:xfrm>
              <a:off x="7713663" y="2848339"/>
              <a:ext cx="1042107" cy="425543"/>
              <a:chOff x="7786941" y="2884917"/>
              <a:chExt cx="897649" cy="353919"/>
            </a:xfrm>
          </p:grpSpPr>
          <p:sp>
            <p:nvSpPr>
              <p:cNvPr id="296" name="Freeform 335">
                <a:extLst>
                  <a:ext uri="{FF2B5EF4-FFF2-40B4-BE49-F238E27FC236}">
                    <a16:creationId xmlns:a16="http://schemas.microsoft.com/office/drawing/2014/main" id="{A6814C32-6B6A-4EAA-ADB1-A34789268F9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7" name="Freeform 336">
                <a:extLst>
                  <a:ext uri="{FF2B5EF4-FFF2-40B4-BE49-F238E27FC236}">
                    <a16:creationId xmlns:a16="http://schemas.microsoft.com/office/drawing/2014/main" id="{D11A89DE-84DB-470E-8725-958C0448FB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8" name="Freeform 337">
                <a:extLst>
                  <a:ext uri="{FF2B5EF4-FFF2-40B4-BE49-F238E27FC236}">
                    <a16:creationId xmlns:a16="http://schemas.microsoft.com/office/drawing/2014/main" id="{6E54B1E6-0D26-4781-97DF-4F37AE9A8C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Freeform 338">
                <a:extLst>
                  <a:ext uri="{FF2B5EF4-FFF2-40B4-BE49-F238E27FC236}">
                    <a16:creationId xmlns:a16="http://schemas.microsoft.com/office/drawing/2014/main" id="{87312F34-8E6B-4355-9D41-EFB75CDA10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00" name="Group 3">
            <a:extLst>
              <a:ext uri="{FF2B5EF4-FFF2-40B4-BE49-F238E27FC236}">
                <a16:creationId xmlns:a16="http://schemas.microsoft.com/office/drawing/2014/main" id="{51FE1215-8B57-482B-BADB-772149A7C427}"/>
              </a:ext>
            </a:extLst>
          </p:cNvPr>
          <p:cNvGrpSpPr/>
          <p:nvPr/>
        </p:nvGrpSpPr>
        <p:grpSpPr>
          <a:xfrm>
            <a:off x="3414532" y="2789499"/>
            <a:ext cx="3842795" cy="2465405"/>
            <a:chOff x="3414532" y="2693870"/>
            <a:chExt cx="3842795" cy="2595759"/>
          </a:xfrm>
        </p:grpSpPr>
        <p:sp>
          <p:nvSpPr>
            <p:cNvPr id="301" name="Freeform 1">
              <a:extLst>
                <a:ext uri="{FF2B5EF4-FFF2-40B4-BE49-F238E27FC236}">
                  <a16:creationId xmlns:a16="http://schemas.microsoft.com/office/drawing/2014/main" id="{F8DA5AAF-EFC8-4DDA-AED1-A9CBC7D1FC8C}"/>
                </a:ext>
              </a:extLst>
            </p:cNvPr>
            <p:cNvSpPr/>
            <p:nvPr/>
          </p:nvSpPr>
          <p:spPr>
            <a:xfrm>
              <a:off x="3414532" y="2693870"/>
              <a:ext cx="3842795" cy="2040239"/>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0 w 3842795"/>
                <a:gd name="connsiteY0" fmla="*/ 3032 h 2040239"/>
                <a:gd name="connsiteX1" fmla="*/ 658002 w 3842795"/>
                <a:gd name="connsiteY1" fmla="*/ 119110 h 2040239"/>
                <a:gd name="connsiteX2" fmla="*/ 729205 w 3842795"/>
                <a:gd name="connsiteY2" fmla="*/ 1924429 h 2040239"/>
                <a:gd name="connsiteX3" fmla="*/ 3842795 w 3842795"/>
                <a:gd name="connsiteY3" fmla="*/ 1970727 h 2040239"/>
              </a:gdLst>
              <a:ahLst/>
              <a:cxnLst>
                <a:cxn ang="0">
                  <a:pos x="connsiteX0" y="connsiteY0"/>
                </a:cxn>
                <a:cxn ang="0">
                  <a:pos x="connsiteX1" y="connsiteY1"/>
                </a:cxn>
                <a:cxn ang="0">
                  <a:pos x="connsiteX2" y="connsiteY2"/>
                </a:cxn>
                <a:cxn ang="0">
                  <a:pos x="connsiteX3" y="connsiteY3"/>
                </a:cxn>
              </a:cxnLst>
              <a:rect l="l" t="t" r="r" b="b"/>
              <a:pathLst>
                <a:path w="3842795" h="2040239">
                  <a:moveTo>
                    <a:pt x="0" y="3032"/>
                  </a:moveTo>
                  <a:cubicBezTo>
                    <a:pt x="381965" y="14606"/>
                    <a:pt x="571192" y="-50652"/>
                    <a:pt x="658002" y="119110"/>
                  </a:cubicBezTo>
                  <a:cubicBezTo>
                    <a:pt x="744812" y="288872"/>
                    <a:pt x="538223" y="1604196"/>
                    <a:pt x="729205" y="1924429"/>
                  </a:cubicBezTo>
                  <a:cubicBezTo>
                    <a:pt x="844952" y="2152065"/>
                    <a:pt x="2812648" y="1974585"/>
                    <a:pt x="3842795" y="19707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2">
              <a:extLst>
                <a:ext uri="{FF2B5EF4-FFF2-40B4-BE49-F238E27FC236}">
                  <a16:creationId xmlns:a16="http://schemas.microsoft.com/office/drawing/2014/main" id="{45374EEF-DEAA-4479-88F2-B699A186299A}"/>
                </a:ext>
              </a:extLst>
            </p:cNvPr>
            <p:cNvSpPr/>
            <p:nvPr/>
          </p:nvSpPr>
          <p:spPr>
            <a:xfrm>
              <a:off x="5465338" y="4722802"/>
              <a:ext cx="823595" cy="566827"/>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Lst>
              <a:ahLst/>
              <a:cxnLst>
                <a:cxn ang="0">
                  <a:pos x="connsiteX0" y="connsiteY0"/>
                </a:cxn>
                <a:cxn ang="0">
                  <a:pos x="connsiteX1" y="connsiteY1"/>
                </a:cxn>
                <a:cxn ang="0">
                  <a:pos x="connsiteX2" y="connsiteY2"/>
                </a:cxn>
              </a:cxnLst>
              <a:rect l="l" t="t" r="r" b="b"/>
              <a:pathLst>
                <a:path w="823595" h="566827">
                  <a:moveTo>
                    <a:pt x="0" y="0"/>
                  </a:moveTo>
                  <a:cubicBezTo>
                    <a:pt x="281651" y="46299"/>
                    <a:pt x="669592" y="55668"/>
                    <a:pt x="784991" y="150139"/>
                  </a:cubicBezTo>
                  <a:cubicBezTo>
                    <a:pt x="900390" y="244610"/>
                    <a:pt x="723260" y="427931"/>
                    <a:pt x="692394" y="566827"/>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03" name="Group 152">
            <a:extLst>
              <a:ext uri="{FF2B5EF4-FFF2-40B4-BE49-F238E27FC236}">
                <a16:creationId xmlns:a16="http://schemas.microsoft.com/office/drawing/2014/main" id="{A19B7CA6-CA09-4547-AAEB-316D6E79C4E8}"/>
              </a:ext>
            </a:extLst>
          </p:cNvPr>
          <p:cNvGrpSpPr/>
          <p:nvPr/>
        </p:nvGrpSpPr>
        <p:grpSpPr>
          <a:xfrm>
            <a:off x="4311464" y="1958381"/>
            <a:ext cx="3143235" cy="3158697"/>
            <a:chOff x="4114093" y="2303316"/>
            <a:chExt cx="3143235" cy="3158697"/>
          </a:xfrm>
        </p:grpSpPr>
        <p:sp>
          <p:nvSpPr>
            <p:cNvPr id="304" name="Freeform 153">
              <a:extLst>
                <a:ext uri="{FF2B5EF4-FFF2-40B4-BE49-F238E27FC236}">
                  <a16:creationId xmlns:a16="http://schemas.microsoft.com/office/drawing/2014/main" id="{EA1F7204-384B-4C3F-83F5-EE25BFE1CD18}"/>
                </a:ext>
              </a:extLst>
            </p:cNvPr>
            <p:cNvSpPr/>
            <p:nvPr/>
          </p:nvSpPr>
          <p:spPr>
            <a:xfrm>
              <a:off x="4114093" y="2303316"/>
              <a:ext cx="3143235" cy="2416160"/>
            </a:xfrm>
            <a:custGeom>
              <a:avLst/>
              <a:gdLst>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794076"/>
                <a:gd name="connsiteX1" fmla="*/ 625033 w 3715473"/>
                <a:gd name="connsiteY1" fmla="*/ 0 h 1794076"/>
                <a:gd name="connsiteX2" fmla="*/ 625033 w 3715473"/>
                <a:gd name="connsiteY2" fmla="*/ 1794076 h 1794076"/>
                <a:gd name="connsiteX3" fmla="*/ 3715473 w 3715473"/>
                <a:gd name="connsiteY3" fmla="*/ 1782501 h 1794076"/>
                <a:gd name="connsiteX0" fmla="*/ 0 w 3715473"/>
                <a:gd name="connsiteY0" fmla="*/ 0 h 1846891"/>
                <a:gd name="connsiteX1" fmla="*/ 625033 w 3715473"/>
                <a:gd name="connsiteY1" fmla="*/ 0 h 1846891"/>
                <a:gd name="connsiteX2" fmla="*/ 625033 w 3715473"/>
                <a:gd name="connsiteY2" fmla="*/ 1794076 h 1846891"/>
                <a:gd name="connsiteX3" fmla="*/ 3715473 w 3715473"/>
                <a:gd name="connsiteY3" fmla="*/ 1782501 h 1846891"/>
                <a:gd name="connsiteX0" fmla="*/ 0 w 3715473"/>
                <a:gd name="connsiteY0" fmla="*/ 132894 h 1979785"/>
                <a:gd name="connsiteX1" fmla="*/ 625033 w 3715473"/>
                <a:gd name="connsiteY1" fmla="*/ 132894 h 1979785"/>
                <a:gd name="connsiteX2" fmla="*/ 625033 w 3715473"/>
                <a:gd name="connsiteY2" fmla="*/ 1926970 h 1979785"/>
                <a:gd name="connsiteX3" fmla="*/ 3715473 w 3715473"/>
                <a:gd name="connsiteY3" fmla="*/ 1915395 h 1979785"/>
                <a:gd name="connsiteX0" fmla="*/ 0 w 3738623"/>
                <a:gd name="connsiteY0" fmla="*/ 132894 h 1998367"/>
                <a:gd name="connsiteX1" fmla="*/ 625033 w 3738623"/>
                <a:gd name="connsiteY1" fmla="*/ 132894 h 1998367"/>
                <a:gd name="connsiteX2" fmla="*/ 625033 w 3738623"/>
                <a:gd name="connsiteY2" fmla="*/ 1926970 h 1998367"/>
                <a:gd name="connsiteX3" fmla="*/ 3738623 w 3738623"/>
                <a:gd name="connsiteY3" fmla="*/ 1973268 h 1998367"/>
                <a:gd name="connsiteX0" fmla="*/ 0 w 3842795"/>
                <a:gd name="connsiteY0" fmla="*/ 57604 h 2050398"/>
                <a:gd name="connsiteX1" fmla="*/ 729205 w 3842795"/>
                <a:gd name="connsiteY1" fmla="*/ 184925 h 2050398"/>
                <a:gd name="connsiteX2" fmla="*/ 729205 w 3842795"/>
                <a:gd name="connsiteY2" fmla="*/ 1979001 h 2050398"/>
                <a:gd name="connsiteX3" fmla="*/ 3842795 w 3842795"/>
                <a:gd name="connsiteY3" fmla="*/ 2025299 h 2050398"/>
                <a:gd name="connsiteX0" fmla="*/ 0 w 3842795"/>
                <a:gd name="connsiteY0" fmla="*/ 4716 h 1997510"/>
                <a:gd name="connsiteX1" fmla="*/ 729205 w 3842795"/>
                <a:gd name="connsiteY1" fmla="*/ 132037 h 1997510"/>
                <a:gd name="connsiteX2" fmla="*/ 729205 w 3842795"/>
                <a:gd name="connsiteY2" fmla="*/ 1926113 h 1997510"/>
                <a:gd name="connsiteX3" fmla="*/ 3842795 w 3842795"/>
                <a:gd name="connsiteY3" fmla="*/ 1972411 h 1997510"/>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1992794"/>
                <a:gd name="connsiteX1" fmla="*/ 729205 w 3842795"/>
                <a:gd name="connsiteY1" fmla="*/ 127321 h 1992794"/>
                <a:gd name="connsiteX2" fmla="*/ 729205 w 3842795"/>
                <a:gd name="connsiteY2" fmla="*/ 1921397 h 1992794"/>
                <a:gd name="connsiteX3" fmla="*/ 3842795 w 3842795"/>
                <a:gd name="connsiteY3" fmla="*/ 1967695 h 1992794"/>
                <a:gd name="connsiteX0" fmla="*/ 0 w 3842795"/>
                <a:gd name="connsiteY0" fmla="*/ 0 h 2037207"/>
                <a:gd name="connsiteX1" fmla="*/ 729205 w 3842795"/>
                <a:gd name="connsiteY1" fmla="*/ 127321 h 2037207"/>
                <a:gd name="connsiteX2" fmla="*/ 729205 w 3842795"/>
                <a:gd name="connsiteY2" fmla="*/ 1921397 h 2037207"/>
                <a:gd name="connsiteX3" fmla="*/ 3842795 w 3842795"/>
                <a:gd name="connsiteY3" fmla="*/ 1967695 h 2037207"/>
                <a:gd name="connsiteX0" fmla="*/ 68584 w 3182174"/>
                <a:gd name="connsiteY0" fmla="*/ 0 h 1909886"/>
                <a:gd name="connsiteX1" fmla="*/ 68584 w 3182174"/>
                <a:gd name="connsiteY1" fmla="*/ 1794076 h 1909886"/>
                <a:gd name="connsiteX2" fmla="*/ 3182174 w 3182174"/>
                <a:gd name="connsiteY2" fmla="*/ 1840374 h 1909886"/>
                <a:gd name="connsiteX0" fmla="*/ 71679 w 3181522"/>
                <a:gd name="connsiteY0" fmla="*/ 0 h 2430794"/>
                <a:gd name="connsiteX1" fmla="*/ 67932 w 3181522"/>
                <a:gd name="connsiteY1" fmla="*/ 2314984 h 2430794"/>
                <a:gd name="connsiteX2" fmla="*/ 3181522 w 3181522"/>
                <a:gd name="connsiteY2" fmla="*/ 2361282 h 2430794"/>
                <a:gd name="connsiteX0" fmla="*/ 92641 w 3202484"/>
                <a:gd name="connsiteY0" fmla="*/ 0 h 2430794"/>
                <a:gd name="connsiteX1" fmla="*/ 88894 w 3202484"/>
                <a:gd name="connsiteY1" fmla="*/ 2314984 h 2430794"/>
                <a:gd name="connsiteX2" fmla="*/ 3202484 w 3202484"/>
                <a:gd name="connsiteY2" fmla="*/ 2361282 h 2430794"/>
                <a:gd name="connsiteX0" fmla="*/ 88354 w 3198197"/>
                <a:gd name="connsiteY0" fmla="*/ 0 h 2430794"/>
                <a:gd name="connsiteX1" fmla="*/ 84607 w 3198197"/>
                <a:gd name="connsiteY1" fmla="*/ 2314984 h 2430794"/>
                <a:gd name="connsiteX2" fmla="*/ 3198197 w 3198197"/>
                <a:gd name="connsiteY2" fmla="*/ 2361282 h 2430794"/>
                <a:gd name="connsiteX0" fmla="*/ 18407 w 3128250"/>
                <a:gd name="connsiteY0" fmla="*/ 0 h 2430794"/>
                <a:gd name="connsiteX1" fmla="*/ 14660 w 3128250"/>
                <a:gd name="connsiteY1" fmla="*/ 2314984 h 2430794"/>
                <a:gd name="connsiteX2" fmla="*/ 3128250 w 3128250"/>
                <a:gd name="connsiteY2" fmla="*/ 2361282 h 2430794"/>
                <a:gd name="connsiteX0" fmla="*/ 33392 w 3143235"/>
                <a:gd name="connsiteY0" fmla="*/ 0 h 2430794"/>
                <a:gd name="connsiteX1" fmla="*/ 29645 w 3143235"/>
                <a:gd name="connsiteY1" fmla="*/ 2314984 h 2430794"/>
                <a:gd name="connsiteX2" fmla="*/ 3143235 w 3143235"/>
                <a:gd name="connsiteY2" fmla="*/ 2361282 h 2430794"/>
                <a:gd name="connsiteX0" fmla="*/ 33392 w 3143235"/>
                <a:gd name="connsiteY0" fmla="*/ 0 h 2416160"/>
                <a:gd name="connsiteX1" fmla="*/ 29645 w 3143235"/>
                <a:gd name="connsiteY1" fmla="*/ 2314984 h 2416160"/>
                <a:gd name="connsiteX2" fmla="*/ 3143235 w 3143235"/>
                <a:gd name="connsiteY2" fmla="*/ 2361282 h 2416160"/>
              </a:gdLst>
              <a:ahLst/>
              <a:cxnLst>
                <a:cxn ang="0">
                  <a:pos x="connsiteX0" y="connsiteY0"/>
                </a:cxn>
                <a:cxn ang="0">
                  <a:pos x="connsiteX1" y="connsiteY1"/>
                </a:cxn>
                <a:cxn ang="0">
                  <a:pos x="connsiteX2" y="connsiteY2"/>
                </a:cxn>
              </a:cxnLst>
              <a:rect l="l" t="t" r="r" b="b"/>
              <a:pathLst>
                <a:path w="3143235" h="2416160">
                  <a:moveTo>
                    <a:pt x="33392" y="0"/>
                  </a:moveTo>
                  <a:cubicBezTo>
                    <a:pt x="30261" y="244713"/>
                    <a:pt x="-37668" y="2215855"/>
                    <a:pt x="29645" y="2314984"/>
                  </a:cubicBezTo>
                  <a:cubicBezTo>
                    <a:pt x="175372" y="2508892"/>
                    <a:pt x="2113088" y="2365140"/>
                    <a:pt x="3143235" y="2361282"/>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Freeform 154">
              <a:extLst>
                <a:ext uri="{FF2B5EF4-FFF2-40B4-BE49-F238E27FC236}">
                  <a16:creationId xmlns:a16="http://schemas.microsoft.com/office/drawing/2014/main" id="{A8845C80-19A0-40DE-8E2E-7C21ECA51C77}"/>
                </a:ext>
              </a:extLst>
            </p:cNvPr>
            <p:cNvSpPr/>
            <p:nvPr/>
          </p:nvSpPr>
          <p:spPr>
            <a:xfrm>
              <a:off x="4906955" y="4715304"/>
              <a:ext cx="814542" cy="746709"/>
            </a:xfrm>
            <a:custGeom>
              <a:avLst/>
              <a:gdLst>
                <a:gd name="connsiteX0" fmla="*/ 0 w 844952"/>
                <a:gd name="connsiteY0" fmla="*/ 0 h 555584"/>
                <a:gd name="connsiteX1" fmla="*/ 844952 w 844952"/>
                <a:gd name="connsiteY1" fmla="*/ 138896 h 555584"/>
                <a:gd name="connsiteX2" fmla="*/ 752355 w 844952"/>
                <a:gd name="connsiteY2" fmla="*/ 555584 h 555584"/>
                <a:gd name="connsiteX0" fmla="*/ 0 w 887733"/>
                <a:gd name="connsiteY0" fmla="*/ 0 h 555584"/>
                <a:gd name="connsiteX1" fmla="*/ 844952 w 887733"/>
                <a:gd name="connsiteY1" fmla="*/ 138896 h 555584"/>
                <a:gd name="connsiteX2" fmla="*/ 752355 w 887733"/>
                <a:gd name="connsiteY2" fmla="*/ 555584 h 555584"/>
                <a:gd name="connsiteX0" fmla="*/ 0 w 871696"/>
                <a:gd name="connsiteY0" fmla="*/ 0 h 570574"/>
                <a:gd name="connsiteX1" fmla="*/ 829962 w 871696"/>
                <a:gd name="connsiteY1" fmla="*/ 153886 h 570574"/>
                <a:gd name="connsiteX2" fmla="*/ 737365 w 871696"/>
                <a:gd name="connsiteY2" fmla="*/ 570574 h 570574"/>
                <a:gd name="connsiteX0" fmla="*/ 0 w 871696"/>
                <a:gd name="connsiteY0" fmla="*/ 0 h 555584"/>
                <a:gd name="connsiteX1" fmla="*/ 829962 w 871696"/>
                <a:gd name="connsiteY1" fmla="*/ 138896 h 555584"/>
                <a:gd name="connsiteX2" fmla="*/ 737365 w 871696"/>
                <a:gd name="connsiteY2" fmla="*/ 555584 h 555584"/>
                <a:gd name="connsiteX0" fmla="*/ 0 w 823595"/>
                <a:gd name="connsiteY0" fmla="*/ 0 h 566827"/>
                <a:gd name="connsiteX1" fmla="*/ 784991 w 823595"/>
                <a:gd name="connsiteY1" fmla="*/ 150139 h 566827"/>
                <a:gd name="connsiteX2" fmla="*/ 692394 w 823595"/>
                <a:gd name="connsiteY2" fmla="*/ 566827 h 566827"/>
                <a:gd name="connsiteX0" fmla="*/ 0 w 811579"/>
                <a:gd name="connsiteY0" fmla="*/ 0 h 746709"/>
                <a:gd name="connsiteX1" fmla="*/ 784991 w 811579"/>
                <a:gd name="connsiteY1" fmla="*/ 150139 h 746709"/>
                <a:gd name="connsiteX2" fmla="*/ 624939 w 811579"/>
                <a:gd name="connsiteY2" fmla="*/ 746709 h 746709"/>
                <a:gd name="connsiteX0" fmla="*/ 0 w 814542"/>
                <a:gd name="connsiteY0" fmla="*/ 0 h 746709"/>
                <a:gd name="connsiteX1" fmla="*/ 784991 w 814542"/>
                <a:gd name="connsiteY1" fmla="*/ 150139 h 746709"/>
                <a:gd name="connsiteX2" fmla="*/ 624939 w 814542"/>
                <a:gd name="connsiteY2" fmla="*/ 746709 h 746709"/>
              </a:gdLst>
              <a:ahLst/>
              <a:cxnLst>
                <a:cxn ang="0">
                  <a:pos x="connsiteX0" y="connsiteY0"/>
                </a:cxn>
                <a:cxn ang="0">
                  <a:pos x="connsiteX1" y="connsiteY1"/>
                </a:cxn>
                <a:cxn ang="0">
                  <a:pos x="connsiteX2" y="connsiteY2"/>
                </a:cxn>
              </a:cxnLst>
              <a:rect l="l" t="t" r="r" b="b"/>
              <a:pathLst>
                <a:path w="814542" h="746709">
                  <a:moveTo>
                    <a:pt x="0" y="0"/>
                  </a:moveTo>
                  <a:cubicBezTo>
                    <a:pt x="281651" y="46299"/>
                    <a:pt x="680835" y="25688"/>
                    <a:pt x="784991" y="150139"/>
                  </a:cubicBezTo>
                  <a:cubicBezTo>
                    <a:pt x="889147" y="274590"/>
                    <a:pt x="689533" y="604065"/>
                    <a:pt x="624939" y="746709"/>
                  </a:cubicBezTo>
                </a:path>
              </a:pathLst>
            </a:custGeom>
            <a:noFill/>
            <a:ln w="7302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3437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9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00"/>
                                        </p:tgtEl>
                                        <p:attrNameLst>
                                          <p:attrName>style.visibility</p:attrName>
                                        </p:attrNameLst>
                                      </p:cBhvr>
                                      <p:to>
                                        <p:strVal val="visible"/>
                                      </p:to>
                                    </p:set>
                                    <p:animEffect transition="in" filter="wipe(left)">
                                      <p:cBhvr>
                                        <p:cTn id="11" dur="500"/>
                                        <p:tgtEl>
                                          <p:spTgt spid="300"/>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303"/>
                                        </p:tgtEl>
                                        <p:attrNameLst>
                                          <p:attrName>style.visibility</p:attrName>
                                        </p:attrNameLst>
                                      </p:cBhvr>
                                      <p:to>
                                        <p:strVal val="visible"/>
                                      </p:to>
                                    </p:set>
                                    <p:animEffect transition="in" filter="wipe(up)">
                                      <p:cBhvr>
                                        <p:cTn id="15"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7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p:cNvGrpSpPr>
          <p:nvPr/>
        </p:nvGrpSpPr>
        <p:grpSpPr bwMode="auto">
          <a:xfrm>
            <a:off x="2162175" y="1263651"/>
            <a:ext cx="2997200" cy="1262063"/>
            <a:chOff x="637575" y="1263648"/>
            <a:chExt cx="2998252" cy="1261939"/>
          </a:xfrm>
        </p:grpSpPr>
        <p:sp>
          <p:nvSpPr>
            <p:cNvPr id="197" name="Freeform 196"/>
            <p:cNvSpPr/>
            <p:nvPr/>
          </p:nvSpPr>
          <p:spPr>
            <a:xfrm flipV="1">
              <a:off x="678864" y="2160498"/>
              <a:ext cx="2956963" cy="36508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3018 w 2975668"/>
                <a:gd name="connsiteY0" fmla="*/ 443744 h 443744"/>
                <a:gd name="connsiteX1" fmla="*/ 2225518 w 2975668"/>
                <a:gd name="connsiteY1" fmla="*/ 210910 h 443744"/>
                <a:gd name="connsiteX2" fmla="*/ 2957279 w 2975668"/>
                <a:gd name="connsiteY2" fmla="*/ 79158 h 443744"/>
                <a:gd name="connsiteX3" fmla="*/ 2754685 w 2975668"/>
                <a:gd name="connsiteY3" fmla="*/ 20410 h 443744"/>
                <a:gd name="connsiteX4" fmla="*/ 2747322 w 2975668"/>
                <a:gd name="connsiteY4" fmla="*/ 436381 h 443744"/>
                <a:gd name="connsiteX5" fmla="*/ 3018 w 2975668"/>
                <a:gd name="connsiteY5" fmla="*/ 443744 h 443744"/>
                <a:gd name="connsiteX0" fmla="*/ 3018 w 2957279"/>
                <a:gd name="connsiteY0" fmla="*/ 454405 h 454405"/>
                <a:gd name="connsiteX1" fmla="*/ 2225518 w 2957279"/>
                <a:gd name="connsiteY1" fmla="*/ 221571 h 454405"/>
                <a:gd name="connsiteX2" fmla="*/ 2957279 w 2957279"/>
                <a:gd name="connsiteY2" fmla="*/ 89819 h 454405"/>
                <a:gd name="connsiteX3" fmla="*/ 2754685 w 2957279"/>
                <a:gd name="connsiteY3" fmla="*/ 31071 h 454405"/>
                <a:gd name="connsiteX4" fmla="*/ 2747322 w 2957279"/>
                <a:gd name="connsiteY4" fmla="*/ 447042 h 454405"/>
                <a:gd name="connsiteX5" fmla="*/ 3018 w 2957279"/>
                <a:gd name="connsiteY5" fmla="*/ 454405 h 454405"/>
                <a:gd name="connsiteX0" fmla="*/ 3018 w 2957279"/>
                <a:gd name="connsiteY0" fmla="*/ 496161 h 496161"/>
                <a:gd name="connsiteX1" fmla="*/ 2225518 w 2957279"/>
                <a:gd name="connsiteY1" fmla="*/ 263327 h 496161"/>
                <a:gd name="connsiteX2" fmla="*/ 2957279 w 2957279"/>
                <a:gd name="connsiteY2" fmla="*/ 131575 h 496161"/>
                <a:gd name="connsiteX3" fmla="*/ 2754685 w 2957279"/>
                <a:gd name="connsiteY3" fmla="*/ 7282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496161 h 496161"/>
                <a:gd name="connsiteX1" fmla="*/ 2225518 w 2957279"/>
                <a:gd name="connsiteY1" fmla="*/ 263327 h 496161"/>
                <a:gd name="connsiteX2" fmla="*/ 2957279 w 2957279"/>
                <a:gd name="connsiteY2" fmla="*/ 131575 h 496161"/>
                <a:gd name="connsiteX3" fmla="*/ 2780603 w 2957279"/>
                <a:gd name="connsiteY3" fmla="*/ 269807 h 496161"/>
                <a:gd name="connsiteX4" fmla="*/ 2747322 w 2957279"/>
                <a:gd name="connsiteY4" fmla="*/ 488798 h 496161"/>
                <a:gd name="connsiteX5" fmla="*/ 3018 w 2957279"/>
                <a:gd name="connsiteY5" fmla="*/ 496161 h 496161"/>
                <a:gd name="connsiteX0" fmla="*/ 3018 w 2957279"/>
                <a:gd name="connsiteY0" fmla="*/ 364586 h 364586"/>
                <a:gd name="connsiteX1" fmla="*/ 2225518 w 2957279"/>
                <a:gd name="connsiteY1" fmla="*/ 131752 h 364586"/>
                <a:gd name="connsiteX2" fmla="*/ 2957279 w 2957279"/>
                <a:gd name="connsiteY2" fmla="*/ 0 h 364586"/>
                <a:gd name="connsiteX3" fmla="*/ 2780603 w 2957279"/>
                <a:gd name="connsiteY3" fmla="*/ 138232 h 364586"/>
                <a:gd name="connsiteX4" fmla="*/ 2747322 w 2957279"/>
                <a:gd name="connsiteY4" fmla="*/ 357223 h 364586"/>
                <a:gd name="connsiteX5" fmla="*/ 3018 w 2957279"/>
                <a:gd name="connsiteY5" fmla="*/ 364586 h 36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7279" h="364586">
                  <a:moveTo>
                    <a:pt x="3018" y="364586"/>
                  </a:moveTo>
                  <a:cubicBezTo>
                    <a:pt x="-83949" y="327008"/>
                    <a:pt x="1733141" y="192516"/>
                    <a:pt x="2225518" y="131752"/>
                  </a:cubicBezTo>
                  <a:cubicBezTo>
                    <a:pt x="2717895" y="70988"/>
                    <a:pt x="2402554" y="114689"/>
                    <a:pt x="2957279" y="0"/>
                  </a:cubicBezTo>
                  <a:cubicBezTo>
                    <a:pt x="2832942" y="71922"/>
                    <a:pt x="2815596" y="78695"/>
                    <a:pt x="2780603" y="138232"/>
                  </a:cubicBezTo>
                  <a:cubicBezTo>
                    <a:pt x="2745610" y="197769"/>
                    <a:pt x="2727394" y="213043"/>
                    <a:pt x="2747322" y="357223"/>
                  </a:cubicBezTo>
                  <a:lnTo>
                    <a:pt x="3018" y="364586"/>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dirty="0">
                <a:solidFill>
                  <a:srgbClr val="0000FF"/>
                </a:solidFill>
                <a:latin typeface="Arial" charset="0"/>
                <a:ea typeface="ＭＳ Ｐゴシック" charset="0"/>
                <a:cs typeface="ＭＳ Ｐゴシック" charset="0"/>
              </a:endParaRPr>
            </a:p>
          </p:txBody>
        </p:sp>
        <p:grpSp>
          <p:nvGrpSpPr>
            <p:cNvPr id="125075" name="Group 188"/>
            <p:cNvGrpSpPr>
              <a:grpSpLocks/>
            </p:cNvGrpSpPr>
            <p:nvPr/>
          </p:nvGrpSpPr>
          <p:grpSpPr bwMode="auto">
            <a:xfrm>
              <a:off x="637575" y="1263648"/>
              <a:ext cx="2833213" cy="916517"/>
              <a:chOff x="-994833" y="4042832"/>
              <a:chExt cx="2833213" cy="916517"/>
            </a:xfrm>
          </p:grpSpPr>
          <p:sp>
            <p:nvSpPr>
              <p:cNvPr id="190" name="Rectangle 189"/>
              <p:cNvSpPr/>
              <p:nvPr/>
            </p:nvSpPr>
            <p:spPr bwMode="auto">
              <a:xfrm>
                <a:off x="-977364" y="4042832"/>
                <a:ext cx="2775924" cy="915898"/>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77" name="TextBox 190"/>
              <p:cNvSpPr txBox="1">
                <a:spLocks noChangeArrowheads="1"/>
              </p:cNvSpPr>
              <p:nvPr/>
            </p:nvSpPr>
            <p:spPr bwMode="auto">
              <a:xfrm>
                <a:off x="-931177" y="4360336"/>
                <a:ext cx="1646504"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IP </a:t>
                </a:r>
                <a:r>
                  <a:rPr lang="en-US" altLang="zh-CN" sz="1600" dirty="0" err="1">
                    <a:solidFill>
                      <a:srgbClr val="0000FF"/>
                    </a:solidFill>
                  </a:rPr>
                  <a:t>Src</a:t>
                </a:r>
                <a:r>
                  <a:rPr lang="en-US" altLang="zh-CN" sz="1600" dirty="0">
                    <a:solidFill>
                      <a:srgbClr val="0000FF"/>
                    </a:solidFill>
                  </a:rPr>
                  <a:t> = 10.3.*.*</a:t>
                </a:r>
              </a:p>
              <a:p>
                <a:r>
                  <a:rPr lang="en-US" altLang="zh-CN" sz="1600" dirty="0">
                    <a:solidFill>
                      <a:srgbClr val="0000FF"/>
                    </a:solidFill>
                  </a:rPr>
                  <a:t>IP </a:t>
                </a:r>
                <a:r>
                  <a:rPr lang="en-US" altLang="zh-CN" sz="1600" dirty="0" err="1">
                    <a:solidFill>
                      <a:srgbClr val="0000FF"/>
                    </a:solidFill>
                  </a:rPr>
                  <a:t>Dst</a:t>
                </a:r>
                <a:r>
                  <a:rPr lang="en-US" altLang="zh-CN" sz="1600" dirty="0">
                    <a:solidFill>
                      <a:srgbClr val="0000FF"/>
                    </a:solidFill>
                  </a:rPr>
                  <a:t> = 10.2.*.*</a:t>
                </a:r>
              </a:p>
            </p:txBody>
          </p:sp>
          <p:sp>
            <p:nvSpPr>
              <p:cNvPr id="125078" name="TextBox 191"/>
              <p:cNvSpPr txBox="1">
                <a:spLocks noChangeArrowheads="1"/>
              </p:cNvSpPr>
              <p:nvPr/>
            </p:nvSpPr>
            <p:spPr bwMode="auto">
              <a:xfrm>
                <a:off x="718763" y="449156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79" name="Straight Connector 192"/>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80" name="TextBox 193"/>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81" name="TextBox 194"/>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82" name="Straight Connector 195"/>
              <p:cNvCxnSpPr>
                <a:cxnSpLocks noChangeShapeType="1"/>
              </p:cNvCxnSpPr>
              <p:nvPr/>
            </p:nvCxnSpPr>
            <p:spPr bwMode="auto">
              <a:xfrm>
                <a:off x="738264" y="4049182"/>
                <a:ext cx="1" cy="904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77" name="Group 76"/>
          <p:cNvGrpSpPr>
            <a:grpSpLocks/>
          </p:cNvGrpSpPr>
          <p:nvPr/>
        </p:nvGrpSpPr>
        <p:grpSpPr bwMode="auto">
          <a:xfrm>
            <a:off x="7480301" y="4510089"/>
            <a:ext cx="2894013" cy="2022475"/>
            <a:chOff x="5956617" y="4509743"/>
            <a:chExt cx="2893901" cy="2022127"/>
          </a:xfrm>
        </p:grpSpPr>
        <p:sp>
          <p:nvSpPr>
            <p:cNvPr id="208" name="Freeform 207"/>
            <p:cNvSpPr/>
            <p:nvPr/>
          </p:nvSpPr>
          <p:spPr>
            <a:xfrm flipH="1">
              <a:off x="5956617" y="4509743"/>
              <a:ext cx="2838340" cy="630129"/>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979 w 2839117"/>
                <a:gd name="connsiteY0" fmla="*/ 630630 h 630630"/>
                <a:gd name="connsiteX1" fmla="*/ 2225479 w 2839117"/>
                <a:gd name="connsiteY1" fmla="*/ 397796 h 630630"/>
                <a:gd name="connsiteX2" fmla="*/ 2808948 w 2839117"/>
                <a:gd name="connsiteY2" fmla="*/ 4836 h 630630"/>
                <a:gd name="connsiteX3" fmla="*/ 2754646 w 2839117"/>
                <a:gd name="connsiteY3" fmla="*/ 207296 h 630630"/>
                <a:gd name="connsiteX4" fmla="*/ 2747283 w 2839117"/>
                <a:gd name="connsiteY4" fmla="*/ 623267 h 630630"/>
                <a:gd name="connsiteX5" fmla="*/ 2979 w 2839117"/>
                <a:gd name="connsiteY5" fmla="*/ 630630 h 63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9117" h="630630">
                  <a:moveTo>
                    <a:pt x="2979" y="630630"/>
                  </a:moveTo>
                  <a:cubicBezTo>
                    <a:pt x="-83988" y="593052"/>
                    <a:pt x="1757818" y="502095"/>
                    <a:pt x="2225479" y="397796"/>
                  </a:cubicBezTo>
                  <a:cubicBezTo>
                    <a:pt x="2693140" y="293497"/>
                    <a:pt x="2720754" y="36586"/>
                    <a:pt x="2808948" y="4836"/>
                  </a:cubicBezTo>
                  <a:cubicBezTo>
                    <a:pt x="2897142" y="-26914"/>
                    <a:pt x="2764923" y="104224"/>
                    <a:pt x="2754646" y="207296"/>
                  </a:cubicBezTo>
                  <a:cubicBezTo>
                    <a:pt x="2744369" y="310368"/>
                    <a:pt x="2727355" y="479087"/>
                    <a:pt x="2747283" y="623267"/>
                  </a:cubicBezTo>
                  <a:lnTo>
                    <a:pt x="2979" y="630630"/>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64" name="Group 197"/>
            <p:cNvGrpSpPr>
              <a:grpSpLocks/>
            </p:cNvGrpSpPr>
            <p:nvPr/>
          </p:nvGrpSpPr>
          <p:grpSpPr bwMode="auto">
            <a:xfrm>
              <a:off x="6031592" y="5137149"/>
              <a:ext cx="2818926" cy="1394721"/>
              <a:chOff x="-999973" y="4042833"/>
              <a:chExt cx="2818926" cy="1394721"/>
            </a:xfrm>
          </p:grpSpPr>
          <p:sp>
            <p:nvSpPr>
              <p:cNvPr id="199" name="Rectangle 198"/>
              <p:cNvSpPr/>
              <p:nvPr/>
            </p:nvSpPr>
            <p:spPr bwMode="auto">
              <a:xfrm>
                <a:off x="-978114" y="4042381"/>
                <a:ext cx="2778018" cy="134438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66" name="TextBox 199"/>
              <p:cNvSpPr txBox="1">
                <a:spLocks noChangeArrowheads="1"/>
              </p:cNvSpPr>
              <p:nvPr/>
            </p:nvSpPr>
            <p:spPr bwMode="auto">
              <a:xfrm>
                <a:off x="-999973" y="4360336"/>
                <a:ext cx="171503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2</a:t>
                </a:r>
              </a:p>
              <a:p>
                <a:r>
                  <a:rPr lang="en-US" altLang="zh-CN" sz="1600">
                    <a:solidFill>
                      <a:srgbClr val="0000FF"/>
                    </a:solidFill>
                  </a:rPr>
                  <a:t>IP Dst = 10.2.0.3</a:t>
                </a:r>
              </a:p>
              <a:p>
                <a:r>
                  <a:rPr lang="en-US" altLang="zh-CN" sz="1600">
                    <a:solidFill>
                      <a:srgbClr val="0000FF"/>
                    </a:solidFill>
                  </a:rPr>
                  <a:t>ingress port = 2</a:t>
                </a:r>
              </a:p>
              <a:p>
                <a:r>
                  <a:rPr lang="en-US" altLang="zh-CN" sz="1600">
                    <a:solidFill>
                      <a:srgbClr val="0000FF"/>
                    </a:solidFill>
                  </a:rPr>
                  <a:t>IP Dst = 10.2.0.4</a:t>
                </a:r>
              </a:p>
            </p:txBody>
          </p:sp>
          <p:sp>
            <p:nvSpPr>
              <p:cNvPr id="125067" name="TextBox 200"/>
              <p:cNvSpPr txBox="1">
                <a:spLocks noChangeArrowheads="1"/>
              </p:cNvSpPr>
              <p:nvPr/>
            </p:nvSpPr>
            <p:spPr bwMode="auto">
              <a:xfrm>
                <a:off x="671327" y="4474229"/>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forward(3)</a:t>
                </a:r>
              </a:p>
            </p:txBody>
          </p:sp>
          <p:cxnSp>
            <p:nvCxnSpPr>
              <p:cNvPr id="125068" name="Straight Connector 201"/>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9" name="TextBox 202"/>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match</a:t>
                </a:r>
              </a:p>
            </p:txBody>
          </p:sp>
          <p:sp>
            <p:nvSpPr>
              <p:cNvPr id="125070" name="TextBox 203"/>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71" name="Straight Connector 204"/>
              <p:cNvCxnSpPr>
                <a:cxnSpLocks noChangeShapeType="1"/>
              </p:cNvCxnSpPr>
              <p:nvPr/>
            </p:nvCxnSpPr>
            <p:spPr bwMode="auto">
              <a:xfrm>
                <a:off x="660503" y="4042833"/>
                <a:ext cx="4690" cy="13494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072" name="Straight Connector 205"/>
              <p:cNvCxnSpPr>
                <a:cxnSpLocks noChangeShapeType="1"/>
              </p:cNvCxnSpPr>
              <p:nvPr/>
            </p:nvCxnSpPr>
            <p:spPr bwMode="auto">
              <a:xfrm>
                <a:off x="-975047" y="4896787"/>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73" name="TextBox 206"/>
              <p:cNvSpPr txBox="1">
                <a:spLocks noChangeArrowheads="1"/>
              </p:cNvSpPr>
              <p:nvPr/>
            </p:nvSpPr>
            <p:spPr bwMode="auto">
              <a:xfrm>
                <a:off x="670712" y="4973448"/>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forward(4)</a:t>
                </a:r>
              </a:p>
            </p:txBody>
          </p:sp>
        </p:grpSp>
      </p:grpSp>
      <p:grpSp>
        <p:nvGrpSpPr>
          <p:cNvPr id="68" name="Group 67"/>
          <p:cNvGrpSpPr>
            <a:grpSpLocks/>
          </p:cNvGrpSpPr>
          <p:nvPr/>
        </p:nvGrpSpPr>
        <p:grpSpPr bwMode="auto">
          <a:xfrm>
            <a:off x="2111376" y="4570414"/>
            <a:ext cx="3089275" cy="2001837"/>
            <a:chOff x="587526" y="4569769"/>
            <a:chExt cx="3089750" cy="2002482"/>
          </a:xfrm>
        </p:grpSpPr>
        <p:sp>
          <p:nvSpPr>
            <p:cNvPr id="52" name="Freeform 51"/>
            <p:cNvSpPr/>
            <p:nvPr/>
          </p:nvSpPr>
          <p:spPr>
            <a:xfrm>
              <a:off x="631983" y="4569769"/>
              <a:ext cx="3045293" cy="849586"/>
            </a:xfrm>
            <a:custGeom>
              <a:avLst/>
              <a:gdLst>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30500 w 3026833"/>
                <a:gd name="connsiteY4" fmla="*/ 825500 h 846667"/>
                <a:gd name="connsiteX5" fmla="*/ 0 w 3026833"/>
                <a:gd name="connsiteY5" fmla="*/ 846667 h 846667"/>
                <a:gd name="connsiteX0" fmla="*/ 0 w 3026833"/>
                <a:gd name="connsiteY0" fmla="*/ 846667 h 846667"/>
                <a:gd name="connsiteX1" fmla="*/ 2222500 w 3026833"/>
                <a:gd name="connsiteY1" fmla="*/ 613833 h 846667"/>
                <a:gd name="connsiteX2" fmla="*/ 3026833 w 3026833"/>
                <a:gd name="connsiteY2" fmla="*/ 0 h 846667"/>
                <a:gd name="connsiteX3" fmla="*/ 2751667 w 3026833"/>
                <a:gd name="connsiteY3" fmla="*/ 423333 h 846667"/>
                <a:gd name="connsiteX4" fmla="*/ 2744304 w 3026833"/>
                <a:gd name="connsiteY4" fmla="*/ 839304 h 846667"/>
                <a:gd name="connsiteX5" fmla="*/ 0 w 3026833"/>
                <a:gd name="connsiteY5" fmla="*/ 846667 h 846667"/>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0 w 3042275"/>
                <a:gd name="connsiteY0" fmla="*/ 848898 h 848898"/>
                <a:gd name="connsiteX1" fmla="*/ 2222500 w 3042275"/>
                <a:gd name="connsiteY1" fmla="*/ 616064 h 848898"/>
                <a:gd name="connsiteX2" fmla="*/ 3026833 w 3042275"/>
                <a:gd name="connsiteY2" fmla="*/ 2231 h 848898"/>
                <a:gd name="connsiteX3" fmla="*/ 2751667 w 3042275"/>
                <a:gd name="connsiteY3" fmla="*/ 425564 h 848898"/>
                <a:gd name="connsiteX4" fmla="*/ 2744304 w 3042275"/>
                <a:gd name="connsiteY4" fmla="*/ 841535 h 848898"/>
                <a:gd name="connsiteX5" fmla="*/ 0 w 3042275"/>
                <a:gd name="connsiteY5" fmla="*/ 848898 h 848898"/>
                <a:gd name="connsiteX0" fmla="*/ 3038 w 3045313"/>
                <a:gd name="connsiteY0" fmla="*/ 848898 h 848898"/>
                <a:gd name="connsiteX1" fmla="*/ 2225538 w 3045313"/>
                <a:gd name="connsiteY1" fmla="*/ 616064 h 848898"/>
                <a:gd name="connsiteX2" fmla="*/ 3029871 w 3045313"/>
                <a:gd name="connsiteY2" fmla="*/ 2231 h 848898"/>
                <a:gd name="connsiteX3" fmla="*/ 2754705 w 3045313"/>
                <a:gd name="connsiteY3" fmla="*/ 425564 h 848898"/>
                <a:gd name="connsiteX4" fmla="*/ 2747342 w 3045313"/>
                <a:gd name="connsiteY4" fmla="*/ 841535 h 848898"/>
                <a:gd name="connsiteX5" fmla="*/ 3038 w 3045313"/>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 name="connsiteX0" fmla="*/ 2799 w 3045074"/>
                <a:gd name="connsiteY0" fmla="*/ 848898 h 848898"/>
                <a:gd name="connsiteX1" fmla="*/ 2225299 w 3045074"/>
                <a:gd name="connsiteY1" fmla="*/ 616064 h 848898"/>
                <a:gd name="connsiteX2" fmla="*/ 3029632 w 3045074"/>
                <a:gd name="connsiteY2" fmla="*/ 2231 h 848898"/>
                <a:gd name="connsiteX3" fmla="*/ 2754466 w 3045074"/>
                <a:gd name="connsiteY3" fmla="*/ 425564 h 848898"/>
                <a:gd name="connsiteX4" fmla="*/ 2747103 w 3045074"/>
                <a:gd name="connsiteY4" fmla="*/ 841535 h 848898"/>
                <a:gd name="connsiteX5" fmla="*/ 2799 w 3045074"/>
                <a:gd name="connsiteY5" fmla="*/ 848898 h 8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5074" h="848898">
                  <a:moveTo>
                    <a:pt x="2799" y="848898"/>
                  </a:moveTo>
                  <a:cubicBezTo>
                    <a:pt x="-84168" y="811320"/>
                    <a:pt x="1881874" y="743370"/>
                    <a:pt x="2225299" y="616064"/>
                  </a:cubicBezTo>
                  <a:cubicBezTo>
                    <a:pt x="2568724" y="488758"/>
                    <a:pt x="2941438" y="33981"/>
                    <a:pt x="3029632" y="2231"/>
                  </a:cubicBezTo>
                  <a:cubicBezTo>
                    <a:pt x="3117826" y="-29519"/>
                    <a:pt x="2801554" y="285680"/>
                    <a:pt x="2754466" y="425564"/>
                  </a:cubicBezTo>
                  <a:cubicBezTo>
                    <a:pt x="2707378" y="565448"/>
                    <a:pt x="2727175" y="697355"/>
                    <a:pt x="2747103" y="841535"/>
                  </a:cubicBezTo>
                  <a:lnTo>
                    <a:pt x="2799" y="848898"/>
                  </a:lnTo>
                  <a:close/>
                </a:path>
              </a:pathLst>
            </a:custGeom>
            <a:gradFill flip="none" rotWithShape="1">
              <a:gsLst>
                <a:gs pos="0">
                  <a:schemeClr val="bg1"/>
                </a:gs>
                <a:gs pos="100000">
                  <a:schemeClr val="bg1">
                    <a:lumMod val="75000"/>
                  </a:schemeClr>
                </a:gs>
              </a:gsLst>
              <a:lin ang="5400000" scaled="0"/>
              <a:tileRect/>
            </a:gradFill>
          </p:spPr>
          <p:txBody>
            <a:bodyPr wrap="none"/>
            <a:lstStyle/>
            <a:p>
              <a:pPr>
                <a:defRPr/>
              </a:pPr>
              <a:endParaRPr lang="en-US">
                <a:solidFill>
                  <a:srgbClr val="0000FF"/>
                </a:solidFill>
                <a:latin typeface="Arial" charset="0"/>
                <a:ea typeface="ＭＳ Ｐゴシック" charset="0"/>
                <a:cs typeface="ＭＳ Ｐゴシック" charset="0"/>
              </a:endParaRPr>
            </a:p>
          </p:txBody>
        </p:sp>
        <p:grpSp>
          <p:nvGrpSpPr>
            <p:cNvPr id="125055" name="Group 50"/>
            <p:cNvGrpSpPr>
              <a:grpSpLocks/>
            </p:cNvGrpSpPr>
            <p:nvPr/>
          </p:nvGrpSpPr>
          <p:grpSpPr bwMode="auto">
            <a:xfrm>
              <a:off x="587526" y="5408083"/>
              <a:ext cx="2799140" cy="1164168"/>
              <a:chOff x="-999973" y="4042832"/>
              <a:chExt cx="2799140" cy="1164168"/>
            </a:xfrm>
          </p:grpSpPr>
          <p:sp>
            <p:nvSpPr>
              <p:cNvPr id="11" name="Rectangle 10"/>
              <p:cNvSpPr/>
              <p:nvPr/>
            </p:nvSpPr>
            <p:spPr bwMode="auto">
              <a:xfrm>
                <a:off x="-977745" y="4042988"/>
                <a:ext cx="2776965" cy="1164012"/>
              </a:xfrm>
              <a:prstGeom prst="rect">
                <a:avLst/>
              </a:prstGeom>
              <a:solidFill>
                <a:schemeClr val="accent3">
                  <a:lumMod val="20000"/>
                  <a:lumOff val="80000"/>
                </a:schemeClr>
              </a:solidFill>
              <a:ln w="9525" cap="flat" cmpd="sng" algn="ctr">
                <a:solidFill>
                  <a:schemeClr val="accent6"/>
                </a:solidFill>
                <a:prstDash val="solid"/>
                <a:round/>
                <a:headEnd type="none" w="med" len="med"/>
                <a:tailEnd type="none" w="med" len="med"/>
              </a:ln>
              <a:effectLst/>
            </p:spPr>
            <p:txBody>
              <a:bodyPr wrap="none"/>
              <a:lstStyle/>
              <a:p>
                <a:pPr>
                  <a:defRPr/>
                </a:pPr>
                <a:endParaRPr lang="en-US">
                  <a:solidFill>
                    <a:srgbClr val="0000FF"/>
                  </a:solidFill>
                  <a:latin typeface="Arial" charset="0"/>
                  <a:ea typeface="ＭＳ Ｐゴシック" charset="0"/>
                  <a:cs typeface="ＭＳ Ｐゴシック" charset="0"/>
                </a:endParaRPr>
              </a:p>
            </p:txBody>
          </p:sp>
          <p:sp>
            <p:nvSpPr>
              <p:cNvPr id="125057" name="TextBox 8"/>
              <p:cNvSpPr txBox="1">
                <a:spLocks noChangeArrowheads="1"/>
              </p:cNvSpPr>
              <p:nvPr/>
            </p:nvSpPr>
            <p:spPr bwMode="auto">
              <a:xfrm>
                <a:off x="-999973" y="4360336"/>
                <a:ext cx="16465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ingress port = 1</a:t>
                </a:r>
              </a:p>
              <a:p>
                <a:r>
                  <a:rPr lang="en-US" altLang="zh-CN" sz="1600">
                    <a:solidFill>
                      <a:srgbClr val="0000FF"/>
                    </a:solidFill>
                  </a:rPr>
                  <a:t>IP Src = 10.3.*.*</a:t>
                </a:r>
              </a:p>
              <a:p>
                <a:r>
                  <a:rPr lang="en-US" altLang="zh-CN" sz="1600">
                    <a:solidFill>
                      <a:srgbClr val="0000FF"/>
                    </a:solidFill>
                  </a:rPr>
                  <a:t>IP Dst = 10.2.*.*</a:t>
                </a:r>
              </a:p>
            </p:txBody>
          </p:sp>
          <p:sp>
            <p:nvSpPr>
              <p:cNvPr id="125058" name="TextBox 183"/>
              <p:cNvSpPr txBox="1">
                <a:spLocks noChangeArrowheads="1"/>
              </p:cNvSpPr>
              <p:nvPr/>
            </p:nvSpPr>
            <p:spPr bwMode="auto">
              <a:xfrm>
                <a:off x="676427" y="4576235"/>
                <a:ext cx="11196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forward(4)</a:t>
                </a:r>
              </a:p>
            </p:txBody>
          </p:sp>
          <p:cxnSp>
            <p:nvCxnSpPr>
              <p:cNvPr id="125059" name="Straight Connector 14"/>
              <p:cNvCxnSpPr>
                <a:cxnSpLocks noChangeShapeType="1"/>
              </p:cNvCxnSpPr>
              <p:nvPr/>
            </p:nvCxnSpPr>
            <p:spPr bwMode="auto">
              <a:xfrm>
                <a:off x="-994833" y="4402666"/>
                <a:ext cx="279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060" name="TextBox 185"/>
              <p:cNvSpPr txBox="1">
                <a:spLocks noChangeArrowheads="1"/>
              </p:cNvSpPr>
              <p:nvPr/>
            </p:nvSpPr>
            <p:spPr bwMode="auto">
              <a:xfrm>
                <a:off x="-674004" y="4051301"/>
                <a:ext cx="7434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dirty="0">
                    <a:solidFill>
                      <a:srgbClr val="0000FF"/>
                    </a:solidFill>
                  </a:rPr>
                  <a:t>match</a:t>
                </a:r>
              </a:p>
            </p:txBody>
          </p:sp>
          <p:sp>
            <p:nvSpPr>
              <p:cNvPr id="125061" name="TextBox 186"/>
              <p:cNvSpPr txBox="1">
                <a:spLocks noChangeArrowheads="1"/>
              </p:cNvSpPr>
              <p:nvPr/>
            </p:nvSpPr>
            <p:spPr bwMode="auto">
              <a:xfrm>
                <a:off x="875396" y="4055535"/>
                <a:ext cx="732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solidFill>
                      <a:srgbClr val="0000FF"/>
                    </a:solidFill>
                  </a:rPr>
                  <a:t>action</a:t>
                </a:r>
              </a:p>
            </p:txBody>
          </p:sp>
          <p:cxnSp>
            <p:nvCxnSpPr>
              <p:cNvPr id="125062" name="Straight Connector 187"/>
              <p:cNvCxnSpPr>
                <a:cxnSpLocks noChangeShapeType="1"/>
              </p:cNvCxnSpPr>
              <p:nvPr/>
            </p:nvCxnSpPr>
            <p:spPr bwMode="auto">
              <a:xfrm>
                <a:off x="634998" y="4042833"/>
                <a:ext cx="0" cy="11641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124933" name="Title 1"/>
          <p:cNvSpPr>
            <a:spLocks noGrp="1"/>
          </p:cNvSpPr>
          <p:nvPr>
            <p:ph type="title"/>
          </p:nvPr>
        </p:nvSpPr>
        <p:spPr>
          <a:xfrm>
            <a:off x="2057400" y="-1588"/>
            <a:ext cx="4017964" cy="1143001"/>
          </a:xfrm>
        </p:spPr>
        <p:txBody>
          <a:bodyPr/>
          <a:lstStyle/>
          <a:p>
            <a:r>
              <a:rPr lang="en-US" altLang="zh-CN" dirty="0" err="1">
                <a:ea typeface="ＭＳ Ｐゴシック" panose="020B0600070205080204" pitchFamily="34" charset="-128"/>
              </a:rPr>
              <a:t>OpenFlow</a:t>
            </a:r>
            <a:r>
              <a:rPr lang="en-US" altLang="zh-CN" dirty="0">
                <a:ea typeface="ＭＳ Ｐゴシック" panose="020B0600070205080204" pitchFamily="34" charset="-128"/>
              </a:rPr>
              <a:t> example</a:t>
            </a:r>
          </a:p>
        </p:txBody>
      </p:sp>
      <p:cxnSp>
        <p:nvCxnSpPr>
          <p:cNvPr id="124934" name="Straight Connector 13"/>
          <p:cNvCxnSpPr>
            <a:cxnSpLocks noChangeShapeType="1"/>
          </p:cNvCxnSpPr>
          <p:nvPr/>
        </p:nvCxnSpPr>
        <p:spPr bwMode="auto">
          <a:xfrm>
            <a:off x="5284788" y="2562226"/>
            <a:ext cx="2157412" cy="18462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5" name="Straight Connector 11"/>
          <p:cNvCxnSpPr>
            <a:cxnSpLocks noChangeShapeType="1"/>
          </p:cNvCxnSpPr>
          <p:nvPr/>
        </p:nvCxnSpPr>
        <p:spPr bwMode="auto">
          <a:xfrm>
            <a:off x="5564189" y="4497388"/>
            <a:ext cx="20462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6" name="Straight Connector 6"/>
          <p:cNvCxnSpPr>
            <a:cxnSpLocks noChangeShapeType="1"/>
          </p:cNvCxnSpPr>
          <p:nvPr/>
        </p:nvCxnSpPr>
        <p:spPr bwMode="auto">
          <a:xfrm>
            <a:off x="5365750" y="2690813"/>
            <a:ext cx="0" cy="157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37" name="Straight Connector 64"/>
          <p:cNvCxnSpPr>
            <a:cxnSpLocks noChangeShapeType="1"/>
          </p:cNvCxnSpPr>
          <p:nvPr/>
        </p:nvCxnSpPr>
        <p:spPr bwMode="auto">
          <a:xfrm flipH="1">
            <a:off x="5486401" y="3154364"/>
            <a:ext cx="1477963" cy="13112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p:cNvCxnSpPr/>
          <p:nvPr/>
        </p:nvCxnSpPr>
        <p:spPr>
          <a:xfrm flipH="1" flipV="1">
            <a:off x="5434013" y="4567239"/>
            <a:ext cx="6350" cy="657225"/>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478338" y="4524375"/>
            <a:ext cx="531812"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0" name="Group 44"/>
          <p:cNvGrpSpPr>
            <a:grpSpLocks/>
          </p:cNvGrpSpPr>
          <p:nvPr/>
        </p:nvGrpSpPr>
        <p:grpSpPr bwMode="auto">
          <a:xfrm>
            <a:off x="3879850" y="4043363"/>
            <a:ext cx="757238" cy="628650"/>
            <a:chOff x="-44" y="1473"/>
            <a:chExt cx="981" cy="1105"/>
          </a:xfrm>
        </p:grpSpPr>
        <p:pic>
          <p:nvPicPr>
            <p:cNvPr id="12505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1" name="Group 44"/>
          <p:cNvGrpSpPr>
            <a:grpSpLocks/>
          </p:cNvGrpSpPr>
          <p:nvPr/>
        </p:nvGrpSpPr>
        <p:grpSpPr bwMode="auto">
          <a:xfrm>
            <a:off x="4943475" y="4892675"/>
            <a:ext cx="757238" cy="628650"/>
            <a:chOff x="188" y="1473"/>
            <a:chExt cx="981" cy="1105"/>
          </a:xfrm>
        </p:grpSpPr>
        <p:pic>
          <p:nvPicPr>
            <p:cNvPr id="125050"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88"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51" name="Freeform 46"/>
            <p:cNvSpPr>
              <a:spLocks/>
            </p:cNvSpPr>
            <p:nvPr/>
          </p:nvSpPr>
          <p:spPr bwMode="auto">
            <a:xfrm flipH="1">
              <a:off x="598" y="1587"/>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2" name="TextBox 9"/>
          <p:cNvSpPr txBox="1">
            <a:spLocks noChangeArrowheads="1"/>
          </p:cNvSpPr>
          <p:nvPr/>
        </p:nvSpPr>
        <p:spPr bwMode="auto">
          <a:xfrm>
            <a:off x="4024314" y="4548189"/>
            <a:ext cx="8334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h1</a:t>
            </a:r>
          </a:p>
          <a:p>
            <a:pPr algn="ctr"/>
            <a:r>
              <a:rPr lang="en-US" altLang="zh-CN" sz="1400">
                <a:solidFill>
                  <a:srgbClr val="0000FF"/>
                </a:solidFill>
                <a:cs typeface="Arial" panose="020B0604020202020204" pitchFamily="34" charset="0"/>
              </a:rPr>
              <a:t>10.1.0.1</a:t>
            </a:r>
          </a:p>
          <a:p>
            <a:pPr algn="ctr"/>
            <a:endParaRPr lang="en-US" altLang="zh-CN" sz="1400">
              <a:solidFill>
                <a:srgbClr val="0000FF"/>
              </a:solidFill>
              <a:cs typeface="Arial" panose="020B0604020202020204" pitchFamily="34" charset="0"/>
            </a:endParaRPr>
          </a:p>
        </p:txBody>
      </p:sp>
      <p:sp>
        <p:nvSpPr>
          <p:cNvPr id="124943" name="TextBox 58"/>
          <p:cNvSpPr txBox="1">
            <a:spLocks noChangeArrowheads="1"/>
          </p:cNvSpPr>
          <p:nvPr/>
        </p:nvSpPr>
        <p:spPr bwMode="auto">
          <a:xfrm>
            <a:off x="5626100" y="4949825"/>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Host h2</a:t>
            </a:r>
          </a:p>
          <a:p>
            <a:r>
              <a:rPr lang="en-US" altLang="zh-CN" sz="1400">
                <a:solidFill>
                  <a:srgbClr val="0000FF"/>
                </a:solidFill>
                <a:cs typeface="Arial" panose="020B0604020202020204" pitchFamily="34" charset="0"/>
              </a:rPr>
              <a:t>10.1.0.2</a:t>
            </a:r>
          </a:p>
          <a:p>
            <a:endParaRPr lang="en-US" altLang="zh-CN" sz="1800">
              <a:solidFill>
                <a:srgbClr val="0000FF"/>
              </a:solidFill>
              <a:cs typeface="Arial" panose="020B0604020202020204" pitchFamily="34" charset="0"/>
            </a:endParaRPr>
          </a:p>
        </p:txBody>
      </p:sp>
      <p:cxnSp>
        <p:nvCxnSpPr>
          <p:cNvPr id="66" name="Straight Connector 65"/>
          <p:cNvCxnSpPr/>
          <p:nvPr/>
        </p:nvCxnSpPr>
        <p:spPr>
          <a:xfrm flipV="1">
            <a:off x="7132639" y="4568825"/>
            <a:ext cx="306387" cy="49053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886701" y="4448175"/>
            <a:ext cx="531813"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46" name="Group 44"/>
          <p:cNvGrpSpPr>
            <a:grpSpLocks/>
          </p:cNvGrpSpPr>
          <p:nvPr/>
        </p:nvGrpSpPr>
        <p:grpSpPr bwMode="auto">
          <a:xfrm>
            <a:off x="8093075" y="4221163"/>
            <a:ext cx="757238" cy="628650"/>
            <a:chOff x="-44" y="1473"/>
            <a:chExt cx="981" cy="1105"/>
          </a:xfrm>
        </p:grpSpPr>
        <p:pic>
          <p:nvPicPr>
            <p:cNvPr id="125048"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9"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47" name="Group 44"/>
          <p:cNvGrpSpPr>
            <a:grpSpLocks/>
          </p:cNvGrpSpPr>
          <p:nvPr/>
        </p:nvGrpSpPr>
        <p:grpSpPr bwMode="auto">
          <a:xfrm>
            <a:off x="6615114" y="4835525"/>
            <a:ext cx="757237" cy="628650"/>
            <a:chOff x="-44" y="1473"/>
            <a:chExt cx="981" cy="1105"/>
          </a:xfrm>
        </p:grpSpPr>
        <p:pic>
          <p:nvPicPr>
            <p:cNvPr id="125046"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7"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48" name="TextBox 70"/>
          <p:cNvSpPr txBox="1">
            <a:spLocks noChangeArrowheads="1"/>
          </p:cNvSpPr>
          <p:nvPr/>
        </p:nvSpPr>
        <p:spPr bwMode="auto">
          <a:xfrm>
            <a:off x="8851900" y="4249738"/>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h4</a:t>
            </a:r>
          </a:p>
          <a:p>
            <a:r>
              <a:rPr lang="en-US" altLang="zh-CN" sz="1400" dirty="0">
                <a:solidFill>
                  <a:srgbClr val="0000FF"/>
                </a:solidFill>
                <a:cs typeface="Arial" panose="020B0604020202020204" pitchFamily="34" charset="0"/>
              </a:rPr>
              <a:t>10.2.0.4</a:t>
            </a:r>
          </a:p>
          <a:p>
            <a:endParaRPr lang="en-US" altLang="zh-CN" sz="1800" dirty="0">
              <a:solidFill>
                <a:srgbClr val="0000FF"/>
              </a:solidFill>
              <a:cs typeface="Arial" panose="020B0604020202020204" pitchFamily="34" charset="0"/>
            </a:endParaRPr>
          </a:p>
        </p:txBody>
      </p:sp>
      <p:sp>
        <p:nvSpPr>
          <p:cNvPr id="124949" name="TextBox 71"/>
          <p:cNvSpPr txBox="1">
            <a:spLocks noChangeArrowheads="1"/>
          </p:cNvSpPr>
          <p:nvPr/>
        </p:nvSpPr>
        <p:spPr bwMode="auto">
          <a:xfrm>
            <a:off x="6505575" y="5389563"/>
            <a:ext cx="8334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h3</a:t>
            </a:r>
          </a:p>
          <a:p>
            <a:r>
              <a:rPr lang="en-US" altLang="zh-CN" sz="1400" dirty="0">
                <a:solidFill>
                  <a:srgbClr val="0000FF"/>
                </a:solidFill>
                <a:cs typeface="Arial" panose="020B0604020202020204" pitchFamily="34" charset="0"/>
              </a:rPr>
              <a:t>10.2.0.3</a:t>
            </a:r>
          </a:p>
          <a:p>
            <a:endParaRPr lang="en-US" altLang="zh-CN" sz="1800" dirty="0">
              <a:solidFill>
                <a:srgbClr val="0000FF"/>
              </a:solidFill>
              <a:cs typeface="Arial" panose="020B0604020202020204" pitchFamily="34" charset="0"/>
            </a:endParaRPr>
          </a:p>
        </p:txBody>
      </p:sp>
      <p:cxnSp>
        <p:nvCxnSpPr>
          <p:cNvPr id="78" name="Straight Connector 77"/>
          <p:cNvCxnSpPr/>
          <p:nvPr/>
        </p:nvCxnSpPr>
        <p:spPr>
          <a:xfrm>
            <a:off x="4489450" y="2681288"/>
            <a:ext cx="706438"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5467350" y="2014538"/>
            <a:ext cx="0" cy="47466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4952" name="Group 44"/>
          <p:cNvGrpSpPr>
            <a:grpSpLocks/>
          </p:cNvGrpSpPr>
          <p:nvPr/>
        </p:nvGrpSpPr>
        <p:grpSpPr bwMode="auto">
          <a:xfrm>
            <a:off x="4986339" y="1622425"/>
            <a:ext cx="757237" cy="628650"/>
            <a:chOff x="-44" y="1473"/>
            <a:chExt cx="981" cy="1105"/>
          </a:xfrm>
        </p:grpSpPr>
        <p:pic>
          <p:nvPicPr>
            <p:cNvPr id="125044"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5"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grpSp>
        <p:nvGrpSpPr>
          <p:cNvPr id="124953" name="Group 44"/>
          <p:cNvGrpSpPr>
            <a:grpSpLocks/>
          </p:cNvGrpSpPr>
          <p:nvPr/>
        </p:nvGrpSpPr>
        <p:grpSpPr bwMode="auto">
          <a:xfrm>
            <a:off x="3932239" y="2455863"/>
            <a:ext cx="757237" cy="628650"/>
            <a:chOff x="-44" y="1473"/>
            <a:chExt cx="981" cy="1105"/>
          </a:xfrm>
        </p:grpSpPr>
        <p:pic>
          <p:nvPicPr>
            <p:cNvPr id="125042" name="Picture 4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043" name="Freeform 46"/>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solidFill>
                  <a:srgbClr val="0000FF"/>
                </a:solidFill>
              </a:endParaRPr>
            </a:p>
          </p:txBody>
        </p:sp>
      </p:grpSp>
      <p:sp>
        <p:nvSpPr>
          <p:cNvPr id="124954" name="TextBox 83"/>
          <p:cNvSpPr txBox="1">
            <a:spLocks noChangeArrowheads="1"/>
          </p:cNvSpPr>
          <p:nvPr/>
        </p:nvSpPr>
        <p:spPr bwMode="auto">
          <a:xfrm>
            <a:off x="4021139" y="2959101"/>
            <a:ext cx="833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dirty="0">
                <a:solidFill>
                  <a:srgbClr val="0000FF"/>
                </a:solidFill>
                <a:cs typeface="Arial" panose="020B0604020202020204" pitchFamily="34" charset="0"/>
              </a:rPr>
              <a:t>Host </a:t>
            </a:r>
            <a:r>
              <a:rPr lang="en-US" altLang="zh-CN" sz="1400" dirty="0">
                <a:solidFill>
                  <a:srgbClr val="FF0000"/>
                </a:solidFill>
                <a:cs typeface="Arial" panose="020B0604020202020204" pitchFamily="34" charset="0"/>
              </a:rPr>
              <a:t>h5</a:t>
            </a:r>
          </a:p>
          <a:p>
            <a:pPr algn="ctr"/>
            <a:r>
              <a:rPr lang="en-US" altLang="zh-CN" sz="1400" dirty="0">
                <a:solidFill>
                  <a:srgbClr val="0000FF"/>
                </a:solidFill>
                <a:cs typeface="Arial" panose="020B0604020202020204" pitchFamily="34" charset="0"/>
              </a:rPr>
              <a:t>10.3.0.5</a:t>
            </a:r>
          </a:p>
        </p:txBody>
      </p:sp>
      <p:sp>
        <p:nvSpPr>
          <p:cNvPr id="124955" name="TextBox 92"/>
          <p:cNvSpPr txBox="1">
            <a:spLocks noChangeArrowheads="1"/>
          </p:cNvSpPr>
          <p:nvPr/>
        </p:nvSpPr>
        <p:spPr bwMode="auto">
          <a:xfrm>
            <a:off x="5429251" y="3949700"/>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s1</a:t>
            </a:r>
          </a:p>
        </p:txBody>
      </p:sp>
      <p:sp>
        <p:nvSpPr>
          <p:cNvPr id="124956" name="TextBox 93"/>
          <p:cNvSpPr txBox="1">
            <a:spLocks noChangeArrowheads="1"/>
          </p:cNvSpPr>
          <p:nvPr/>
        </p:nvSpPr>
        <p:spPr bwMode="auto">
          <a:xfrm>
            <a:off x="7589839" y="3976689"/>
            <a:ext cx="428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s2</a:t>
            </a:r>
          </a:p>
        </p:txBody>
      </p:sp>
      <p:sp>
        <p:nvSpPr>
          <p:cNvPr id="124957" name="TextBox 94"/>
          <p:cNvSpPr txBox="1">
            <a:spLocks noChangeArrowheads="1"/>
          </p:cNvSpPr>
          <p:nvPr/>
        </p:nvSpPr>
        <p:spPr bwMode="auto">
          <a:xfrm>
            <a:off x="5646739" y="2168525"/>
            <a:ext cx="428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dirty="0">
                <a:solidFill>
                  <a:schemeClr val="accent2">
                    <a:lumMod val="75000"/>
                  </a:schemeClr>
                </a:solidFill>
                <a:cs typeface="Arial" panose="020B0604020202020204" pitchFamily="34" charset="0"/>
              </a:rPr>
              <a:t>s3</a:t>
            </a:r>
          </a:p>
        </p:txBody>
      </p:sp>
      <p:cxnSp>
        <p:nvCxnSpPr>
          <p:cNvPr id="124958" name="Straight Connector 99"/>
          <p:cNvCxnSpPr>
            <a:cxnSpLocks noChangeShapeType="1"/>
          </p:cNvCxnSpPr>
          <p:nvPr/>
        </p:nvCxnSpPr>
        <p:spPr bwMode="auto">
          <a:xfrm>
            <a:off x="5486400" y="2871789"/>
            <a:ext cx="1392238" cy="219075"/>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959" name="Straight Connector 102"/>
          <p:cNvCxnSpPr>
            <a:cxnSpLocks noChangeShapeType="1"/>
          </p:cNvCxnSpPr>
          <p:nvPr/>
        </p:nvCxnSpPr>
        <p:spPr bwMode="auto">
          <a:xfrm>
            <a:off x="6964363" y="3154363"/>
            <a:ext cx="533400" cy="976312"/>
          </a:xfrm>
          <a:prstGeom prst="line">
            <a:avLst/>
          </a:prstGeom>
          <a:noFill/>
          <a:ln w="12700">
            <a:solidFill>
              <a:srgbClr val="CC0000">
                <a:alpha val="50195"/>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4960" name="TextBox 108"/>
          <p:cNvSpPr txBox="1">
            <a:spLocks noChangeArrowheads="1"/>
          </p:cNvSpPr>
          <p:nvPr/>
        </p:nvSpPr>
        <p:spPr bwMode="auto">
          <a:xfrm>
            <a:off x="5257801" y="2173289"/>
            <a:ext cx="2714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1" name="TextBox 109"/>
          <p:cNvSpPr txBox="1">
            <a:spLocks noChangeArrowheads="1"/>
          </p:cNvSpPr>
          <p:nvPr/>
        </p:nvSpPr>
        <p:spPr bwMode="auto">
          <a:xfrm>
            <a:off x="4789488" y="2419351"/>
            <a:ext cx="2730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2" name="TextBox 110"/>
          <p:cNvSpPr txBox="1">
            <a:spLocks noChangeArrowheads="1"/>
          </p:cNvSpPr>
          <p:nvPr/>
        </p:nvSpPr>
        <p:spPr bwMode="auto">
          <a:xfrm>
            <a:off x="5157789" y="2751138"/>
            <a:ext cx="2698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3" name="TextBox 111"/>
          <p:cNvSpPr txBox="1">
            <a:spLocks noChangeArrowheads="1"/>
          </p:cNvSpPr>
          <p:nvPr/>
        </p:nvSpPr>
        <p:spPr bwMode="auto">
          <a:xfrm>
            <a:off x="5635625" y="2687638"/>
            <a:ext cx="2746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4" name="TextBox 112"/>
          <p:cNvSpPr txBox="1">
            <a:spLocks noChangeArrowheads="1"/>
          </p:cNvSpPr>
          <p:nvPr/>
        </p:nvSpPr>
        <p:spPr bwMode="auto">
          <a:xfrm>
            <a:off x="5160964" y="4006851"/>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5" name="TextBox 113"/>
          <p:cNvSpPr txBox="1">
            <a:spLocks noChangeArrowheads="1"/>
          </p:cNvSpPr>
          <p:nvPr/>
        </p:nvSpPr>
        <p:spPr bwMode="auto">
          <a:xfrm>
            <a:off x="4803775" y="4276726"/>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66" name="TextBox 114"/>
          <p:cNvSpPr txBox="1">
            <a:spLocks noChangeArrowheads="1"/>
          </p:cNvSpPr>
          <p:nvPr/>
        </p:nvSpPr>
        <p:spPr bwMode="auto">
          <a:xfrm>
            <a:off x="5186364" y="4624389"/>
            <a:ext cx="2698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67" name="TextBox 115"/>
          <p:cNvSpPr txBox="1">
            <a:spLocks noChangeArrowheads="1"/>
          </p:cNvSpPr>
          <p:nvPr/>
        </p:nvSpPr>
        <p:spPr bwMode="auto">
          <a:xfrm>
            <a:off x="5694363" y="4437063"/>
            <a:ext cx="2730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68" name="TextBox 117"/>
          <p:cNvSpPr txBox="1">
            <a:spLocks noChangeArrowheads="1"/>
          </p:cNvSpPr>
          <p:nvPr/>
        </p:nvSpPr>
        <p:spPr bwMode="auto">
          <a:xfrm>
            <a:off x="6951664" y="408940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1</a:t>
            </a:r>
          </a:p>
        </p:txBody>
      </p:sp>
      <p:sp>
        <p:nvSpPr>
          <p:cNvPr id="124969" name="TextBox 118"/>
          <p:cNvSpPr txBox="1">
            <a:spLocks noChangeArrowheads="1"/>
          </p:cNvSpPr>
          <p:nvPr/>
        </p:nvSpPr>
        <p:spPr bwMode="auto">
          <a:xfrm>
            <a:off x="6923089" y="4437064"/>
            <a:ext cx="2746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2</a:t>
            </a:r>
          </a:p>
        </p:txBody>
      </p:sp>
      <p:sp>
        <p:nvSpPr>
          <p:cNvPr id="124970" name="TextBox 119"/>
          <p:cNvSpPr txBox="1">
            <a:spLocks noChangeArrowheads="1"/>
          </p:cNvSpPr>
          <p:nvPr/>
        </p:nvSpPr>
        <p:spPr bwMode="auto">
          <a:xfrm>
            <a:off x="7289801" y="4641851"/>
            <a:ext cx="269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3</a:t>
            </a:r>
          </a:p>
        </p:txBody>
      </p:sp>
      <p:sp>
        <p:nvSpPr>
          <p:cNvPr id="124971" name="TextBox 120"/>
          <p:cNvSpPr txBox="1">
            <a:spLocks noChangeArrowheads="1"/>
          </p:cNvSpPr>
          <p:nvPr/>
        </p:nvSpPr>
        <p:spPr bwMode="auto">
          <a:xfrm>
            <a:off x="7848600" y="4394201"/>
            <a:ext cx="2746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200">
                <a:solidFill>
                  <a:srgbClr val="0000FF"/>
                </a:solidFill>
                <a:cs typeface="Arial" panose="020B0604020202020204" pitchFamily="34" charset="0"/>
              </a:rPr>
              <a:t>4</a:t>
            </a:r>
          </a:p>
        </p:txBody>
      </p:sp>
      <p:sp>
        <p:nvSpPr>
          <p:cNvPr id="124972" name="TextBox 150"/>
          <p:cNvSpPr txBox="1">
            <a:spLocks noChangeArrowheads="1"/>
          </p:cNvSpPr>
          <p:nvPr/>
        </p:nvSpPr>
        <p:spPr bwMode="auto">
          <a:xfrm>
            <a:off x="5715001" y="1639889"/>
            <a:ext cx="835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zh-CN" sz="1400">
                <a:solidFill>
                  <a:srgbClr val="0000FF"/>
                </a:solidFill>
                <a:cs typeface="Arial" panose="020B0604020202020204" pitchFamily="34" charset="0"/>
              </a:rPr>
              <a:t>Host h6</a:t>
            </a:r>
          </a:p>
          <a:p>
            <a:pPr algn="ctr"/>
            <a:r>
              <a:rPr lang="en-US" altLang="zh-CN" sz="1400">
                <a:solidFill>
                  <a:srgbClr val="0000FF"/>
                </a:solidFill>
                <a:cs typeface="Arial" panose="020B0604020202020204" pitchFamily="34" charset="0"/>
              </a:rPr>
              <a:t>10.3.0.6</a:t>
            </a:r>
          </a:p>
        </p:txBody>
      </p:sp>
      <p:grpSp>
        <p:nvGrpSpPr>
          <p:cNvPr id="124973" name="Group 7"/>
          <p:cNvGrpSpPr>
            <a:grpSpLocks/>
          </p:cNvGrpSpPr>
          <p:nvPr/>
        </p:nvGrpSpPr>
        <p:grpSpPr bwMode="auto">
          <a:xfrm>
            <a:off x="5035550" y="4257676"/>
            <a:ext cx="700088" cy="398463"/>
            <a:chOff x="1871277" y="1576300"/>
            <a:chExt cx="1128371" cy="437861"/>
          </a:xfrm>
        </p:grpSpPr>
        <p:sp>
          <p:nvSpPr>
            <p:cNvPr id="155" name="Oval 15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6" name="Rectangle 15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7" name="Oval 15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58" name="Freeform 15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59" name="Freeform 15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0" name="Freeform 15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61" name="Freeform 16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62" name="Straight Connector 161"/>
            <p:cNvCxnSpPr>
              <a:cxnSpLocks noChangeShapeType="1"/>
              <a:endCxn id="15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3" name="Straight Connector 16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4" name="Group 7"/>
          <p:cNvGrpSpPr>
            <a:grpSpLocks/>
          </p:cNvGrpSpPr>
          <p:nvPr/>
        </p:nvGrpSpPr>
        <p:grpSpPr bwMode="auto">
          <a:xfrm>
            <a:off x="7135814" y="4262438"/>
            <a:ext cx="700087" cy="398462"/>
            <a:chOff x="1871277" y="1576300"/>
            <a:chExt cx="1128371" cy="437861"/>
          </a:xfrm>
        </p:grpSpPr>
        <p:sp>
          <p:nvSpPr>
            <p:cNvPr id="165" name="Oval 164"/>
            <p:cNvSpPr>
              <a:spLocks noChangeArrowheads="1"/>
            </p:cNvSpPr>
            <p:nvPr/>
          </p:nvSpPr>
          <p:spPr bwMode="auto">
            <a:xfrm flipV="1">
              <a:off x="1873835" y="1694924"/>
              <a:ext cx="1125813"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6" name="Rectangle 16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7" name="Oval 166"/>
            <p:cNvSpPr>
              <a:spLocks noChangeArrowheads="1"/>
            </p:cNvSpPr>
            <p:nvPr/>
          </p:nvSpPr>
          <p:spPr bwMode="auto">
            <a:xfrm flipV="1">
              <a:off x="1871277" y="1576300"/>
              <a:ext cx="1125813"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68" name="Freeform 167"/>
            <p:cNvSpPr/>
            <p:nvPr/>
          </p:nvSpPr>
          <p:spPr bwMode="auto">
            <a:xfrm>
              <a:off x="2160405" y="1673990"/>
              <a:ext cx="547555"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69" name="Freeform 168"/>
            <p:cNvSpPr>
              <a:spLocks/>
            </p:cNvSpPr>
            <p:nvPr/>
          </p:nvSpPr>
          <p:spPr bwMode="auto">
            <a:xfrm>
              <a:off x="2104115" y="1633867"/>
              <a:ext cx="660136" cy="109902"/>
            </a:xfrm>
            <a:custGeom>
              <a:avLst/>
              <a:gdLst>
                <a:gd name="T0" fmla="*/ 0 w 3723451"/>
                <a:gd name="T1" fmla="*/ 26887 h 932950"/>
                <a:gd name="T2" fmla="*/ 116156 w 3723451"/>
                <a:gd name="T3" fmla="*/ 317 h 932950"/>
                <a:gd name="T4" fmla="*/ 329014 w 3723451"/>
                <a:gd name="T5" fmla="*/ 61322 h 932950"/>
                <a:gd name="T6" fmla="*/ 532082 w 3723451"/>
                <a:gd name="T7" fmla="*/ 0 h 932950"/>
                <a:gd name="T8" fmla="*/ 660136 w 3723451"/>
                <a:gd name="T9" fmla="*/ 24402 h 932950"/>
                <a:gd name="T10" fmla="*/ 564865 w 3723451"/>
                <a:gd name="T11" fmla="*/ 54409 h 932950"/>
                <a:gd name="T12" fmla="*/ 534191 w 3723451"/>
                <a:gd name="T13" fmla="*/ 46319 h 932950"/>
                <a:gd name="T14" fmla="*/ 332754 w 3723451"/>
                <a:gd name="T15" fmla="*/ 109902 h 932950"/>
                <a:gd name="T16" fmla="*/ 126163 w 3723451"/>
                <a:gd name="T17" fmla="*/ 48658 h 932950"/>
                <a:gd name="T18" fmla="*/ 92761 w 3723451"/>
                <a:gd name="T19" fmla="*/ 55268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0" name="Freeform 169"/>
            <p:cNvSpPr>
              <a:spLocks/>
            </p:cNvSpPr>
            <p:nvPr/>
          </p:nvSpPr>
          <p:spPr bwMode="auto">
            <a:xfrm>
              <a:off x="2539088" y="1728068"/>
              <a:ext cx="240515" cy="95946"/>
            </a:xfrm>
            <a:custGeom>
              <a:avLst/>
              <a:gdLst>
                <a:gd name="T0" fmla="*/ 0 w 1366596"/>
                <a:gd name="T1" fmla="*/ 0 h 809868"/>
                <a:gd name="T2" fmla="*/ 240515 w 1366596"/>
                <a:gd name="T3" fmla="*/ 74140 h 809868"/>
                <a:gd name="T4" fmla="*/ 152245 w 1366596"/>
                <a:gd name="T5" fmla="*/ 95946 h 809868"/>
                <a:gd name="T6" fmla="*/ 810 w 1366596"/>
                <a:gd name="T7" fmla="*/ 506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71" name="Freeform 170"/>
            <p:cNvSpPr>
              <a:spLocks/>
            </p:cNvSpPr>
            <p:nvPr/>
          </p:nvSpPr>
          <p:spPr bwMode="auto">
            <a:xfrm>
              <a:off x="2091322" y="1729813"/>
              <a:ext cx="237955" cy="97690"/>
            </a:xfrm>
            <a:custGeom>
              <a:avLst/>
              <a:gdLst>
                <a:gd name="T0" fmla="*/ 234707 w 1348191"/>
                <a:gd name="T1" fmla="*/ 0 h 791462"/>
                <a:gd name="T2" fmla="*/ 237955 w 1348191"/>
                <a:gd name="T3" fmla="*/ 47141 h 791462"/>
                <a:gd name="T4" fmla="*/ 86086 w 1348191"/>
                <a:gd name="T5" fmla="*/ 97690 h 791462"/>
                <a:gd name="T6" fmla="*/ 0 w 1348191"/>
                <a:gd name="T7" fmla="*/ 75539 h 791462"/>
                <a:gd name="T8" fmla="*/ 234707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72" name="Straight Connector 171"/>
            <p:cNvCxnSpPr>
              <a:cxnSpLocks noChangeShapeType="1"/>
              <a:endCxn id="167" idx="2"/>
            </p:cNvCxnSpPr>
            <p:nvPr/>
          </p:nvCxnSpPr>
          <p:spPr bwMode="auto">
            <a:xfrm flipH="1" flipV="1">
              <a:off x="1871277" y="1736791"/>
              <a:ext cx="2558"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73" name="Straight Connector 172"/>
            <p:cNvCxnSpPr>
              <a:cxnSpLocks noChangeShapeType="1"/>
            </p:cNvCxnSpPr>
            <p:nvPr/>
          </p:nvCxnSpPr>
          <p:spPr bwMode="auto">
            <a:xfrm flipH="1" flipV="1">
              <a:off x="2997090" y="1735046"/>
              <a:ext cx="2558" cy="122113"/>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5" name="Group 7"/>
          <p:cNvGrpSpPr>
            <a:grpSpLocks/>
          </p:cNvGrpSpPr>
          <p:nvPr/>
        </p:nvGrpSpPr>
        <p:grpSpPr bwMode="auto">
          <a:xfrm>
            <a:off x="5086350" y="2403476"/>
            <a:ext cx="700088" cy="398463"/>
            <a:chOff x="1871277" y="1576300"/>
            <a:chExt cx="1128371" cy="437861"/>
          </a:xfrm>
        </p:grpSpPr>
        <p:sp>
          <p:nvSpPr>
            <p:cNvPr id="175" name="Oval 174"/>
            <p:cNvSpPr>
              <a:spLocks noChangeArrowheads="1"/>
            </p:cNvSpPr>
            <p:nvPr/>
          </p:nvSpPr>
          <p:spPr bwMode="auto">
            <a:xfrm flipV="1">
              <a:off x="1873836" y="1694924"/>
              <a:ext cx="1125812" cy="319237"/>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6" name="Rectangle 175"/>
            <p:cNvSpPr/>
            <p:nvPr/>
          </p:nvSpPr>
          <p:spPr bwMode="auto">
            <a:xfrm>
              <a:off x="1871277" y="1740280"/>
              <a:ext cx="1128371" cy="11513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7" name="Oval 176"/>
            <p:cNvSpPr>
              <a:spLocks noChangeArrowheads="1"/>
            </p:cNvSpPr>
            <p:nvPr/>
          </p:nvSpPr>
          <p:spPr bwMode="auto">
            <a:xfrm flipV="1">
              <a:off x="1871277" y="1576300"/>
              <a:ext cx="1125812" cy="319237"/>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sz="1800">
                <a:solidFill>
                  <a:srgbClr val="0000FF"/>
                </a:solidFill>
                <a:latin typeface="Gill Sans MT" panose="020B0502020104020203" pitchFamily="34" charset="0"/>
              </a:endParaRPr>
            </a:p>
          </p:txBody>
        </p:sp>
        <p:sp>
          <p:nvSpPr>
            <p:cNvPr id="178" name="Freeform 177"/>
            <p:cNvSpPr/>
            <p:nvPr/>
          </p:nvSpPr>
          <p:spPr bwMode="auto">
            <a:xfrm>
              <a:off x="2160407" y="1673990"/>
              <a:ext cx="547554" cy="16049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0000FF"/>
                </a:solidFill>
              </a:endParaRPr>
            </a:p>
          </p:txBody>
        </p:sp>
        <p:sp>
          <p:nvSpPr>
            <p:cNvPr id="179" name="Freeform 178"/>
            <p:cNvSpPr>
              <a:spLocks/>
            </p:cNvSpPr>
            <p:nvPr/>
          </p:nvSpPr>
          <p:spPr bwMode="auto">
            <a:xfrm>
              <a:off x="2104116" y="1633868"/>
              <a:ext cx="660135" cy="109901"/>
            </a:xfrm>
            <a:custGeom>
              <a:avLst/>
              <a:gdLst>
                <a:gd name="T0" fmla="*/ 0 w 3723451"/>
                <a:gd name="T1" fmla="*/ 26887 h 932950"/>
                <a:gd name="T2" fmla="*/ 116156 w 3723451"/>
                <a:gd name="T3" fmla="*/ 317 h 932950"/>
                <a:gd name="T4" fmla="*/ 329013 w 3723451"/>
                <a:gd name="T5" fmla="*/ 61322 h 932950"/>
                <a:gd name="T6" fmla="*/ 532082 w 3723451"/>
                <a:gd name="T7" fmla="*/ 0 h 932950"/>
                <a:gd name="T8" fmla="*/ 660135 w 3723451"/>
                <a:gd name="T9" fmla="*/ 24402 h 932950"/>
                <a:gd name="T10" fmla="*/ 564864 w 3723451"/>
                <a:gd name="T11" fmla="*/ 54409 h 932950"/>
                <a:gd name="T12" fmla="*/ 534190 w 3723451"/>
                <a:gd name="T13" fmla="*/ 46319 h 932950"/>
                <a:gd name="T14" fmla="*/ 332753 w 3723451"/>
                <a:gd name="T15" fmla="*/ 109901 h 932950"/>
                <a:gd name="T16" fmla="*/ 126163 w 3723451"/>
                <a:gd name="T17" fmla="*/ 48658 h 932950"/>
                <a:gd name="T18" fmla="*/ 92761 w 3723451"/>
                <a:gd name="T19" fmla="*/ 55267 h 932950"/>
                <a:gd name="T20" fmla="*/ 0 w 3723451"/>
                <a:gd name="T21" fmla="*/ 2688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0" name="Freeform 179"/>
            <p:cNvSpPr>
              <a:spLocks/>
            </p:cNvSpPr>
            <p:nvPr/>
          </p:nvSpPr>
          <p:spPr bwMode="auto">
            <a:xfrm>
              <a:off x="2539089" y="1728069"/>
              <a:ext cx="240514" cy="95945"/>
            </a:xfrm>
            <a:custGeom>
              <a:avLst/>
              <a:gdLst>
                <a:gd name="T0" fmla="*/ 0 w 1366596"/>
                <a:gd name="T1" fmla="*/ 0 h 809868"/>
                <a:gd name="T2" fmla="*/ 240514 w 1366596"/>
                <a:gd name="T3" fmla="*/ 74139 h 809868"/>
                <a:gd name="T4" fmla="*/ 152244 w 1366596"/>
                <a:gd name="T5" fmla="*/ 95945 h 809868"/>
                <a:gd name="T6" fmla="*/ 810 w 1366596"/>
                <a:gd name="T7" fmla="*/ 50698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sp>
          <p:nvSpPr>
            <p:cNvPr id="181" name="Freeform 180"/>
            <p:cNvSpPr>
              <a:spLocks/>
            </p:cNvSpPr>
            <p:nvPr/>
          </p:nvSpPr>
          <p:spPr bwMode="auto">
            <a:xfrm>
              <a:off x="2091322" y="1729813"/>
              <a:ext cx="237956" cy="97690"/>
            </a:xfrm>
            <a:custGeom>
              <a:avLst/>
              <a:gdLst>
                <a:gd name="T0" fmla="*/ 234708 w 1348191"/>
                <a:gd name="T1" fmla="*/ 0 h 791462"/>
                <a:gd name="T2" fmla="*/ 237956 w 1348191"/>
                <a:gd name="T3" fmla="*/ 47141 h 791462"/>
                <a:gd name="T4" fmla="*/ 86087 w 1348191"/>
                <a:gd name="T5" fmla="*/ 97690 h 791462"/>
                <a:gd name="T6" fmla="*/ 0 w 1348191"/>
                <a:gd name="T7" fmla="*/ 75539 h 791462"/>
                <a:gd name="T8" fmla="*/ 23470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endParaRPr>
            </a:p>
          </p:txBody>
        </p:sp>
        <p:cxnSp>
          <p:nvCxnSpPr>
            <p:cNvPr id="182" name="Straight Connector 181"/>
            <p:cNvCxnSpPr>
              <a:cxnSpLocks noChangeShapeType="1"/>
              <a:endCxn id="177" idx="2"/>
            </p:cNvCxnSpPr>
            <p:nvPr/>
          </p:nvCxnSpPr>
          <p:spPr bwMode="auto">
            <a:xfrm flipH="1" flipV="1">
              <a:off x="1871277" y="1736791"/>
              <a:ext cx="2559" cy="123857"/>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3" name="Straight Connector 182"/>
            <p:cNvCxnSpPr>
              <a:cxnSpLocks noChangeShapeType="1"/>
            </p:cNvCxnSpPr>
            <p:nvPr/>
          </p:nvCxnSpPr>
          <p:spPr bwMode="auto">
            <a:xfrm flipH="1" flipV="1">
              <a:off x="2997089" y="1735047"/>
              <a:ext cx="2559" cy="122112"/>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24976" name="Group 88"/>
          <p:cNvGrpSpPr>
            <a:grpSpLocks/>
          </p:cNvGrpSpPr>
          <p:nvPr/>
        </p:nvGrpSpPr>
        <p:grpSpPr bwMode="auto">
          <a:xfrm>
            <a:off x="6540500" y="1862139"/>
            <a:ext cx="1270000" cy="1482725"/>
            <a:chOff x="5418667" y="1587500"/>
            <a:chExt cx="1270000" cy="1481667"/>
          </a:xfrm>
        </p:grpSpPr>
        <p:grpSp>
          <p:nvGrpSpPr>
            <p:cNvPr id="124978" name="Group 79"/>
            <p:cNvGrpSpPr>
              <a:grpSpLocks/>
            </p:cNvGrpSpPr>
            <p:nvPr/>
          </p:nvGrpSpPr>
          <p:grpSpPr bwMode="auto">
            <a:xfrm>
              <a:off x="5440087" y="1742411"/>
              <a:ext cx="1047344" cy="1163369"/>
              <a:chOff x="5440087" y="1742411"/>
              <a:chExt cx="1047344" cy="1163369"/>
            </a:xfrm>
          </p:grpSpPr>
          <p:grpSp>
            <p:nvGrpSpPr>
              <p:cNvPr id="124980" name="Group 950"/>
              <p:cNvGrpSpPr>
                <a:grpSpLocks/>
              </p:cNvGrpSpPr>
              <p:nvPr/>
            </p:nvGrpSpPr>
            <p:grpSpPr bwMode="auto">
              <a:xfrm>
                <a:off x="5838397" y="2273382"/>
                <a:ext cx="350328" cy="632398"/>
                <a:chOff x="4140" y="429"/>
                <a:chExt cx="1425" cy="2396"/>
              </a:xfrm>
            </p:grpSpPr>
            <p:sp>
              <p:nvSpPr>
                <p:cNvPr id="124983" name="Freeform 951"/>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4" name="Rectangle 952"/>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85" name="Freeform 953"/>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6" name="Freeform 954"/>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87" name="Rectangle 955"/>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88" name="Group 956"/>
                <p:cNvGrpSpPr>
                  <a:grpSpLocks/>
                </p:cNvGrpSpPr>
                <p:nvPr/>
              </p:nvGrpSpPr>
              <p:grpSpPr bwMode="auto">
                <a:xfrm>
                  <a:off x="4749" y="668"/>
                  <a:ext cx="581" cy="145"/>
                  <a:chOff x="614" y="2568"/>
                  <a:chExt cx="725" cy="139"/>
                </a:xfrm>
              </p:grpSpPr>
              <p:sp>
                <p:nvSpPr>
                  <p:cNvPr id="125013" name="AutoShape 957"/>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4" name="AutoShape 958"/>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89" name="Rectangle 959"/>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0" name="Group 960"/>
                <p:cNvGrpSpPr>
                  <a:grpSpLocks/>
                </p:cNvGrpSpPr>
                <p:nvPr/>
              </p:nvGrpSpPr>
              <p:grpSpPr bwMode="auto">
                <a:xfrm>
                  <a:off x="4747" y="994"/>
                  <a:ext cx="581" cy="134"/>
                  <a:chOff x="614" y="2568"/>
                  <a:chExt cx="725" cy="139"/>
                </a:xfrm>
              </p:grpSpPr>
              <p:sp>
                <p:nvSpPr>
                  <p:cNvPr id="125011" name="AutoShape 961"/>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2" name="AutoShape 962"/>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1" name="Rectangle 963"/>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2" name="Rectangle 964"/>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nvGrpSpPr>
                <p:cNvPr id="124993" name="Group 965"/>
                <p:cNvGrpSpPr>
                  <a:grpSpLocks/>
                </p:cNvGrpSpPr>
                <p:nvPr/>
              </p:nvGrpSpPr>
              <p:grpSpPr bwMode="auto">
                <a:xfrm>
                  <a:off x="4735" y="1627"/>
                  <a:ext cx="582" cy="151"/>
                  <a:chOff x="614" y="2568"/>
                  <a:chExt cx="725" cy="139"/>
                </a:xfrm>
              </p:grpSpPr>
              <p:sp>
                <p:nvSpPr>
                  <p:cNvPr id="125009" name="AutoShape 966"/>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10" name="AutoShape 967"/>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4" name="Freeform 968"/>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grpSp>
              <p:nvGrpSpPr>
                <p:cNvPr id="124995" name="Group 969"/>
                <p:cNvGrpSpPr>
                  <a:grpSpLocks/>
                </p:cNvGrpSpPr>
                <p:nvPr/>
              </p:nvGrpSpPr>
              <p:grpSpPr bwMode="auto">
                <a:xfrm>
                  <a:off x="4739" y="1327"/>
                  <a:ext cx="582" cy="139"/>
                  <a:chOff x="614" y="2568"/>
                  <a:chExt cx="725" cy="139"/>
                </a:xfrm>
              </p:grpSpPr>
              <p:sp>
                <p:nvSpPr>
                  <p:cNvPr id="125007" name="AutoShape 970"/>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8" name="AutoShape 971"/>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sp>
              <p:nvSpPr>
                <p:cNvPr id="124996" name="Rectangle 972"/>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4997" name="Freeform 973"/>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8" name="Freeform 974"/>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4999" name="Oval 975"/>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0" name="Freeform 976"/>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endParaRPr>
                </a:p>
              </p:txBody>
            </p:sp>
            <p:sp>
              <p:nvSpPr>
                <p:cNvPr id="125001" name="AutoShape 977"/>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2" name="AutoShape 978"/>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3" name="Oval 979"/>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4" name="Oval 980"/>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zh-CN" altLang="zh-CN" sz="1800">
                    <a:solidFill>
                      <a:srgbClr val="0000FF"/>
                    </a:solidFill>
                    <a:cs typeface="Arial" panose="020B0604020202020204" pitchFamily="34" charset="0"/>
                  </a:endParaRPr>
                </a:p>
              </p:txBody>
            </p:sp>
            <p:sp>
              <p:nvSpPr>
                <p:cNvPr id="125005" name="Oval 981"/>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sp>
              <p:nvSpPr>
                <p:cNvPr id="125006" name="Rectangle 982"/>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cs typeface="Arial" panose="020B0604020202020204" pitchFamily="34" charset="0"/>
                  </a:endParaRPr>
                </a:p>
              </p:txBody>
            </p:sp>
          </p:grpSp>
          <p:pic>
            <p:nvPicPr>
              <p:cNvPr id="124981"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40087" y="1742411"/>
                <a:ext cx="1039824" cy="30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82" name="TextBox 149"/>
              <p:cNvSpPr txBox="1">
                <a:spLocks noChangeArrowheads="1"/>
              </p:cNvSpPr>
              <p:nvPr/>
            </p:nvSpPr>
            <p:spPr bwMode="auto">
              <a:xfrm>
                <a:off x="5558972" y="1947149"/>
                <a:ext cx="92845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400">
                    <a:solidFill>
                      <a:srgbClr val="0000FF"/>
                    </a:solidFill>
                    <a:cs typeface="Arial" panose="020B0604020202020204" pitchFamily="34" charset="0"/>
                  </a:rPr>
                  <a:t>controller</a:t>
                </a:r>
              </a:p>
              <a:p>
                <a:endParaRPr lang="en-US" altLang="zh-CN" sz="1800">
                  <a:solidFill>
                    <a:srgbClr val="0000FF"/>
                  </a:solidFill>
                  <a:cs typeface="Arial" panose="020B0604020202020204" pitchFamily="34" charset="0"/>
                </a:endParaRPr>
              </a:p>
            </p:txBody>
          </p:sp>
        </p:grpSp>
        <p:sp>
          <p:nvSpPr>
            <p:cNvPr id="124979" name="Rectangle 82"/>
            <p:cNvSpPr>
              <a:spLocks noChangeArrowheads="1"/>
            </p:cNvSpPr>
            <p:nvPr/>
          </p:nvSpPr>
          <p:spPr bwMode="auto">
            <a:xfrm>
              <a:off x="5418667" y="1587500"/>
              <a:ext cx="1270000" cy="1481667"/>
            </a:xfrm>
            <a:prstGeom prst="rect">
              <a:avLst/>
            </a:prstGeom>
            <a:solidFill>
              <a:schemeClr val="bg1">
                <a:alpha val="65881"/>
              </a:scheme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sz="1800">
                <a:solidFill>
                  <a:srgbClr val="0000FF"/>
                </a:solidFill>
              </a:endParaRPr>
            </a:p>
          </p:txBody>
        </p:sp>
      </p:grpSp>
      <p:sp>
        <p:nvSpPr>
          <p:cNvPr id="164" name="Rectangle 7"/>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
        <p:nvSpPr>
          <p:cNvPr id="174" name="TextBox 211">
            <a:extLst>
              <a:ext uri="{FF2B5EF4-FFF2-40B4-BE49-F238E27FC236}">
                <a16:creationId xmlns:a16="http://schemas.microsoft.com/office/drawing/2014/main" id="{1FF9ADFA-80B4-4888-8DF1-B4D54211FBD7}"/>
              </a:ext>
            </a:extLst>
          </p:cNvPr>
          <p:cNvSpPr txBox="1">
            <a:spLocks noChangeArrowheads="1"/>
          </p:cNvSpPr>
          <p:nvPr/>
        </p:nvSpPr>
        <p:spPr bwMode="auto">
          <a:xfrm>
            <a:off x="7434058" y="1211268"/>
            <a:ext cx="385990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2000" dirty="0">
                <a:solidFill>
                  <a:srgbClr val="000099"/>
                </a:solidFill>
              </a:rPr>
              <a:t>orchestrated tables can create </a:t>
            </a:r>
          </a:p>
          <a:p>
            <a:r>
              <a:rPr lang="en-US" altLang="zh-CN" sz="2000" dirty="0">
                <a:solidFill>
                  <a:srgbClr val="CC0000"/>
                </a:solidFill>
              </a:rPr>
              <a:t>network-wide </a:t>
            </a:r>
            <a:r>
              <a:rPr lang="en-US" altLang="zh-CN" sz="2000" dirty="0">
                <a:solidFill>
                  <a:srgbClr val="000099"/>
                </a:solidFill>
              </a:rPr>
              <a:t>behavior: </a:t>
            </a:r>
          </a:p>
          <a:p>
            <a:pPr marL="342900" indent="-342900">
              <a:buSzPct val="70000"/>
              <a:buFont typeface="Wingdings" panose="05000000000000000000" pitchFamily="2" charset="2"/>
              <a:buChar char="v"/>
            </a:pPr>
            <a:r>
              <a:rPr lang="en-US" altLang="zh-CN" sz="2000" dirty="0">
                <a:solidFill>
                  <a:srgbClr val="000099"/>
                </a:solidFill>
              </a:rPr>
              <a:t>datagrams from hosts h5 and h6 should be sent to h3 or h4, via s1 and from there to s2</a:t>
            </a:r>
          </a:p>
        </p:txBody>
      </p:sp>
    </p:spTree>
    <p:extLst>
      <p:ext uri="{BB962C8B-B14F-4D97-AF65-F5344CB8AC3E}">
        <p14:creationId xmlns:p14="http://schemas.microsoft.com/office/powerpoint/2010/main" val="2643548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dissolve">
                                      <p:cBhvr>
                                        <p:cTn id="7" dur="500"/>
                                        <p:tgtEl>
                                          <p:spTgt spid="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dissolve">
                                      <p:cBhvr>
                                        <p:cTn id="12" dur="500"/>
                                        <p:tgtEl>
                                          <p:spTgt spid="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9E587E90-158C-41F8-B659-9B2411A414BF}"/>
              </a:ext>
            </a:extLst>
          </p:cNvPr>
          <p:cNvSpPr>
            <a:spLocks noGrp="1"/>
          </p:cNvSpPr>
          <p:nvPr>
            <p:ph idx="1"/>
          </p:nvPr>
        </p:nvSpPr>
        <p:spPr/>
        <p:txBody>
          <a:bodyPr>
            <a:normAutofit/>
          </a:bodyPr>
          <a:lstStyle/>
          <a:p>
            <a:r>
              <a:rPr lang="en-US" altLang="zh-CN" dirty="0">
                <a:solidFill>
                  <a:srgbClr val="FF0000"/>
                </a:solidFill>
              </a:rPr>
              <a:t>“match plus action” </a:t>
            </a:r>
            <a:r>
              <a:rPr lang="en-US" altLang="zh-CN" dirty="0"/>
              <a:t>abstraction: match bits in arriving packet header(s) in any layers, take action</a:t>
            </a:r>
          </a:p>
          <a:p>
            <a:pPr lvl="1"/>
            <a:r>
              <a:rPr lang="en-US" altLang="zh-CN" dirty="0"/>
              <a:t>matching over many fields (link-, network-, transport-layer)</a:t>
            </a:r>
          </a:p>
          <a:p>
            <a:pPr lvl="1"/>
            <a:r>
              <a:rPr lang="en-US" altLang="zh-CN" dirty="0"/>
              <a:t>local actions: drop, forward, modify, or send matched packet to controller</a:t>
            </a:r>
          </a:p>
          <a:p>
            <a:pPr lvl="1"/>
            <a:r>
              <a:rPr lang="en-US" altLang="zh-CN" dirty="0"/>
              <a:t>“program” network-wide behaviors</a:t>
            </a:r>
          </a:p>
          <a:p>
            <a:r>
              <a:rPr lang="en-US" altLang="zh-CN" dirty="0"/>
              <a:t>simple form of “network programmability”</a:t>
            </a:r>
          </a:p>
          <a:p>
            <a:pPr lvl="1"/>
            <a:r>
              <a:rPr lang="en-US" altLang="zh-CN" dirty="0"/>
              <a:t>programmable, per-packet “processing”</a:t>
            </a:r>
          </a:p>
          <a:p>
            <a:pPr lvl="1"/>
            <a:r>
              <a:rPr lang="en-US" altLang="zh-CN" dirty="0"/>
              <a:t>historical roots: active networking</a:t>
            </a:r>
          </a:p>
          <a:p>
            <a:pPr lvl="1"/>
            <a:r>
              <a:rPr lang="en-US" altLang="zh-CN" dirty="0"/>
              <a:t>today: more generalized programming: </a:t>
            </a:r>
          </a:p>
          <a:p>
            <a:pPr marL="0" indent="0">
              <a:buNone/>
            </a:pPr>
            <a:r>
              <a:rPr lang="en-US" altLang="zh-CN" dirty="0"/>
              <a:t>       P4 (see p4.org).</a:t>
            </a:r>
          </a:p>
        </p:txBody>
      </p:sp>
      <p:sp>
        <p:nvSpPr>
          <p:cNvPr id="10" name="标题 9">
            <a:extLst>
              <a:ext uri="{FF2B5EF4-FFF2-40B4-BE49-F238E27FC236}">
                <a16:creationId xmlns:a16="http://schemas.microsoft.com/office/drawing/2014/main" id="{105C74A4-B4BF-4B9B-9556-EDFD17935F74}"/>
              </a:ext>
            </a:extLst>
          </p:cNvPr>
          <p:cNvSpPr>
            <a:spLocks noGrp="1"/>
          </p:cNvSpPr>
          <p:nvPr>
            <p:ph type="title"/>
          </p:nvPr>
        </p:nvSpPr>
        <p:spPr/>
        <p:txBody>
          <a:bodyPr/>
          <a:lstStyle/>
          <a:p>
            <a:r>
              <a:rPr lang="en-US" altLang="zh-CN" dirty="0"/>
              <a:t>Generalized forwarding: summary</a:t>
            </a:r>
            <a:endParaRPr lang="zh-CN" altLang="en-US" dirty="0"/>
          </a:p>
        </p:txBody>
      </p:sp>
      <p:sp>
        <p:nvSpPr>
          <p:cNvPr id="11" name="Rectangle 7">
            <a:extLst>
              <a:ext uri="{FF2B5EF4-FFF2-40B4-BE49-F238E27FC236}">
                <a16:creationId xmlns:a16="http://schemas.microsoft.com/office/drawing/2014/main" id="{05155EA8-B3E5-4E9A-B9DC-C0B8E37B9AAD}"/>
              </a:ext>
            </a:extLst>
          </p:cNvPr>
          <p:cNvSpPr txBox="1">
            <a:spLocks noChangeArrowheads="1"/>
          </p:cNvSpPr>
          <p:nvPr/>
        </p:nvSpPr>
        <p:spPr>
          <a:xfrm>
            <a:off x="9120336" y="6624784"/>
            <a:ext cx="2592288"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4.4 Generalized  </a:t>
            </a:r>
            <a:r>
              <a:rPr lang="en-US" altLang="zh-CN" sz="1200" dirty="0">
                <a:solidFill>
                  <a:srgbClr val="FF0000"/>
                </a:solidFill>
                <a:cs typeface="Arial" panose="020B0604020202020204" pitchFamily="34" charset="0"/>
              </a:rPr>
              <a:t>Forward and SDN</a:t>
            </a:r>
          </a:p>
        </p:txBody>
      </p:sp>
    </p:spTree>
    <p:extLst>
      <p:ext uri="{BB962C8B-B14F-4D97-AF65-F5344CB8AC3E}">
        <p14:creationId xmlns:p14="http://schemas.microsoft.com/office/powerpoint/2010/main" val="21176492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type="body" sz="half" idx="1"/>
          </p:nvPr>
        </p:nvSpPr>
        <p:spPr>
          <a:xfrm>
            <a:off x="1991544" y="2132856"/>
            <a:ext cx="5544615" cy="2592288"/>
          </a:xfrm>
        </p:spPr>
        <p:txBody>
          <a:bodyPr>
            <a:normAutofit/>
          </a:bodyPr>
          <a:lstStyle/>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4.1 Overview of Network layer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4.2 What's inside a router</a:t>
            </a:r>
          </a:p>
          <a:p>
            <a:pPr marL="512763" indent="-512763">
              <a:buNone/>
              <a:defRPr/>
            </a:pPr>
            <a:r>
              <a:rPr lang="en-US" dirty="0">
                <a:solidFill>
                  <a:schemeClr val="bg1">
                    <a:lumMod val="75000"/>
                  </a:schemeClr>
                </a:solidFill>
                <a:latin typeface="Microsoft YaHei UI" panose="020B0503020204020204" pitchFamily="34" charset="-122"/>
                <a:ea typeface="Microsoft YaHei UI" panose="020B0503020204020204" pitchFamily="34" charset="-122"/>
              </a:rPr>
              <a:t>4.3 IP: Internet Protocol</a:t>
            </a:r>
          </a:p>
          <a:p>
            <a:pPr marL="512763" indent="-512763">
              <a:buNone/>
              <a:defRPr/>
            </a:pPr>
            <a:r>
              <a:rPr lang="en-US" altLang="zh-CN" dirty="0">
                <a:solidFill>
                  <a:schemeClr val="bg1">
                    <a:lumMod val="75000"/>
                  </a:schemeClr>
                </a:solidFill>
                <a:latin typeface="Microsoft YaHei UI" panose="020B0503020204020204" pitchFamily="34" charset="-122"/>
                <a:ea typeface="Microsoft YaHei UI" panose="020B0503020204020204" pitchFamily="34" charset="-122"/>
              </a:rPr>
              <a:t>4.4 Generalized Forward</a:t>
            </a:r>
          </a:p>
          <a:p>
            <a:pPr marL="512763" indent="-512763">
              <a:buNone/>
              <a:defRPr/>
            </a:pPr>
            <a:r>
              <a:rPr lang="en-US" altLang="zh-CN" dirty="0">
                <a:latin typeface="Microsoft YaHei UI" panose="020B0503020204020204" pitchFamily="34" charset="-122"/>
                <a:ea typeface="Microsoft YaHei UI" panose="020B0503020204020204" pitchFamily="34" charset="-122"/>
              </a:rPr>
              <a:t>4.5 Middleboxes</a:t>
            </a:r>
          </a:p>
        </p:txBody>
      </p:sp>
      <p:sp>
        <p:nvSpPr>
          <p:cNvPr id="8" name="Rectangle 2"/>
          <p:cNvSpPr txBox="1">
            <a:spLocks noChangeArrowheads="1"/>
          </p:cNvSpPr>
          <p:nvPr/>
        </p:nvSpPr>
        <p:spPr>
          <a:xfrm>
            <a:off x="1913756" y="553754"/>
            <a:ext cx="77724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a:lstStyle>
          <a:p>
            <a:r>
              <a:rPr lang="en-US" altLang="zh-CN" dirty="0">
                <a:solidFill>
                  <a:srgbClr val="000099"/>
                </a:solidFill>
                <a:latin typeface="Microsoft YaHei UI" panose="020B0503020204020204" pitchFamily="34" charset="-122"/>
                <a:ea typeface="Microsoft YaHei UI" panose="020B0503020204020204" pitchFamily="34" charset="-122"/>
              </a:rPr>
              <a:t>Chapter 4 Network Layer</a:t>
            </a:r>
          </a:p>
        </p:txBody>
      </p:sp>
      <p:sp>
        <p:nvSpPr>
          <p:cNvPr id="2" name="文本框 1"/>
          <p:cNvSpPr txBox="1"/>
          <p:nvPr/>
        </p:nvSpPr>
        <p:spPr>
          <a:xfrm>
            <a:off x="6030143" y="1465921"/>
            <a:ext cx="3024336" cy="461665"/>
          </a:xfrm>
          <a:prstGeom prst="rect">
            <a:avLst/>
          </a:prstGeom>
          <a:noFill/>
        </p:spPr>
        <p:txBody>
          <a:bodyPr wrap="square" rtlCol="0">
            <a:spAutoFit/>
          </a:bodyPr>
          <a:lstStyle/>
          <a:p>
            <a:r>
              <a:rPr lang="en-US" altLang="zh-CN" sz="2400" b="1" dirty="0">
                <a:solidFill>
                  <a:srgbClr val="000099"/>
                </a:solidFill>
                <a:latin typeface="Microsoft YaHei UI" panose="020B0503020204020204" pitchFamily="34" charset="-122"/>
                <a:ea typeface="Microsoft YaHei UI" panose="020B0503020204020204" pitchFamily="34" charset="-122"/>
              </a:rPr>
              <a:t>- The Data Plane</a:t>
            </a:r>
            <a:endParaRPr lang="zh-CN" altLang="en-US" sz="2400" b="1" dirty="0">
              <a:solidFill>
                <a:srgbClr val="000099"/>
              </a:solidFill>
              <a:latin typeface="Microsoft YaHei UI" panose="020B0503020204020204" pitchFamily="34" charset="-122"/>
              <a:ea typeface="Microsoft YaHei UI" panose="020B0503020204020204" pitchFamily="34" charset="-122"/>
            </a:endParaRPr>
          </a:p>
        </p:txBody>
      </p:sp>
      <p:sp>
        <p:nvSpPr>
          <p:cNvPr id="11" name="Rectangle 7"/>
          <p:cNvSpPr txBox="1">
            <a:spLocks noChangeArrowheads="1"/>
          </p:cNvSpPr>
          <p:nvPr/>
        </p:nvSpPr>
        <p:spPr>
          <a:xfrm>
            <a:off x="9192344" y="6624784"/>
            <a:ext cx="3456384"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chemeClr val="accent4"/>
                </a:solidFill>
                <a:cs typeface="Arial" panose="020B0604020202020204" pitchFamily="34" charset="0"/>
              </a:rPr>
              <a:t>Network Layer  </a:t>
            </a:r>
            <a:r>
              <a:rPr lang="en-US" altLang="zh-CN" sz="1200" dirty="0">
                <a:solidFill>
                  <a:srgbClr val="FF0000"/>
                </a:solidFill>
                <a:cs typeface="Arial" panose="020B0604020202020204" pitchFamily="34" charset="0"/>
              </a:rPr>
              <a:t>- the data plane</a:t>
            </a:r>
          </a:p>
        </p:txBody>
      </p:sp>
      <p:sp>
        <p:nvSpPr>
          <p:cNvPr id="7" name="文本框 6">
            <a:extLst>
              <a:ext uri="{FF2B5EF4-FFF2-40B4-BE49-F238E27FC236}">
                <a16:creationId xmlns:a16="http://schemas.microsoft.com/office/drawing/2014/main" id="{BF129BDC-C4F6-4BCB-9E4A-6AE85DE92B1E}"/>
              </a:ext>
            </a:extLst>
          </p:cNvPr>
          <p:cNvSpPr txBox="1"/>
          <p:nvPr/>
        </p:nvSpPr>
        <p:spPr>
          <a:xfrm>
            <a:off x="1991544" y="4171946"/>
            <a:ext cx="6455664" cy="523220"/>
          </a:xfrm>
          <a:prstGeom prst="rect">
            <a:avLst/>
          </a:prstGeom>
          <a:solidFill>
            <a:schemeClr val="bg1"/>
          </a:solidFill>
        </p:spPr>
        <p:txBody>
          <a:bodyPr wrap="square">
            <a:spAutoFit/>
          </a:bodyPr>
          <a:lstStyle/>
          <a:p>
            <a:pPr marL="512763" indent="-512763" fontAlgn="base">
              <a:spcBef>
                <a:spcPct val="20000"/>
              </a:spcBef>
              <a:spcAft>
                <a:spcPct val="0"/>
              </a:spcAft>
              <a:buSzPct val="70000"/>
              <a:defRPr/>
            </a:pPr>
            <a:r>
              <a:rPr lang="en-US" altLang="zh-CN" sz="2800" dirty="0">
                <a:solidFill>
                  <a:srgbClr val="FF0000"/>
                </a:solidFill>
                <a:latin typeface="Microsoft YaHei UI" panose="020B0503020204020204" pitchFamily="34" charset="-122"/>
                <a:ea typeface="Microsoft YaHei UI" panose="020B0503020204020204" pitchFamily="34" charset="-122"/>
              </a:rPr>
              <a:t>4.5 Middleboxes</a:t>
            </a:r>
          </a:p>
        </p:txBody>
      </p:sp>
    </p:spTree>
    <p:extLst>
      <p:ext uri="{BB962C8B-B14F-4D97-AF65-F5344CB8AC3E}">
        <p14:creationId xmlns:p14="http://schemas.microsoft.com/office/powerpoint/2010/main" val="3580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1F8DAEA6-A5F2-2048-AC8C-FB7957AA6B67}"/>
              </a:ext>
            </a:extLst>
          </p:cNvPr>
          <p:cNvSpPr>
            <a:spLocks noGrp="1"/>
          </p:cNvSpPr>
          <p:nvPr>
            <p:ph type="title"/>
          </p:nvPr>
        </p:nvSpPr>
        <p:spPr>
          <a:xfrm>
            <a:off x="838200" y="345805"/>
            <a:ext cx="10515600" cy="894622"/>
          </a:xfrm>
        </p:spPr>
        <p:txBody>
          <a:bodyPr>
            <a:normAutofit/>
          </a:bodyPr>
          <a:lstStyle/>
          <a:p>
            <a:r>
              <a:rPr lang="en-US" sz="4800" dirty="0"/>
              <a:t>Middleboxes</a:t>
            </a:r>
          </a:p>
        </p:txBody>
      </p:sp>
      <p:sp>
        <p:nvSpPr>
          <p:cNvPr id="6" name="Rectangle 5">
            <a:extLst>
              <a:ext uri="{FF2B5EF4-FFF2-40B4-BE49-F238E27FC236}">
                <a16:creationId xmlns:a16="http://schemas.microsoft.com/office/drawing/2014/main" id="{596C3886-F034-A847-9D89-890FF7A8227B}"/>
              </a:ext>
            </a:extLst>
          </p:cNvPr>
          <p:cNvSpPr/>
          <p:nvPr/>
        </p:nvSpPr>
        <p:spPr>
          <a:xfrm>
            <a:off x="5606639" y="760558"/>
            <a:ext cx="5985697" cy="5632311"/>
          </a:xfrm>
          <a:prstGeom prst="rect">
            <a:avLst/>
          </a:prstGeom>
        </p:spPr>
        <p:txBody>
          <a:bodyPr wrap="square">
            <a:spAutoFit/>
          </a:bodyPr>
          <a:lstStyle/>
          <a:p>
            <a:r>
              <a:rPr lang="en-US" sz="3200" dirty="0">
                <a:solidFill>
                  <a:srgbClr val="000099"/>
                </a:solidFill>
              </a:rPr>
              <a:t>Enabled by:</a:t>
            </a:r>
          </a:p>
          <a:p>
            <a:pPr marL="457200" indent="-339725">
              <a:buClr>
                <a:srgbClr val="0000A8"/>
              </a:buClr>
              <a:buFont typeface="Wingdings" pitchFamily="2" charset="2"/>
              <a:buChar char="§"/>
            </a:pPr>
            <a:r>
              <a:rPr lang="en-US" sz="2800" dirty="0">
                <a:solidFill>
                  <a:srgbClr val="0000FF"/>
                </a:solidFill>
              </a:rPr>
              <a:t>programmable local actions</a:t>
            </a:r>
            <a:r>
              <a:rPr lang="en-US" sz="2800" dirty="0">
                <a:solidFill>
                  <a:srgbClr val="000099"/>
                </a:solidFill>
              </a:rPr>
              <a:t>: generalized </a:t>
            </a:r>
            <a:r>
              <a:rPr lang="en-US" sz="2800" dirty="0" err="1">
                <a:solidFill>
                  <a:srgbClr val="000099"/>
                </a:solidFill>
              </a:rPr>
              <a:t>match+action</a:t>
            </a:r>
            <a:r>
              <a:rPr lang="en-US" sz="2800" dirty="0">
                <a:solidFill>
                  <a:srgbClr val="000099"/>
                </a:solidFill>
              </a:rPr>
              <a:t> forwarding</a:t>
            </a:r>
          </a:p>
          <a:p>
            <a:pPr marL="457200" indent="-339725">
              <a:buClr>
                <a:srgbClr val="0000A8"/>
              </a:buClr>
              <a:buFont typeface="Wingdings" pitchFamily="2" charset="2"/>
              <a:buChar char="§"/>
            </a:pPr>
            <a:r>
              <a:rPr lang="en-US" sz="2800" dirty="0">
                <a:solidFill>
                  <a:srgbClr val="0000FF"/>
                </a:solidFill>
              </a:rPr>
              <a:t>software-defined networking</a:t>
            </a:r>
            <a:r>
              <a:rPr lang="en-US" sz="2800" dirty="0">
                <a:solidFill>
                  <a:srgbClr val="000099"/>
                </a:solidFill>
              </a:rPr>
              <a:t>: (logically) centralized control, configuration management often in  private or public cloud</a:t>
            </a:r>
          </a:p>
          <a:p>
            <a:pPr marL="914400" lvl="1" indent="-339725">
              <a:buClr>
                <a:srgbClr val="0000A8"/>
              </a:buClr>
              <a:buFont typeface="Wingdings" pitchFamily="2" charset="2"/>
              <a:buChar char="§"/>
            </a:pPr>
            <a:r>
              <a:rPr lang="en-US" sz="2400" dirty="0">
                <a:solidFill>
                  <a:srgbClr val="000099"/>
                </a:solidFill>
              </a:rPr>
              <a:t>network functions virtualization (NFV): boxes with  programmable networking, computation, storag</a:t>
            </a:r>
            <a:r>
              <a:rPr lang="en-US" sz="2800" dirty="0">
                <a:solidFill>
                  <a:srgbClr val="000099"/>
                </a:solidFill>
              </a:rPr>
              <a:t>e</a:t>
            </a:r>
          </a:p>
          <a:p>
            <a:pPr marL="457200" indent="-339725">
              <a:buClr>
                <a:srgbClr val="0000A8"/>
              </a:buClr>
              <a:buFont typeface="Wingdings" pitchFamily="2" charset="2"/>
              <a:buChar char="§"/>
            </a:pPr>
            <a:r>
              <a:rPr lang="en-US" sz="2800" dirty="0">
                <a:solidFill>
                  <a:srgbClr val="0000FF"/>
                </a:solidFill>
              </a:rPr>
              <a:t>“white box” SDN, NFV hardware</a:t>
            </a:r>
            <a:r>
              <a:rPr lang="en-US" sz="2800" dirty="0">
                <a:solidFill>
                  <a:srgbClr val="000099"/>
                </a:solidFill>
              </a:rPr>
              <a:t>: networking, computation, storage</a:t>
            </a:r>
          </a:p>
        </p:txBody>
      </p:sp>
      <p:sp>
        <p:nvSpPr>
          <p:cNvPr id="7" name="TextBox 1">
            <a:extLst>
              <a:ext uri="{FF2B5EF4-FFF2-40B4-BE49-F238E27FC236}">
                <a16:creationId xmlns:a16="http://schemas.microsoft.com/office/drawing/2014/main" id="{57190E11-6484-46A2-ABA0-8A0AC14F195A}"/>
              </a:ext>
            </a:extLst>
          </p:cNvPr>
          <p:cNvSpPr txBox="1"/>
          <p:nvPr/>
        </p:nvSpPr>
        <p:spPr>
          <a:xfrm>
            <a:off x="983432" y="1628800"/>
            <a:ext cx="407889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99"/>
                </a:solidFill>
                <a:effectLst/>
                <a:uLnTx/>
                <a:uFillTx/>
                <a:latin typeface="Arial"/>
                <a:ea typeface="微软雅黑"/>
                <a:cs typeface="+mn-cs"/>
              </a:rPr>
              <a:t>"any intermediary box performing functions apart from normal, standard functions of an IP router on the data path between a source host and destination host"</a:t>
            </a:r>
            <a:endParaRPr kumimoji="0" lang="en-US" sz="1800" b="0" i="0" u="none" strike="noStrike" kern="1200" cap="none" spc="0" normalizeH="0" baseline="0" noProof="0" dirty="0">
              <a:ln>
                <a:noFill/>
              </a:ln>
              <a:solidFill>
                <a:srgbClr val="000099"/>
              </a:solidFill>
              <a:effectLst/>
              <a:uLnTx/>
              <a:uFillTx/>
              <a:latin typeface="Arial"/>
              <a:ea typeface="微软雅黑"/>
              <a:cs typeface="+mn-cs"/>
            </a:endParaRPr>
          </a:p>
        </p:txBody>
      </p:sp>
      <p:sp>
        <p:nvSpPr>
          <p:cNvPr id="8" name="Rectangle 2">
            <a:extLst>
              <a:ext uri="{FF2B5EF4-FFF2-40B4-BE49-F238E27FC236}">
                <a16:creationId xmlns:a16="http://schemas.microsoft.com/office/drawing/2014/main" id="{DAA124FC-0762-426E-B169-F3A2FAB05E85}"/>
              </a:ext>
            </a:extLst>
          </p:cNvPr>
          <p:cNvSpPr/>
          <p:nvPr/>
        </p:nvSpPr>
        <p:spPr>
          <a:xfrm>
            <a:off x="927654" y="1537251"/>
            <a:ext cx="4134676" cy="36309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TextBox 4">
            <a:extLst>
              <a:ext uri="{FF2B5EF4-FFF2-40B4-BE49-F238E27FC236}">
                <a16:creationId xmlns:a16="http://schemas.microsoft.com/office/drawing/2014/main" id="{EC1DE34A-2862-45D8-ACFD-62F49D0506ED}"/>
              </a:ext>
            </a:extLst>
          </p:cNvPr>
          <p:cNvSpPr txBox="1"/>
          <p:nvPr/>
        </p:nvSpPr>
        <p:spPr>
          <a:xfrm>
            <a:off x="1351721" y="1285462"/>
            <a:ext cx="2836033"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99"/>
                </a:solidFill>
                <a:effectLst/>
                <a:uLnTx/>
                <a:uFillTx/>
                <a:latin typeface="Arial"/>
                <a:ea typeface="微软雅黑"/>
                <a:cs typeface="+mn-cs"/>
              </a:rPr>
              <a:t>Middlebox (RFC  3234)</a:t>
            </a:r>
          </a:p>
        </p:txBody>
      </p:sp>
      <p:sp>
        <p:nvSpPr>
          <p:cNvPr id="10" name="矩形 9">
            <a:extLst>
              <a:ext uri="{FF2B5EF4-FFF2-40B4-BE49-F238E27FC236}">
                <a16:creationId xmlns:a16="http://schemas.microsoft.com/office/drawing/2014/main" id="{34C780F3-FF57-479A-AB8C-AFF2E4505C60}"/>
              </a:ext>
            </a:extLst>
          </p:cNvPr>
          <p:cNvSpPr/>
          <p:nvPr/>
        </p:nvSpPr>
        <p:spPr>
          <a:xfrm>
            <a:off x="1226223" y="5320749"/>
            <a:ext cx="3087027" cy="1200329"/>
          </a:xfrm>
          <a:prstGeom prst="rect">
            <a:avLst/>
          </a:prstGeom>
        </p:spPr>
        <p:txBody>
          <a:bodyPr wrap="square">
            <a:spAutoFit/>
          </a:bodyPr>
          <a:lstStyle/>
          <a:p>
            <a:r>
              <a:rPr lang="en-US" altLang="zh-CN" dirty="0">
                <a:solidFill>
                  <a:srgbClr val="0000FF"/>
                </a:solidFill>
              </a:rPr>
              <a:t>flow monitoring/inspection &amp; control/management</a:t>
            </a:r>
          </a:p>
          <a:p>
            <a:pPr algn="ctr"/>
            <a:r>
              <a:rPr lang="en-US" altLang="zh-CN" dirty="0">
                <a:solidFill>
                  <a:srgbClr val="0000FF"/>
                </a:solidFill>
              </a:rPr>
              <a:t>vs</a:t>
            </a:r>
          </a:p>
          <a:p>
            <a:r>
              <a:rPr lang="en-US" altLang="zh-CN" dirty="0">
                <a:solidFill>
                  <a:srgbClr val="0000FF"/>
                </a:solidFill>
              </a:rPr>
              <a:t>packet switch &amp; forward</a:t>
            </a:r>
            <a:endParaRPr lang="zh-CN" altLang="en-US" dirty="0">
              <a:solidFill>
                <a:srgbClr val="0000FF"/>
              </a:solidFill>
            </a:endParaRPr>
          </a:p>
        </p:txBody>
      </p:sp>
      <p:sp>
        <p:nvSpPr>
          <p:cNvPr id="12" name="Rectangle 7">
            <a:extLst>
              <a:ext uri="{FF2B5EF4-FFF2-40B4-BE49-F238E27FC236}">
                <a16:creationId xmlns:a16="http://schemas.microsoft.com/office/drawing/2014/main" id="{35828CF7-2070-43FB-907E-F78225118626}"/>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27720726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FE05D2-3A75-914E-80F5-2B07934F13E0}"/>
              </a:ext>
            </a:extLst>
          </p:cNvPr>
          <p:cNvSpPr>
            <a:spLocks noGrp="1"/>
          </p:cNvSpPr>
          <p:nvPr>
            <p:ph type="title"/>
          </p:nvPr>
        </p:nvSpPr>
        <p:spPr/>
        <p:txBody>
          <a:bodyPr/>
          <a:lstStyle/>
          <a:p>
            <a:r>
              <a:rPr lang="en-US" dirty="0"/>
              <a:t>Middleboxes everywhere!</a:t>
            </a:r>
          </a:p>
        </p:txBody>
      </p:sp>
      <p:sp>
        <p:nvSpPr>
          <p:cNvPr id="6" name="Freeform 5">
            <a:extLst>
              <a:ext uri="{FF2B5EF4-FFF2-40B4-BE49-F238E27FC236}">
                <a16:creationId xmlns:a16="http://schemas.microsoft.com/office/drawing/2014/main" id="{A4A8186D-B713-5447-80A3-E75F0E46A44B}"/>
              </a:ext>
            </a:extLst>
          </p:cNvPr>
          <p:cNvSpPr/>
          <p:nvPr/>
        </p:nvSpPr>
        <p:spPr>
          <a:xfrm>
            <a:off x="5738405" y="3238056"/>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eeform 417">
            <a:extLst>
              <a:ext uri="{FF2B5EF4-FFF2-40B4-BE49-F238E27FC236}">
                <a16:creationId xmlns:a16="http://schemas.microsoft.com/office/drawing/2014/main" id="{147ED4EB-DB61-A54E-BB84-8765DDC98149}"/>
              </a:ext>
            </a:extLst>
          </p:cNvPr>
          <p:cNvSpPr>
            <a:spLocks/>
          </p:cNvSpPr>
          <p:nvPr/>
        </p:nvSpPr>
        <p:spPr bwMode="auto">
          <a:xfrm>
            <a:off x="4037567" y="2012012"/>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418">
            <a:extLst>
              <a:ext uri="{FF2B5EF4-FFF2-40B4-BE49-F238E27FC236}">
                <a16:creationId xmlns:a16="http://schemas.microsoft.com/office/drawing/2014/main" id="{ECCF6062-76F6-984B-B17A-C53F622A9450}"/>
              </a:ext>
            </a:extLst>
          </p:cNvPr>
          <p:cNvGrpSpPr>
            <a:grpSpLocks/>
          </p:cNvGrpSpPr>
          <p:nvPr/>
        </p:nvGrpSpPr>
        <p:grpSpPr bwMode="auto">
          <a:xfrm>
            <a:off x="3958567" y="3461529"/>
            <a:ext cx="1458912" cy="933450"/>
            <a:chOff x="2889" y="1631"/>
            <a:chExt cx="980" cy="743"/>
          </a:xfrm>
        </p:grpSpPr>
        <p:sp>
          <p:nvSpPr>
            <p:cNvPr id="9" name="Rectangle 419">
              <a:extLst>
                <a:ext uri="{FF2B5EF4-FFF2-40B4-BE49-F238E27FC236}">
                  <a16:creationId xmlns:a16="http://schemas.microsoft.com/office/drawing/2014/main" id="{1B5E0933-98B0-7B49-98CC-3BB9153702F6}"/>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 name="AutoShape 420">
              <a:extLst>
                <a:ext uri="{FF2B5EF4-FFF2-40B4-BE49-F238E27FC236}">
                  <a16:creationId xmlns:a16="http://schemas.microsoft.com/office/drawing/2014/main" id="{724A7813-3F43-2249-802C-29D90622FAE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1" name="Freeform 427">
            <a:extLst>
              <a:ext uri="{FF2B5EF4-FFF2-40B4-BE49-F238E27FC236}">
                <a16:creationId xmlns:a16="http://schemas.microsoft.com/office/drawing/2014/main" id="{B956EC23-0A0E-F140-90A0-FAD244907117}"/>
              </a:ext>
            </a:extLst>
          </p:cNvPr>
          <p:cNvSpPr>
            <a:spLocks/>
          </p:cNvSpPr>
          <p:nvPr/>
        </p:nvSpPr>
        <p:spPr bwMode="auto">
          <a:xfrm>
            <a:off x="4465618" y="4855412"/>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580">
            <a:extLst>
              <a:ext uri="{FF2B5EF4-FFF2-40B4-BE49-F238E27FC236}">
                <a16:creationId xmlns:a16="http://schemas.microsoft.com/office/drawing/2014/main" id="{B7AA8CF3-CF38-8143-8D7D-88E1A4794EFD}"/>
              </a:ext>
            </a:extLst>
          </p:cNvPr>
          <p:cNvSpPr txBox="1">
            <a:spLocks noChangeArrowheads="1"/>
          </p:cNvSpPr>
          <p:nvPr/>
        </p:nvSpPr>
        <p:spPr bwMode="auto">
          <a:xfrm>
            <a:off x="4060125" y="5952053"/>
            <a:ext cx="1308371"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srgbClr val="000099"/>
                </a:solidFill>
                <a:effectLst/>
                <a:uLnTx/>
                <a:uFillTx/>
                <a:latin typeface="+mn-lt"/>
                <a:ea typeface="MS PGothic" panose="020B0600070205080204" pitchFamily="34" charset="-128"/>
                <a:cs typeface="Arial" panose="020B0604020202020204" pitchFamily="34" charset="0"/>
              </a:rPr>
              <a:t>          network</a:t>
            </a:r>
          </a:p>
        </p:txBody>
      </p:sp>
      <p:sp>
        <p:nvSpPr>
          <p:cNvPr id="14" name="Freeform 13">
            <a:extLst>
              <a:ext uri="{FF2B5EF4-FFF2-40B4-BE49-F238E27FC236}">
                <a16:creationId xmlns:a16="http://schemas.microsoft.com/office/drawing/2014/main" id="{322D4284-7756-9A44-AD26-1188BD182F53}"/>
              </a:ext>
            </a:extLst>
          </p:cNvPr>
          <p:cNvSpPr/>
          <p:nvPr/>
        </p:nvSpPr>
        <p:spPr>
          <a:xfrm>
            <a:off x="6975363" y="3351818"/>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FDB69CB6-1622-2E4E-84FD-41DBE4F4B0DE}"/>
              </a:ext>
            </a:extLst>
          </p:cNvPr>
          <p:cNvGrpSpPr/>
          <p:nvPr/>
        </p:nvGrpSpPr>
        <p:grpSpPr>
          <a:xfrm>
            <a:off x="7590917" y="4100328"/>
            <a:ext cx="687393" cy="721548"/>
            <a:chOff x="5203089" y="1751190"/>
            <a:chExt cx="858331" cy="662414"/>
          </a:xfrm>
        </p:grpSpPr>
        <p:sp>
          <p:nvSpPr>
            <p:cNvPr id="16" name="Freeform 15">
              <a:extLst>
                <a:ext uri="{FF2B5EF4-FFF2-40B4-BE49-F238E27FC236}">
                  <a16:creationId xmlns:a16="http://schemas.microsoft.com/office/drawing/2014/main" id="{DA56FF28-8B17-8543-ABC2-13261C73A0E7}"/>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C21934EF-382C-FD4C-BA79-945F476CE4ED}"/>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FC610686-A987-754C-9DD7-E7A9BE88B60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7FDC578F-F438-5347-B013-25F6CFCF0038}"/>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2FF2BCD-EF51-D748-8200-5853DAFCB1B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3D66A49-51F7-F842-8083-C0EFE1641B04}"/>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16333AA-FB2E-CF4D-AB35-E81F6A33781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C06E6B0-F1EC-EF4E-BC25-BAED005AEE4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14E55764-A695-E840-9A9D-2E7E3B790E8F}"/>
              </a:ext>
            </a:extLst>
          </p:cNvPr>
          <p:cNvGrpSpPr/>
          <p:nvPr/>
        </p:nvGrpSpPr>
        <p:grpSpPr>
          <a:xfrm>
            <a:off x="7524388" y="3366449"/>
            <a:ext cx="594613" cy="648336"/>
            <a:chOff x="5203089" y="1751190"/>
            <a:chExt cx="858331" cy="662414"/>
          </a:xfrm>
        </p:grpSpPr>
        <p:sp>
          <p:nvSpPr>
            <p:cNvPr id="25" name="Freeform 24">
              <a:extLst>
                <a:ext uri="{FF2B5EF4-FFF2-40B4-BE49-F238E27FC236}">
                  <a16:creationId xmlns:a16="http://schemas.microsoft.com/office/drawing/2014/main" id="{25660C1D-4FFF-944C-A859-E1D371069F14}"/>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BF1F730D-F592-A740-9C76-636E17A072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65E5344B-ED01-D048-8A77-5E9C23FD5812}"/>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8B95B6E-302A-B646-9C80-D26D03E37EE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46E0392-480E-4F48-BB7B-6C597DFC57A1}"/>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245C8C0-28B3-2442-812E-B61BD7618B7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BE4470BC-CF59-1F49-9BA1-71D7FC12FEDB}"/>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421426E-4CE4-1246-9550-F37B29C8DD58}"/>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3" name="Freeform 32">
            <a:extLst>
              <a:ext uri="{FF2B5EF4-FFF2-40B4-BE49-F238E27FC236}">
                <a16:creationId xmlns:a16="http://schemas.microsoft.com/office/drawing/2014/main" id="{881DD80E-DA8B-824C-8F18-68E85CBD8CF0}"/>
              </a:ext>
            </a:extLst>
          </p:cNvPr>
          <p:cNvSpPr/>
          <p:nvPr/>
        </p:nvSpPr>
        <p:spPr>
          <a:xfrm>
            <a:off x="6294030" y="1954320"/>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64D831F3-FDB4-EE4A-992E-6F058818F90E}"/>
              </a:ext>
            </a:extLst>
          </p:cNvPr>
          <p:cNvSpPr txBox="1"/>
          <p:nvPr/>
        </p:nvSpPr>
        <p:spPr>
          <a:xfrm>
            <a:off x="6180418" y="2023473"/>
            <a:ext cx="1887055"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99"/>
                </a:solidFill>
                <a:effectLst/>
                <a:uLnTx/>
                <a:uFillTx/>
                <a:ea typeface="+mn-ea"/>
                <a:cs typeface="+mn-cs"/>
              </a:rPr>
              <a:t>national or global ISP</a:t>
            </a:r>
          </a:p>
        </p:txBody>
      </p:sp>
      <p:sp>
        <p:nvSpPr>
          <p:cNvPr id="35" name="Rectangle 34">
            <a:extLst>
              <a:ext uri="{FF2B5EF4-FFF2-40B4-BE49-F238E27FC236}">
                <a16:creationId xmlns:a16="http://schemas.microsoft.com/office/drawing/2014/main" id="{BB6A9F6F-404D-A344-A485-BCFDDF6F8BE2}"/>
              </a:ext>
            </a:extLst>
          </p:cNvPr>
          <p:cNvSpPr/>
          <p:nvPr/>
        </p:nvSpPr>
        <p:spPr>
          <a:xfrm>
            <a:off x="6032285" y="3850186"/>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B42F50C-3FBA-854F-806E-C1BCD4106A74}"/>
              </a:ext>
            </a:extLst>
          </p:cNvPr>
          <p:cNvSpPr txBox="1"/>
          <p:nvPr/>
        </p:nvSpPr>
        <p:spPr>
          <a:xfrm>
            <a:off x="7670984" y="4850215"/>
            <a:ext cx="859531"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99"/>
                </a:solidFill>
                <a:effectLst/>
                <a:uLnTx/>
                <a:uFillTx/>
                <a:ea typeface="+mn-ea"/>
                <a:cs typeface="+mn-cs"/>
              </a:rPr>
              <a:t>network</a:t>
            </a:r>
          </a:p>
        </p:txBody>
      </p:sp>
      <p:cxnSp>
        <p:nvCxnSpPr>
          <p:cNvPr id="37" name="Straight Connector 36">
            <a:extLst>
              <a:ext uri="{FF2B5EF4-FFF2-40B4-BE49-F238E27FC236}">
                <a16:creationId xmlns:a16="http://schemas.microsoft.com/office/drawing/2014/main" id="{EA40FF28-022C-5E42-BF42-DCA3491BD225}"/>
              </a:ext>
            </a:extLst>
          </p:cNvPr>
          <p:cNvCxnSpPr>
            <a:cxnSpLocks/>
          </p:cNvCxnSpPr>
          <p:nvPr/>
        </p:nvCxnSpPr>
        <p:spPr>
          <a:xfrm flipH="1" flipV="1">
            <a:off x="7313137" y="3752403"/>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727BC5-48CB-8046-9C36-EA648BEE514D}"/>
              </a:ext>
            </a:extLst>
          </p:cNvPr>
          <p:cNvCxnSpPr>
            <a:cxnSpLocks/>
          </p:cNvCxnSpPr>
          <p:nvPr/>
        </p:nvCxnSpPr>
        <p:spPr>
          <a:xfrm flipH="1" flipV="1">
            <a:off x="7414052" y="3812962"/>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23CE2BF-5580-A24F-9F66-4D913CC21C8F}"/>
              </a:ext>
            </a:extLst>
          </p:cNvPr>
          <p:cNvCxnSpPr>
            <a:cxnSpLocks/>
          </p:cNvCxnSpPr>
          <p:nvPr/>
        </p:nvCxnSpPr>
        <p:spPr>
          <a:xfrm flipV="1">
            <a:off x="7390114" y="3805699"/>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154D6B7-4A6E-224D-AD42-14476DC71E2B}"/>
              </a:ext>
            </a:extLst>
          </p:cNvPr>
          <p:cNvCxnSpPr>
            <a:cxnSpLocks/>
          </p:cNvCxnSpPr>
          <p:nvPr/>
        </p:nvCxnSpPr>
        <p:spPr>
          <a:xfrm flipH="1" flipV="1">
            <a:off x="7323991" y="3767174"/>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28CEFCC-9A9B-0147-B2E0-9696A0E2B392}"/>
              </a:ext>
            </a:extLst>
          </p:cNvPr>
          <p:cNvCxnSpPr>
            <a:cxnSpLocks/>
          </p:cNvCxnSpPr>
          <p:nvPr/>
        </p:nvCxnSpPr>
        <p:spPr>
          <a:xfrm flipH="1" flipV="1">
            <a:off x="7303837" y="4243920"/>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5CBC5B6-5DC7-B247-B3BA-6AC54F1B81D6}"/>
              </a:ext>
            </a:extLst>
          </p:cNvPr>
          <p:cNvCxnSpPr>
            <a:cxnSpLocks/>
          </p:cNvCxnSpPr>
          <p:nvPr/>
        </p:nvCxnSpPr>
        <p:spPr>
          <a:xfrm flipH="1">
            <a:off x="6648412"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98A55E1-AC57-BF45-9FDE-B902DC395A8E}"/>
              </a:ext>
            </a:extLst>
          </p:cNvPr>
          <p:cNvCxnSpPr>
            <a:cxnSpLocks/>
          </p:cNvCxnSpPr>
          <p:nvPr/>
        </p:nvCxnSpPr>
        <p:spPr>
          <a:xfrm flipH="1">
            <a:off x="5972833" y="4260020"/>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F11D70-8B60-2148-A973-EFA0E5CD645A}"/>
              </a:ext>
            </a:extLst>
          </p:cNvPr>
          <p:cNvCxnSpPr>
            <a:cxnSpLocks/>
          </p:cNvCxnSpPr>
          <p:nvPr/>
        </p:nvCxnSpPr>
        <p:spPr>
          <a:xfrm flipH="1">
            <a:off x="6030085" y="3679950"/>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FF4C031-934F-B243-8623-E715966B0F31}"/>
              </a:ext>
            </a:extLst>
          </p:cNvPr>
          <p:cNvCxnSpPr>
            <a:cxnSpLocks/>
          </p:cNvCxnSpPr>
          <p:nvPr/>
        </p:nvCxnSpPr>
        <p:spPr>
          <a:xfrm>
            <a:off x="6486286" y="3679950"/>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2638693-68CC-E246-9809-1B60EF7CAD0A}"/>
              </a:ext>
            </a:extLst>
          </p:cNvPr>
          <p:cNvCxnSpPr/>
          <p:nvPr/>
        </p:nvCxnSpPr>
        <p:spPr>
          <a:xfrm>
            <a:off x="6890885" y="2926970"/>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B24CA9-6E09-2A42-B13C-976C87A31FF2}"/>
              </a:ext>
            </a:extLst>
          </p:cNvPr>
          <p:cNvCxnSpPr>
            <a:cxnSpLocks/>
          </p:cNvCxnSpPr>
          <p:nvPr/>
        </p:nvCxnSpPr>
        <p:spPr>
          <a:xfrm flipH="1">
            <a:off x="6551936" y="2867291"/>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49" name="Group 48">
            <a:extLst>
              <a:ext uri="{FF2B5EF4-FFF2-40B4-BE49-F238E27FC236}">
                <a16:creationId xmlns:a16="http://schemas.microsoft.com/office/drawing/2014/main" id="{C61AC6DF-C2BE-6649-B87B-652E78981FB6}"/>
              </a:ext>
            </a:extLst>
          </p:cNvPr>
          <p:cNvGrpSpPr/>
          <p:nvPr/>
        </p:nvGrpSpPr>
        <p:grpSpPr>
          <a:xfrm>
            <a:off x="4610470" y="2299603"/>
            <a:ext cx="3283852" cy="3640283"/>
            <a:chOff x="7881336" y="2104198"/>
            <a:chExt cx="3283852" cy="3640283"/>
          </a:xfrm>
        </p:grpSpPr>
        <p:sp>
          <p:nvSpPr>
            <p:cNvPr id="54" name="Line 428">
              <a:extLst>
                <a:ext uri="{FF2B5EF4-FFF2-40B4-BE49-F238E27FC236}">
                  <a16:creationId xmlns:a16="http://schemas.microsoft.com/office/drawing/2014/main" id="{AABFE185-98DA-E74C-879F-265E590CC71F}"/>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Line 430">
              <a:extLst>
                <a:ext uri="{FF2B5EF4-FFF2-40B4-BE49-F238E27FC236}">
                  <a16:creationId xmlns:a16="http://schemas.microsoft.com/office/drawing/2014/main" id="{CDE272BA-6529-ED41-A4A9-ECBE21E686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Line 431">
              <a:extLst>
                <a:ext uri="{FF2B5EF4-FFF2-40B4-BE49-F238E27FC236}">
                  <a16:creationId xmlns:a16="http://schemas.microsoft.com/office/drawing/2014/main" id="{8153204E-ADB9-7B4C-A98D-C5103D618795}"/>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Line 432">
              <a:extLst>
                <a:ext uri="{FF2B5EF4-FFF2-40B4-BE49-F238E27FC236}">
                  <a16:creationId xmlns:a16="http://schemas.microsoft.com/office/drawing/2014/main" id="{3D0D64C8-1CDD-DE48-B1C9-000CB6E425D4}"/>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Line 433">
              <a:extLst>
                <a:ext uri="{FF2B5EF4-FFF2-40B4-BE49-F238E27FC236}">
                  <a16:creationId xmlns:a16="http://schemas.microsoft.com/office/drawing/2014/main" id="{81E6AD0D-D814-764B-A9D1-F7E5450FD606}"/>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Line 435">
              <a:extLst>
                <a:ext uri="{FF2B5EF4-FFF2-40B4-BE49-F238E27FC236}">
                  <a16:creationId xmlns:a16="http://schemas.microsoft.com/office/drawing/2014/main" id="{9FEE4B78-3B13-ED4F-8B1E-1DEB9F0497CF}"/>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6">
              <a:extLst>
                <a:ext uri="{FF2B5EF4-FFF2-40B4-BE49-F238E27FC236}">
                  <a16:creationId xmlns:a16="http://schemas.microsoft.com/office/drawing/2014/main" id="{421FC0BC-2DBA-8B44-A3F8-C4C2BF42022E}"/>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Line 439">
              <a:extLst>
                <a:ext uri="{FF2B5EF4-FFF2-40B4-BE49-F238E27FC236}">
                  <a16:creationId xmlns:a16="http://schemas.microsoft.com/office/drawing/2014/main" id="{35BF8A6D-6BEC-BC4D-B2E1-A5820D65005D}"/>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Line 440">
              <a:extLst>
                <a:ext uri="{FF2B5EF4-FFF2-40B4-BE49-F238E27FC236}">
                  <a16:creationId xmlns:a16="http://schemas.microsoft.com/office/drawing/2014/main" id="{1A411CB9-1C6A-A94E-8C4E-A1F1C7CE4798}"/>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41">
              <a:extLst>
                <a:ext uri="{FF2B5EF4-FFF2-40B4-BE49-F238E27FC236}">
                  <a16:creationId xmlns:a16="http://schemas.microsoft.com/office/drawing/2014/main" id="{0BF7E746-EEF3-2746-8CDE-0C6E9DAD5B97}"/>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43">
              <a:extLst>
                <a:ext uri="{FF2B5EF4-FFF2-40B4-BE49-F238E27FC236}">
                  <a16:creationId xmlns:a16="http://schemas.microsoft.com/office/drawing/2014/main" id="{23F47921-419F-BE45-9C5A-C9479DD12B9E}"/>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49">
              <a:extLst>
                <a:ext uri="{FF2B5EF4-FFF2-40B4-BE49-F238E27FC236}">
                  <a16:creationId xmlns:a16="http://schemas.microsoft.com/office/drawing/2014/main" id="{63F1254B-37B9-E644-94C6-AAEDCAE20ED9}"/>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28">
              <a:extLst>
                <a:ext uri="{FF2B5EF4-FFF2-40B4-BE49-F238E27FC236}">
                  <a16:creationId xmlns:a16="http://schemas.microsoft.com/office/drawing/2014/main" id="{C5484219-1D1E-D54E-9B65-22340ABE1601}"/>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40">
              <a:extLst>
                <a:ext uri="{FF2B5EF4-FFF2-40B4-BE49-F238E27FC236}">
                  <a16:creationId xmlns:a16="http://schemas.microsoft.com/office/drawing/2014/main" id="{658A50B4-F2BB-8348-82C5-432C68A6A18A}"/>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8" name="Straight Connector 67">
              <a:extLst>
                <a:ext uri="{FF2B5EF4-FFF2-40B4-BE49-F238E27FC236}">
                  <a16:creationId xmlns:a16="http://schemas.microsoft.com/office/drawing/2014/main" id="{7A0C4348-601F-EC4E-AD06-6FC74F86BFE5}"/>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4DDE1C15-F6C1-7D4C-A6FC-DC73CE8109E2}"/>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753A67F5-5626-654D-AD76-00F040BA6E90}"/>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3CA25A4-A1C6-F847-8E52-9A6642E1B57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D56B01A0-0DC1-2341-A38F-1D6C290A9FDF}"/>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786487D-59E9-814F-84A1-974368AB3001}"/>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858A21C5-5F65-5144-8A49-D8E1A5DFD2F6}"/>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03988D01-7880-F045-899F-18F4B2FCF6B1}"/>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6" name="Line 541">
              <a:extLst>
                <a:ext uri="{FF2B5EF4-FFF2-40B4-BE49-F238E27FC236}">
                  <a16:creationId xmlns:a16="http://schemas.microsoft.com/office/drawing/2014/main" id="{B1D670B4-3BB3-BC49-AC12-CE9840F29CCD}"/>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Line 424">
              <a:extLst>
                <a:ext uri="{FF2B5EF4-FFF2-40B4-BE49-F238E27FC236}">
                  <a16:creationId xmlns:a16="http://schemas.microsoft.com/office/drawing/2014/main" id="{8966FFEA-47E0-A242-A16D-794FE6FCF0C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0" name="Picture 778" descr="antenna_radiation_stylized">
            <a:extLst>
              <a:ext uri="{FF2B5EF4-FFF2-40B4-BE49-F238E27FC236}">
                <a16:creationId xmlns:a16="http://schemas.microsoft.com/office/drawing/2014/main" id="{A3767384-9622-5B46-9C96-E10055F8AE1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5455" y="3986208"/>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781" descr="antenna_radiation_stylized">
            <a:extLst>
              <a:ext uri="{FF2B5EF4-FFF2-40B4-BE49-F238E27FC236}">
                <a16:creationId xmlns:a16="http://schemas.microsoft.com/office/drawing/2014/main" id="{4BFBBEC9-2C13-0E49-AA55-611753E89A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5290" y="5653216"/>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Line 426">
            <a:extLst>
              <a:ext uri="{FF2B5EF4-FFF2-40B4-BE49-F238E27FC236}">
                <a16:creationId xmlns:a16="http://schemas.microsoft.com/office/drawing/2014/main" id="{4D17A6A1-952A-4F49-9B36-A5764C4AE42F}"/>
              </a:ext>
            </a:extLst>
          </p:cNvPr>
          <p:cNvSpPr>
            <a:spLocks noChangeShapeType="1"/>
          </p:cNvSpPr>
          <p:nvPr/>
        </p:nvSpPr>
        <p:spPr bwMode="auto">
          <a:xfrm>
            <a:off x="5109681" y="2907587"/>
            <a:ext cx="151280" cy="811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5" name="Picture 777" descr="access_point_stylized_small">
            <a:extLst>
              <a:ext uri="{FF2B5EF4-FFF2-40B4-BE49-F238E27FC236}">
                <a16:creationId xmlns:a16="http://schemas.microsoft.com/office/drawing/2014/main" id="{3D8179FD-EA2E-2445-80CE-6700DBF939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099" y="4034177"/>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780" descr="access_point_stylized_small">
            <a:extLst>
              <a:ext uri="{FF2B5EF4-FFF2-40B4-BE49-F238E27FC236}">
                <a16:creationId xmlns:a16="http://schemas.microsoft.com/office/drawing/2014/main" id="{20E9E240-3D25-0046-A594-5B39C39AAA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3827" y="5696510"/>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a:extLst>
              <a:ext uri="{FF2B5EF4-FFF2-40B4-BE49-F238E27FC236}">
                <a16:creationId xmlns:a16="http://schemas.microsoft.com/office/drawing/2014/main" id="{DDBE73D1-CBB5-674C-A333-27C1CD968AB3}"/>
              </a:ext>
            </a:extLst>
          </p:cNvPr>
          <p:cNvGrpSpPr/>
          <p:nvPr/>
        </p:nvGrpSpPr>
        <p:grpSpPr>
          <a:xfrm>
            <a:off x="6602582" y="5511315"/>
            <a:ext cx="309740" cy="190838"/>
            <a:chOff x="3668110" y="2448910"/>
            <a:chExt cx="3794234" cy="2165130"/>
          </a:xfrm>
        </p:grpSpPr>
        <p:sp>
          <p:nvSpPr>
            <p:cNvPr id="98" name="Rectangle 97">
              <a:extLst>
                <a:ext uri="{FF2B5EF4-FFF2-40B4-BE49-F238E27FC236}">
                  <a16:creationId xmlns:a16="http://schemas.microsoft.com/office/drawing/2014/main" id="{36DC4CCC-C7B8-254E-B17A-1C8C5F4D0E3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Freeform 98">
              <a:extLst>
                <a:ext uri="{FF2B5EF4-FFF2-40B4-BE49-F238E27FC236}">
                  <a16:creationId xmlns:a16="http://schemas.microsoft.com/office/drawing/2014/main" id="{4A598161-A7AE-C445-A346-6AABC14017A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0" name="Group 99">
              <a:extLst>
                <a:ext uri="{FF2B5EF4-FFF2-40B4-BE49-F238E27FC236}">
                  <a16:creationId xmlns:a16="http://schemas.microsoft.com/office/drawing/2014/main" id="{DDC50612-BBCC-454E-BAFB-51284CCF061B}"/>
                </a:ext>
              </a:extLst>
            </p:cNvPr>
            <p:cNvGrpSpPr/>
            <p:nvPr/>
          </p:nvGrpSpPr>
          <p:grpSpPr>
            <a:xfrm>
              <a:off x="3941378" y="2603243"/>
              <a:ext cx="3202061" cy="1066110"/>
              <a:chOff x="7939341" y="3037317"/>
              <a:chExt cx="897649" cy="353919"/>
            </a:xfrm>
          </p:grpSpPr>
          <p:sp>
            <p:nvSpPr>
              <p:cNvPr id="101" name="Freeform 100">
                <a:extLst>
                  <a:ext uri="{FF2B5EF4-FFF2-40B4-BE49-F238E27FC236}">
                    <a16:creationId xmlns:a16="http://schemas.microsoft.com/office/drawing/2014/main" id="{3D08F4C3-8247-F84C-9934-2FDA20AD86C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5234BBCA-2ADE-354B-B191-2060F729929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Freeform 102">
                <a:extLst>
                  <a:ext uri="{FF2B5EF4-FFF2-40B4-BE49-F238E27FC236}">
                    <a16:creationId xmlns:a16="http://schemas.microsoft.com/office/drawing/2014/main" id="{BCB0BC67-BB6D-C248-8F4C-FA30B1A4EE8B}"/>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9AD0E63E-B57C-F549-9F4E-E0F15BDD81B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CF80A1A2-F03B-4746-98D1-44CCD754C808}"/>
              </a:ext>
            </a:extLst>
          </p:cNvPr>
          <p:cNvGrpSpPr/>
          <p:nvPr/>
        </p:nvGrpSpPr>
        <p:grpSpPr>
          <a:xfrm>
            <a:off x="5429836" y="5139698"/>
            <a:ext cx="393760" cy="218578"/>
            <a:chOff x="7493876" y="2774731"/>
            <a:chExt cx="1481958" cy="894622"/>
          </a:xfrm>
        </p:grpSpPr>
        <p:sp>
          <p:nvSpPr>
            <p:cNvPr id="106" name="Freeform 105">
              <a:extLst>
                <a:ext uri="{FF2B5EF4-FFF2-40B4-BE49-F238E27FC236}">
                  <a16:creationId xmlns:a16="http://schemas.microsoft.com/office/drawing/2014/main" id="{3FC82982-1FC7-E149-A09B-941AC8314FB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0EE75107-A15E-6F40-876E-57DC9ED3ED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1F05DDFD-D4B5-9E43-BA72-7C0706B483DE}"/>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A5E05FA8-8E20-1740-ADED-C7A48E8E95B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0194A8E3-679B-EA40-88F9-C4B4AD6F86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CB0CE855-5341-6D48-99BB-821AFD3FC8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A031B227-A296-504C-B8AE-435729A1D92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5D2907A7-E486-AD49-BDF8-5F4C28DDC396}"/>
              </a:ext>
            </a:extLst>
          </p:cNvPr>
          <p:cNvGrpSpPr/>
          <p:nvPr/>
        </p:nvGrpSpPr>
        <p:grpSpPr>
          <a:xfrm>
            <a:off x="5064737" y="5366711"/>
            <a:ext cx="309740" cy="190838"/>
            <a:chOff x="3668110" y="2448910"/>
            <a:chExt cx="3794234" cy="2165130"/>
          </a:xfrm>
        </p:grpSpPr>
        <p:sp>
          <p:nvSpPr>
            <p:cNvPr id="114" name="Rectangle 113">
              <a:extLst>
                <a:ext uri="{FF2B5EF4-FFF2-40B4-BE49-F238E27FC236}">
                  <a16:creationId xmlns:a16="http://schemas.microsoft.com/office/drawing/2014/main" id="{44117B27-E7BF-5D42-9C95-5BD18CAD9EA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93B5057-ADBB-3B44-A7F1-356D0578EF0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FABBA988-D425-1E4D-8818-F6AB7FBC235C}"/>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E702CA4D-0087-4840-A73E-291EC8B278E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41EF5965-FEAF-0C49-8B5B-B1231243413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EB181093-BF04-8249-BCEB-A0F2200C170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2E6BD2D6-AA6B-1C4C-876E-C3C4A45BC5C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CAFECC5A-B76F-C348-B370-C66C60844C2D}"/>
              </a:ext>
            </a:extLst>
          </p:cNvPr>
          <p:cNvGrpSpPr/>
          <p:nvPr/>
        </p:nvGrpSpPr>
        <p:grpSpPr>
          <a:xfrm>
            <a:off x="5189619" y="2977737"/>
            <a:ext cx="353678" cy="168275"/>
            <a:chOff x="7493876" y="2774731"/>
            <a:chExt cx="1481958" cy="894622"/>
          </a:xfrm>
        </p:grpSpPr>
        <p:sp>
          <p:nvSpPr>
            <p:cNvPr id="122" name="Freeform 121">
              <a:extLst>
                <a:ext uri="{FF2B5EF4-FFF2-40B4-BE49-F238E27FC236}">
                  <a16:creationId xmlns:a16="http://schemas.microsoft.com/office/drawing/2014/main" id="{C536CDDB-A22F-F74C-B3F8-F91E6E19B6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F09B5B7F-E228-B643-9C20-E94FB08C574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DAC343C5-1970-7A4F-864B-D89EB8CC627D}"/>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C34BBF44-7222-FE4B-A0A8-FC19E2AAB5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998726EC-F305-204A-8C4C-7E5DDEA8DEA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C356ADC-37F6-D943-B45A-111470591B0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0A989339-2EE3-4D49-B889-F5A8BFCDD54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46457C60-FA88-5943-B415-D7B229C8E8E0}"/>
              </a:ext>
            </a:extLst>
          </p:cNvPr>
          <p:cNvGrpSpPr/>
          <p:nvPr/>
        </p:nvGrpSpPr>
        <p:grpSpPr>
          <a:xfrm>
            <a:off x="7637302" y="3773643"/>
            <a:ext cx="170989" cy="97052"/>
            <a:chOff x="7493876" y="2774731"/>
            <a:chExt cx="1481958" cy="894622"/>
          </a:xfrm>
        </p:grpSpPr>
        <p:sp>
          <p:nvSpPr>
            <p:cNvPr id="130" name="Freeform 129">
              <a:extLst>
                <a:ext uri="{FF2B5EF4-FFF2-40B4-BE49-F238E27FC236}">
                  <a16:creationId xmlns:a16="http://schemas.microsoft.com/office/drawing/2014/main" id="{591DBE89-7BE9-024B-9B08-670AB3A34D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1" name="Oval 130">
              <a:extLst>
                <a:ext uri="{FF2B5EF4-FFF2-40B4-BE49-F238E27FC236}">
                  <a16:creationId xmlns:a16="http://schemas.microsoft.com/office/drawing/2014/main" id="{895DFA9F-0585-614A-8A20-205A37ABF97B}"/>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2" name="Group 131">
              <a:extLst>
                <a:ext uri="{FF2B5EF4-FFF2-40B4-BE49-F238E27FC236}">
                  <a16:creationId xmlns:a16="http://schemas.microsoft.com/office/drawing/2014/main" id="{8D0EEB3E-9453-1B4B-BE5A-42A8C8B8F6D8}"/>
                </a:ext>
              </a:extLst>
            </p:cNvPr>
            <p:cNvGrpSpPr/>
            <p:nvPr/>
          </p:nvGrpSpPr>
          <p:grpSpPr>
            <a:xfrm>
              <a:off x="7713663" y="2848339"/>
              <a:ext cx="1042107" cy="425543"/>
              <a:chOff x="7786941" y="2884917"/>
              <a:chExt cx="897649" cy="353919"/>
            </a:xfrm>
          </p:grpSpPr>
          <p:sp>
            <p:nvSpPr>
              <p:cNvPr id="133" name="Freeform 132">
                <a:extLst>
                  <a:ext uri="{FF2B5EF4-FFF2-40B4-BE49-F238E27FC236}">
                    <a16:creationId xmlns:a16="http://schemas.microsoft.com/office/drawing/2014/main" id="{6DC9FB8D-682F-3146-9777-C1922D0AAD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AEB745E7-A708-7647-89E7-6ADE83655D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BD2934CD-37D5-1A4B-ACD2-27C67D9FDBD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0F588778-B748-CD4B-AC6B-67952187E6B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6E020208-47BB-D544-B872-608AD3A804CC}"/>
              </a:ext>
            </a:extLst>
          </p:cNvPr>
          <p:cNvGrpSpPr/>
          <p:nvPr/>
        </p:nvGrpSpPr>
        <p:grpSpPr>
          <a:xfrm>
            <a:off x="7163826" y="3668416"/>
            <a:ext cx="353678" cy="198344"/>
            <a:chOff x="7493876" y="2774731"/>
            <a:chExt cx="1481958" cy="894622"/>
          </a:xfrm>
        </p:grpSpPr>
        <p:sp>
          <p:nvSpPr>
            <p:cNvPr id="138" name="Freeform 137">
              <a:extLst>
                <a:ext uri="{FF2B5EF4-FFF2-40B4-BE49-F238E27FC236}">
                  <a16:creationId xmlns:a16="http://schemas.microsoft.com/office/drawing/2014/main" id="{D415ED65-BB44-0042-872C-0FE14C6814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116B9769-E513-594A-8079-1C2D7175488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62A9DD2C-146A-F840-B41C-8C9D49B6621C}"/>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61BBF31E-F07A-1B41-864B-60D6072C36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1E72C676-4956-7545-9668-A198E57B041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AAFB8EF3-50EF-7547-9707-656CEA199F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EE592E86-A7A2-1340-9BB6-0514F84077F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27C7775C-A2B0-9B45-9ECC-C6A637A1263F}"/>
              </a:ext>
            </a:extLst>
          </p:cNvPr>
          <p:cNvGrpSpPr/>
          <p:nvPr/>
        </p:nvGrpSpPr>
        <p:grpSpPr>
          <a:xfrm>
            <a:off x="6701941" y="2374570"/>
            <a:ext cx="353678" cy="198344"/>
            <a:chOff x="7493876" y="2774731"/>
            <a:chExt cx="1481958" cy="894622"/>
          </a:xfrm>
        </p:grpSpPr>
        <p:sp>
          <p:nvSpPr>
            <p:cNvPr id="146" name="Freeform 145">
              <a:extLst>
                <a:ext uri="{FF2B5EF4-FFF2-40B4-BE49-F238E27FC236}">
                  <a16:creationId xmlns:a16="http://schemas.microsoft.com/office/drawing/2014/main" id="{008EFD27-81A1-F640-9391-0AD3C39DDD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359F6A-82D4-A647-9FA9-301FCFF533B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987F874E-5E88-2F45-A176-4275C5B86F9E}"/>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6D375510-6D09-0D42-A234-AF58465195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13612D1D-2CB1-6340-999B-858BEB55FC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D7A76F69-A2D2-5C45-B6E4-650A545805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46B2307B-3AB8-4A49-A9CB-C7AA7D3E15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E80C56F7-6064-DC43-89CE-099FEE2E4EA1}"/>
              </a:ext>
            </a:extLst>
          </p:cNvPr>
          <p:cNvGrpSpPr/>
          <p:nvPr/>
        </p:nvGrpSpPr>
        <p:grpSpPr>
          <a:xfrm>
            <a:off x="7280431" y="2785645"/>
            <a:ext cx="353678" cy="198344"/>
            <a:chOff x="7493876" y="2774731"/>
            <a:chExt cx="1481958" cy="894622"/>
          </a:xfrm>
        </p:grpSpPr>
        <p:sp>
          <p:nvSpPr>
            <p:cNvPr id="154" name="Freeform 153">
              <a:extLst>
                <a:ext uri="{FF2B5EF4-FFF2-40B4-BE49-F238E27FC236}">
                  <a16:creationId xmlns:a16="http://schemas.microsoft.com/office/drawing/2014/main" id="{E99A6086-F21C-454A-88BB-0CDA41300EA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568496F-9273-7D46-885D-14DB1055623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80EF7ABE-5403-3F49-ACB7-93C3DDFAB945}"/>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695FBEC6-D66D-B144-94A5-93D7DC0DC35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DC767DDF-1029-954F-A929-072E6B780EF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D2FD19D-C7C9-DE47-88AD-087E20E8ED0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27A0065F-7A70-284D-AAA0-8AC60079ECA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31DD841D-BD1A-5641-8382-62BF117E97F4}"/>
              </a:ext>
            </a:extLst>
          </p:cNvPr>
          <p:cNvGrpSpPr/>
          <p:nvPr/>
        </p:nvGrpSpPr>
        <p:grpSpPr>
          <a:xfrm>
            <a:off x="7397042" y="2280241"/>
            <a:ext cx="353678" cy="198344"/>
            <a:chOff x="7493876" y="2774731"/>
            <a:chExt cx="1481958" cy="894622"/>
          </a:xfrm>
        </p:grpSpPr>
        <p:sp>
          <p:nvSpPr>
            <p:cNvPr id="162" name="Freeform 161">
              <a:extLst>
                <a:ext uri="{FF2B5EF4-FFF2-40B4-BE49-F238E27FC236}">
                  <a16:creationId xmlns:a16="http://schemas.microsoft.com/office/drawing/2014/main" id="{968FB653-AD58-394A-B69A-31BA985255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DB3447B6-A6EB-D24A-B96A-2DD15876367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26A12CB-46C0-2E4C-BD73-19C2876C3DE4}"/>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B77B432D-7641-D540-A19C-15DCB278BCA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D0B35820-CE6B-6240-9E75-C227D06E76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90C8269A-1161-2E4C-A50A-0431590995A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E798F45C-ED31-AB48-8404-C4AD780C71A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8286D13E-1F1B-D24E-98A1-5B25CB67CE60}"/>
              </a:ext>
            </a:extLst>
          </p:cNvPr>
          <p:cNvGrpSpPr/>
          <p:nvPr/>
        </p:nvGrpSpPr>
        <p:grpSpPr>
          <a:xfrm>
            <a:off x="6733343" y="2833843"/>
            <a:ext cx="353678" cy="198344"/>
            <a:chOff x="7493876" y="2774731"/>
            <a:chExt cx="1481958" cy="894622"/>
          </a:xfrm>
        </p:grpSpPr>
        <p:sp>
          <p:nvSpPr>
            <p:cNvPr id="170" name="Freeform 169">
              <a:extLst>
                <a:ext uri="{FF2B5EF4-FFF2-40B4-BE49-F238E27FC236}">
                  <a16:creationId xmlns:a16="http://schemas.microsoft.com/office/drawing/2014/main" id="{6EA94988-CC89-3642-A88D-6B459D6F8BC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A814D6F1-04C2-1B4D-BC48-F5D64BFAD7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E8D99D35-1055-C746-A34F-65F922F1747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20475BE0-775B-ED48-8B9C-337924DEA5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37A6F49D-CFDA-3247-8203-78C4A36E9B9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20797F7F-7714-9D4D-9312-1235620E67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C0A274B4-6FE8-AB48-84CB-724778C05E3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234CA8E2-CA47-3342-89C3-3B10D0B4BE7B}"/>
              </a:ext>
            </a:extLst>
          </p:cNvPr>
          <p:cNvGrpSpPr/>
          <p:nvPr/>
        </p:nvGrpSpPr>
        <p:grpSpPr>
          <a:xfrm>
            <a:off x="6250355" y="3566310"/>
            <a:ext cx="367224" cy="240304"/>
            <a:chOff x="7493876" y="2774731"/>
            <a:chExt cx="1481958" cy="894622"/>
          </a:xfrm>
        </p:grpSpPr>
        <p:sp>
          <p:nvSpPr>
            <p:cNvPr id="178" name="Freeform 177">
              <a:extLst>
                <a:ext uri="{FF2B5EF4-FFF2-40B4-BE49-F238E27FC236}">
                  <a16:creationId xmlns:a16="http://schemas.microsoft.com/office/drawing/2014/main" id="{88E368EA-8580-3049-88F2-2BFFEBA52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CECD1735-BC7F-4B4E-A156-C6237EB21EB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BFFDA69F-52E5-704E-816A-7D283F46D629}"/>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5DF768A8-0989-8D43-9005-A3525A8FAE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8379FEEB-3CD5-0E45-813F-30F4E374B4D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9D336B54-C010-2842-B3B2-A7896CBA45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9FEF9841-0617-B143-8CDB-7C763CD1436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8E04DDD9-D15C-B342-9331-71FCA9CC9A21}"/>
              </a:ext>
            </a:extLst>
          </p:cNvPr>
          <p:cNvGrpSpPr/>
          <p:nvPr/>
        </p:nvGrpSpPr>
        <p:grpSpPr>
          <a:xfrm>
            <a:off x="7128476" y="4164603"/>
            <a:ext cx="353678" cy="198344"/>
            <a:chOff x="7493876" y="2774731"/>
            <a:chExt cx="1481958" cy="894622"/>
          </a:xfrm>
        </p:grpSpPr>
        <p:sp>
          <p:nvSpPr>
            <p:cNvPr id="186" name="Freeform 185">
              <a:extLst>
                <a:ext uri="{FF2B5EF4-FFF2-40B4-BE49-F238E27FC236}">
                  <a16:creationId xmlns:a16="http://schemas.microsoft.com/office/drawing/2014/main" id="{9CDA6893-911D-C047-91B4-85C5DEB4A1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BDC2350C-98DB-984A-9664-41C9A28FF0D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1651D0AD-B967-8A43-9356-76CC0038EA93}"/>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E9DC72D0-39BD-D540-8565-EB08F00726F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738ABBCB-62DC-0C4E-A6F6-F4C73B296D6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7CA91F59-475D-3049-8E41-FB80438B2FF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ECD0867-45D3-1848-9A29-2D6D97DCB5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D68B99D8-7FAA-DB48-B100-6ABCC18F88DA}"/>
              </a:ext>
            </a:extLst>
          </p:cNvPr>
          <p:cNvGrpSpPr/>
          <p:nvPr/>
        </p:nvGrpSpPr>
        <p:grpSpPr>
          <a:xfrm>
            <a:off x="7679199" y="4541403"/>
            <a:ext cx="228295" cy="120400"/>
            <a:chOff x="7493876" y="2774731"/>
            <a:chExt cx="1481958" cy="894622"/>
          </a:xfrm>
        </p:grpSpPr>
        <p:sp>
          <p:nvSpPr>
            <p:cNvPr id="194" name="Freeform 193">
              <a:extLst>
                <a:ext uri="{FF2B5EF4-FFF2-40B4-BE49-F238E27FC236}">
                  <a16:creationId xmlns:a16="http://schemas.microsoft.com/office/drawing/2014/main" id="{5AE55CE8-1A18-0546-8F95-19EB00C51B4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397A6EEC-7F7B-B44D-B159-E6529E96DAE1}"/>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229D8220-1A87-F446-B97A-75E762AD48BC}"/>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01199B66-E17B-D040-8270-AD6CAECF1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EF08140F-CE6F-2A44-91C7-25472FA7CA9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8F2984-FEFB-3A4B-90CB-9D788B96596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65FB8895-68EA-724B-98F2-A3AF0A66D99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A9715D41-04EC-3F44-9C57-5ECB88DD7625}"/>
              </a:ext>
            </a:extLst>
          </p:cNvPr>
          <p:cNvGrpSpPr/>
          <p:nvPr/>
        </p:nvGrpSpPr>
        <p:grpSpPr>
          <a:xfrm>
            <a:off x="4452729" y="2531165"/>
            <a:ext cx="363739" cy="305055"/>
            <a:chOff x="7432700" y="2327293"/>
            <a:chExt cx="534987" cy="407988"/>
          </a:xfrm>
        </p:grpSpPr>
        <p:pic>
          <p:nvPicPr>
            <p:cNvPr id="202" name="Picture 1017" descr="antenna_stylized">
              <a:extLst>
                <a:ext uri="{FF2B5EF4-FFF2-40B4-BE49-F238E27FC236}">
                  <a16:creationId xmlns:a16="http://schemas.microsoft.com/office/drawing/2014/main" id="{011A3A36-F323-9149-A225-B6479F7E04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 name="Picture 1018" descr="laptop_keyboard">
              <a:extLst>
                <a:ext uri="{FF2B5EF4-FFF2-40B4-BE49-F238E27FC236}">
                  <a16:creationId xmlns:a16="http://schemas.microsoft.com/office/drawing/2014/main" id="{67AF5373-64A6-ED4C-9A20-8BA713D9195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 name="Freeform 1019">
              <a:extLst>
                <a:ext uri="{FF2B5EF4-FFF2-40B4-BE49-F238E27FC236}">
                  <a16:creationId xmlns:a16="http://schemas.microsoft.com/office/drawing/2014/main" id="{77B7C5CC-3126-CC4E-BEA2-6BC77404DC85}"/>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5" name="Picture 1020" descr="screen">
              <a:extLst>
                <a:ext uri="{FF2B5EF4-FFF2-40B4-BE49-F238E27FC236}">
                  <a16:creationId xmlns:a16="http://schemas.microsoft.com/office/drawing/2014/main" id="{F1597118-CDB4-9245-B064-46E81907E9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21">
              <a:extLst>
                <a:ext uri="{FF2B5EF4-FFF2-40B4-BE49-F238E27FC236}">
                  <a16:creationId xmlns:a16="http://schemas.microsoft.com/office/drawing/2014/main" id="{7C810ED4-4DEB-3040-9BF6-CA361BC1C8A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1022">
              <a:extLst>
                <a:ext uri="{FF2B5EF4-FFF2-40B4-BE49-F238E27FC236}">
                  <a16:creationId xmlns:a16="http://schemas.microsoft.com/office/drawing/2014/main" id="{E4213180-3C66-8D4A-A0C7-B0B5FF22588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1023">
              <a:extLst>
                <a:ext uri="{FF2B5EF4-FFF2-40B4-BE49-F238E27FC236}">
                  <a16:creationId xmlns:a16="http://schemas.microsoft.com/office/drawing/2014/main" id="{12A86A22-C609-1D4C-A970-E79D85201895}"/>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1024">
              <a:extLst>
                <a:ext uri="{FF2B5EF4-FFF2-40B4-BE49-F238E27FC236}">
                  <a16:creationId xmlns:a16="http://schemas.microsoft.com/office/drawing/2014/main" id="{FC4340F8-0A2B-F34E-9B80-F8444EB719BA}"/>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1025">
              <a:extLst>
                <a:ext uri="{FF2B5EF4-FFF2-40B4-BE49-F238E27FC236}">
                  <a16:creationId xmlns:a16="http://schemas.microsoft.com/office/drawing/2014/main" id="{152515B1-7436-7244-9589-ABB725ACD54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1026">
              <a:extLst>
                <a:ext uri="{FF2B5EF4-FFF2-40B4-BE49-F238E27FC236}">
                  <a16:creationId xmlns:a16="http://schemas.microsoft.com/office/drawing/2014/main" id="{00C1E013-24FD-4F4F-9BDC-600E5726F183}"/>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2" name="Group 1027">
              <a:extLst>
                <a:ext uri="{FF2B5EF4-FFF2-40B4-BE49-F238E27FC236}">
                  <a16:creationId xmlns:a16="http://schemas.microsoft.com/office/drawing/2014/main" id="{020A869B-B4AB-6245-A52F-D311B20025A3}"/>
                </a:ext>
              </a:extLst>
            </p:cNvPr>
            <p:cNvGrpSpPr>
              <a:grpSpLocks/>
            </p:cNvGrpSpPr>
            <p:nvPr/>
          </p:nvGrpSpPr>
          <p:grpSpPr bwMode="auto">
            <a:xfrm>
              <a:off x="7594735" y="2642220"/>
              <a:ext cx="98740" cy="36846"/>
              <a:chOff x="1740" y="2642"/>
              <a:chExt cx="752" cy="327"/>
            </a:xfrm>
          </p:grpSpPr>
          <p:sp>
            <p:nvSpPr>
              <p:cNvPr id="219" name="Freeform 1028">
                <a:extLst>
                  <a:ext uri="{FF2B5EF4-FFF2-40B4-BE49-F238E27FC236}">
                    <a16:creationId xmlns:a16="http://schemas.microsoft.com/office/drawing/2014/main" id="{7C59F553-D4F3-B84A-9D32-750872FDA88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1029">
                <a:extLst>
                  <a:ext uri="{FF2B5EF4-FFF2-40B4-BE49-F238E27FC236}">
                    <a16:creationId xmlns:a16="http://schemas.microsoft.com/office/drawing/2014/main" id="{FB31CE0D-B1A2-2541-8E6C-07BACBE2212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1030">
                <a:extLst>
                  <a:ext uri="{FF2B5EF4-FFF2-40B4-BE49-F238E27FC236}">
                    <a16:creationId xmlns:a16="http://schemas.microsoft.com/office/drawing/2014/main" id="{79743601-1251-B446-96A2-E8A022F04B75}"/>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1031">
                <a:extLst>
                  <a:ext uri="{FF2B5EF4-FFF2-40B4-BE49-F238E27FC236}">
                    <a16:creationId xmlns:a16="http://schemas.microsoft.com/office/drawing/2014/main" id="{92C93205-F1A2-C64C-9417-CB0149EB09D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1032">
                <a:extLst>
                  <a:ext uri="{FF2B5EF4-FFF2-40B4-BE49-F238E27FC236}">
                    <a16:creationId xmlns:a16="http://schemas.microsoft.com/office/drawing/2014/main" id="{CE834B82-F7B4-6F43-A54F-3F4A32763DB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1033">
                <a:extLst>
                  <a:ext uri="{FF2B5EF4-FFF2-40B4-BE49-F238E27FC236}">
                    <a16:creationId xmlns:a16="http://schemas.microsoft.com/office/drawing/2014/main" id="{106FA891-3BDD-BD42-AB09-FD3624FAB01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Freeform 1034">
              <a:extLst>
                <a:ext uri="{FF2B5EF4-FFF2-40B4-BE49-F238E27FC236}">
                  <a16:creationId xmlns:a16="http://schemas.microsoft.com/office/drawing/2014/main" id="{89D3CB3B-C6EA-334C-8A75-30725C2225C5}"/>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1035">
              <a:extLst>
                <a:ext uri="{FF2B5EF4-FFF2-40B4-BE49-F238E27FC236}">
                  <a16:creationId xmlns:a16="http://schemas.microsoft.com/office/drawing/2014/main" id="{ED4D7C44-7297-044F-BC72-345005F5479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1036">
              <a:extLst>
                <a:ext uri="{FF2B5EF4-FFF2-40B4-BE49-F238E27FC236}">
                  <a16:creationId xmlns:a16="http://schemas.microsoft.com/office/drawing/2014/main" id="{0B965469-D790-CB43-83C5-F9FD8BE68FB2}"/>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1037">
              <a:extLst>
                <a:ext uri="{FF2B5EF4-FFF2-40B4-BE49-F238E27FC236}">
                  <a16:creationId xmlns:a16="http://schemas.microsoft.com/office/drawing/2014/main" id="{7917FF6D-4AF2-684D-9433-F5DA9B184132}"/>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1038">
              <a:extLst>
                <a:ext uri="{FF2B5EF4-FFF2-40B4-BE49-F238E27FC236}">
                  <a16:creationId xmlns:a16="http://schemas.microsoft.com/office/drawing/2014/main" id="{B0C4D2F9-6B8F-BE4A-BB70-761FAC74AEF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1039">
              <a:extLst>
                <a:ext uri="{FF2B5EF4-FFF2-40B4-BE49-F238E27FC236}">
                  <a16:creationId xmlns:a16="http://schemas.microsoft.com/office/drawing/2014/main" id="{9E1A150D-77F7-9E4E-863C-9F2A7CAC8F2A}"/>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8" name="Group 227">
            <a:extLst>
              <a:ext uri="{FF2B5EF4-FFF2-40B4-BE49-F238E27FC236}">
                <a16:creationId xmlns:a16="http://schemas.microsoft.com/office/drawing/2014/main" id="{5880E45C-BBBE-554A-858B-868F56890610}"/>
              </a:ext>
            </a:extLst>
          </p:cNvPr>
          <p:cNvGrpSpPr/>
          <p:nvPr/>
        </p:nvGrpSpPr>
        <p:grpSpPr>
          <a:xfrm>
            <a:off x="4823792" y="2160105"/>
            <a:ext cx="711560" cy="179030"/>
            <a:chOff x="8493165" y="2029804"/>
            <a:chExt cx="849312" cy="226109"/>
          </a:xfrm>
        </p:grpSpPr>
        <p:pic>
          <p:nvPicPr>
            <p:cNvPr id="229" name="Picture 603" descr="car_icon_small">
              <a:extLst>
                <a:ext uri="{FF2B5EF4-FFF2-40B4-BE49-F238E27FC236}">
                  <a16:creationId xmlns:a16="http://schemas.microsoft.com/office/drawing/2014/main" id="{7EA98D6A-860A-4948-BE05-44BA8D6F2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017" descr="antenna_stylized">
              <a:extLst>
                <a:ext uri="{FF2B5EF4-FFF2-40B4-BE49-F238E27FC236}">
                  <a16:creationId xmlns:a16="http://schemas.microsoft.com/office/drawing/2014/main" id="{5AAB3468-1552-464A-B1FC-5665FD619B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1" name="Group 230">
            <a:extLst>
              <a:ext uri="{FF2B5EF4-FFF2-40B4-BE49-F238E27FC236}">
                <a16:creationId xmlns:a16="http://schemas.microsoft.com/office/drawing/2014/main" id="{B55A99B4-EA82-D240-8CDF-FEB12D160A74}"/>
              </a:ext>
            </a:extLst>
          </p:cNvPr>
          <p:cNvGrpSpPr/>
          <p:nvPr/>
        </p:nvGrpSpPr>
        <p:grpSpPr>
          <a:xfrm>
            <a:off x="4246735" y="3497702"/>
            <a:ext cx="857739" cy="583764"/>
            <a:chOff x="7487144" y="3296104"/>
            <a:chExt cx="857739" cy="583764"/>
          </a:xfrm>
        </p:grpSpPr>
        <p:grpSp>
          <p:nvGrpSpPr>
            <p:cNvPr id="232" name="Group 231">
              <a:extLst>
                <a:ext uri="{FF2B5EF4-FFF2-40B4-BE49-F238E27FC236}">
                  <a16:creationId xmlns:a16="http://schemas.microsoft.com/office/drawing/2014/main" id="{409D3E52-5CE8-F04F-BEDB-5BA109B598E9}"/>
                </a:ext>
              </a:extLst>
            </p:cNvPr>
            <p:cNvGrpSpPr/>
            <p:nvPr/>
          </p:nvGrpSpPr>
          <p:grpSpPr>
            <a:xfrm>
              <a:off x="7487144" y="3389820"/>
              <a:ext cx="350807" cy="305517"/>
              <a:chOff x="7487144" y="3389820"/>
              <a:chExt cx="350807" cy="305517"/>
            </a:xfrm>
          </p:grpSpPr>
          <p:pic>
            <p:nvPicPr>
              <p:cNvPr id="239" name="Picture 1115" descr="antenna_stylized">
                <a:extLst>
                  <a:ext uri="{FF2B5EF4-FFF2-40B4-BE49-F238E27FC236}">
                    <a16:creationId xmlns:a16="http://schemas.microsoft.com/office/drawing/2014/main" id="{C7DC9C85-0935-ED40-93B0-652D43F0D9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0" name="Picture 1116" descr="laptop_keyboard">
                <a:extLst>
                  <a:ext uri="{FF2B5EF4-FFF2-40B4-BE49-F238E27FC236}">
                    <a16:creationId xmlns:a16="http://schemas.microsoft.com/office/drawing/2014/main" id="{ED2E6C0C-9356-2242-932A-1F72C8B82CD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117">
                <a:extLst>
                  <a:ext uri="{FF2B5EF4-FFF2-40B4-BE49-F238E27FC236}">
                    <a16:creationId xmlns:a16="http://schemas.microsoft.com/office/drawing/2014/main" id="{00D1D267-9D69-824F-85A0-11CE16FC1676}"/>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2" name="Picture 1118" descr="screen">
                <a:extLst>
                  <a:ext uri="{FF2B5EF4-FFF2-40B4-BE49-F238E27FC236}">
                    <a16:creationId xmlns:a16="http://schemas.microsoft.com/office/drawing/2014/main" id="{2E865BDB-6379-4B4A-BA26-4B74B8ED7E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9">
                <a:extLst>
                  <a:ext uri="{FF2B5EF4-FFF2-40B4-BE49-F238E27FC236}">
                    <a16:creationId xmlns:a16="http://schemas.microsoft.com/office/drawing/2014/main" id="{D4C888E3-5CAE-5F46-B3DA-7FFA02698F4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1120">
                <a:extLst>
                  <a:ext uri="{FF2B5EF4-FFF2-40B4-BE49-F238E27FC236}">
                    <a16:creationId xmlns:a16="http://schemas.microsoft.com/office/drawing/2014/main" id="{7DC724E0-C474-2342-937E-5530C2B713BC}"/>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1121">
                <a:extLst>
                  <a:ext uri="{FF2B5EF4-FFF2-40B4-BE49-F238E27FC236}">
                    <a16:creationId xmlns:a16="http://schemas.microsoft.com/office/drawing/2014/main" id="{DBBADCB7-5AF1-B647-8187-B515342DFA6A}"/>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1122">
                <a:extLst>
                  <a:ext uri="{FF2B5EF4-FFF2-40B4-BE49-F238E27FC236}">
                    <a16:creationId xmlns:a16="http://schemas.microsoft.com/office/drawing/2014/main" id="{6A7E7781-A06C-4A46-B4D4-A2ADD7BC4CA2}"/>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1123">
                <a:extLst>
                  <a:ext uri="{FF2B5EF4-FFF2-40B4-BE49-F238E27FC236}">
                    <a16:creationId xmlns:a16="http://schemas.microsoft.com/office/drawing/2014/main" id="{D6F87B20-8CEB-3547-A384-CF7630F9EEF1}"/>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1124">
                <a:extLst>
                  <a:ext uri="{FF2B5EF4-FFF2-40B4-BE49-F238E27FC236}">
                    <a16:creationId xmlns:a16="http://schemas.microsoft.com/office/drawing/2014/main" id="{D4068BF3-7165-D94A-8083-B56B708AB056}"/>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9" name="Group 1125">
                <a:extLst>
                  <a:ext uri="{FF2B5EF4-FFF2-40B4-BE49-F238E27FC236}">
                    <a16:creationId xmlns:a16="http://schemas.microsoft.com/office/drawing/2014/main" id="{49F316BA-1EC8-1A4C-8646-3DB1066BE697}"/>
                  </a:ext>
                </a:extLst>
              </p:cNvPr>
              <p:cNvGrpSpPr>
                <a:grpSpLocks/>
              </p:cNvGrpSpPr>
              <p:nvPr/>
            </p:nvGrpSpPr>
            <p:grpSpPr bwMode="auto">
              <a:xfrm>
                <a:off x="7593395" y="3625649"/>
                <a:ext cx="64747" cy="27592"/>
                <a:chOff x="1740" y="2642"/>
                <a:chExt cx="752" cy="327"/>
              </a:xfrm>
            </p:grpSpPr>
            <p:sp>
              <p:nvSpPr>
                <p:cNvPr id="256" name="Freeform 1126">
                  <a:extLst>
                    <a:ext uri="{FF2B5EF4-FFF2-40B4-BE49-F238E27FC236}">
                      <a16:creationId xmlns:a16="http://schemas.microsoft.com/office/drawing/2014/main" id="{33FE59FB-DFE6-7341-B17A-E0B047418DE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127">
                  <a:extLst>
                    <a:ext uri="{FF2B5EF4-FFF2-40B4-BE49-F238E27FC236}">
                      <a16:creationId xmlns:a16="http://schemas.microsoft.com/office/drawing/2014/main" id="{598F8813-57C3-F84F-83C4-0B9E1718097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128">
                  <a:extLst>
                    <a:ext uri="{FF2B5EF4-FFF2-40B4-BE49-F238E27FC236}">
                      <a16:creationId xmlns:a16="http://schemas.microsoft.com/office/drawing/2014/main" id="{C6707220-A73C-4F42-B353-3DDAC39FA4D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129">
                  <a:extLst>
                    <a:ext uri="{FF2B5EF4-FFF2-40B4-BE49-F238E27FC236}">
                      <a16:creationId xmlns:a16="http://schemas.microsoft.com/office/drawing/2014/main" id="{69D8ADD5-9521-5041-AA09-96E118EB0A6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1130">
                  <a:extLst>
                    <a:ext uri="{FF2B5EF4-FFF2-40B4-BE49-F238E27FC236}">
                      <a16:creationId xmlns:a16="http://schemas.microsoft.com/office/drawing/2014/main" id="{FDC2A7F7-5B56-B846-9E39-51BA6D5E4EB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1131">
                  <a:extLst>
                    <a:ext uri="{FF2B5EF4-FFF2-40B4-BE49-F238E27FC236}">
                      <a16:creationId xmlns:a16="http://schemas.microsoft.com/office/drawing/2014/main" id="{D6672560-B106-9C4C-8CF0-929B184BD67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0" name="Freeform 1132">
                <a:extLst>
                  <a:ext uri="{FF2B5EF4-FFF2-40B4-BE49-F238E27FC236}">
                    <a16:creationId xmlns:a16="http://schemas.microsoft.com/office/drawing/2014/main" id="{BB1750B0-C777-0046-A734-2F93E4CD08A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1133">
                <a:extLst>
                  <a:ext uri="{FF2B5EF4-FFF2-40B4-BE49-F238E27FC236}">
                    <a16:creationId xmlns:a16="http://schemas.microsoft.com/office/drawing/2014/main" id="{95867084-C6EF-724D-8778-CC07F1339CD9}"/>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1134">
                <a:extLst>
                  <a:ext uri="{FF2B5EF4-FFF2-40B4-BE49-F238E27FC236}">
                    <a16:creationId xmlns:a16="http://schemas.microsoft.com/office/drawing/2014/main" id="{D1BD0E25-944D-7F46-A12A-B93EF1AE3B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1135">
                <a:extLst>
                  <a:ext uri="{FF2B5EF4-FFF2-40B4-BE49-F238E27FC236}">
                    <a16:creationId xmlns:a16="http://schemas.microsoft.com/office/drawing/2014/main" id="{CF2CF5B5-622C-5343-B5D0-5391059D59D8}"/>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1136">
                <a:extLst>
                  <a:ext uri="{FF2B5EF4-FFF2-40B4-BE49-F238E27FC236}">
                    <a16:creationId xmlns:a16="http://schemas.microsoft.com/office/drawing/2014/main" id="{6048412C-8C17-C140-AD3E-3A9012E700F2}"/>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137">
                <a:extLst>
                  <a:ext uri="{FF2B5EF4-FFF2-40B4-BE49-F238E27FC236}">
                    <a16:creationId xmlns:a16="http://schemas.microsoft.com/office/drawing/2014/main" id="{EED18DA0-8875-9843-8A85-6A944F349570}"/>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3" name="Group 1139">
              <a:extLst>
                <a:ext uri="{FF2B5EF4-FFF2-40B4-BE49-F238E27FC236}">
                  <a16:creationId xmlns:a16="http://schemas.microsoft.com/office/drawing/2014/main" id="{D9004963-936C-DD47-9965-B9CCBB2F9661}"/>
                </a:ext>
              </a:extLst>
            </p:cNvPr>
            <p:cNvGrpSpPr>
              <a:grpSpLocks/>
            </p:cNvGrpSpPr>
            <p:nvPr/>
          </p:nvGrpSpPr>
          <p:grpSpPr bwMode="auto">
            <a:xfrm flipH="1">
              <a:off x="7985622" y="3537823"/>
              <a:ext cx="359261" cy="342045"/>
              <a:chOff x="2839" y="3501"/>
              <a:chExt cx="755" cy="803"/>
            </a:xfrm>
          </p:grpSpPr>
          <p:pic>
            <p:nvPicPr>
              <p:cNvPr id="237" name="Picture 1140" descr="desktop_computer_stylized_medium">
                <a:extLst>
                  <a:ext uri="{FF2B5EF4-FFF2-40B4-BE49-F238E27FC236}">
                    <a16:creationId xmlns:a16="http://schemas.microsoft.com/office/drawing/2014/main" id="{AD933EE7-0891-0146-A9F4-226FA7B27A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141">
                <a:extLst>
                  <a:ext uri="{FF2B5EF4-FFF2-40B4-BE49-F238E27FC236}">
                    <a16:creationId xmlns:a16="http://schemas.microsoft.com/office/drawing/2014/main" id="{DAF83E23-262D-1043-8CCF-F63A734D8D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4" name="Group 233">
              <a:extLst>
                <a:ext uri="{FF2B5EF4-FFF2-40B4-BE49-F238E27FC236}">
                  <a16:creationId xmlns:a16="http://schemas.microsoft.com/office/drawing/2014/main" id="{B2958F6D-7B2A-364C-8D84-79D8C6C9B1F4}"/>
                </a:ext>
              </a:extLst>
            </p:cNvPr>
            <p:cNvGrpSpPr/>
            <p:nvPr/>
          </p:nvGrpSpPr>
          <p:grpSpPr>
            <a:xfrm>
              <a:off x="7797061" y="3296104"/>
              <a:ext cx="347997" cy="396620"/>
              <a:chOff x="7797061" y="3296104"/>
              <a:chExt cx="347997" cy="396620"/>
            </a:xfrm>
          </p:grpSpPr>
          <p:pic>
            <p:nvPicPr>
              <p:cNvPr id="235" name="Picture 571" descr="fridge2.png">
                <a:extLst>
                  <a:ext uri="{FF2B5EF4-FFF2-40B4-BE49-F238E27FC236}">
                    <a16:creationId xmlns:a16="http://schemas.microsoft.com/office/drawing/2014/main" id="{ABC51E46-52F9-3D42-AFBD-658C57251683}"/>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1115" descr="antenna_stylized">
                <a:extLst>
                  <a:ext uri="{FF2B5EF4-FFF2-40B4-BE49-F238E27FC236}">
                    <a16:creationId xmlns:a16="http://schemas.microsoft.com/office/drawing/2014/main" id="{CED1EF09-FE8F-4B41-A745-0C14F13A12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2" name="Group 261">
            <a:extLst>
              <a:ext uri="{FF2B5EF4-FFF2-40B4-BE49-F238E27FC236}">
                <a16:creationId xmlns:a16="http://schemas.microsoft.com/office/drawing/2014/main" id="{D44AFE4B-018B-ED4C-9212-23E48ADBCA41}"/>
              </a:ext>
            </a:extLst>
          </p:cNvPr>
          <p:cNvGrpSpPr/>
          <p:nvPr/>
        </p:nvGrpSpPr>
        <p:grpSpPr>
          <a:xfrm>
            <a:off x="7818164" y="3600763"/>
            <a:ext cx="518448" cy="1212242"/>
            <a:chOff x="11058573" y="3399165"/>
            <a:chExt cx="518448" cy="1212242"/>
          </a:xfrm>
        </p:grpSpPr>
        <p:grpSp>
          <p:nvGrpSpPr>
            <p:cNvPr id="263" name="Group 262">
              <a:extLst>
                <a:ext uri="{FF2B5EF4-FFF2-40B4-BE49-F238E27FC236}">
                  <a16:creationId xmlns:a16="http://schemas.microsoft.com/office/drawing/2014/main" id="{88B6667A-A701-7F4A-BC6C-316B6FF0EB2F}"/>
                </a:ext>
              </a:extLst>
            </p:cNvPr>
            <p:cNvGrpSpPr/>
            <p:nvPr/>
          </p:nvGrpSpPr>
          <p:grpSpPr>
            <a:xfrm>
              <a:off x="11087182" y="4159591"/>
              <a:ext cx="489839" cy="451816"/>
              <a:chOff x="5103720" y="2693365"/>
              <a:chExt cx="611650" cy="414788"/>
            </a:xfrm>
          </p:grpSpPr>
          <p:cxnSp>
            <p:nvCxnSpPr>
              <p:cNvPr id="270" name="Straight Connector 269">
                <a:extLst>
                  <a:ext uri="{FF2B5EF4-FFF2-40B4-BE49-F238E27FC236}">
                    <a16:creationId xmlns:a16="http://schemas.microsoft.com/office/drawing/2014/main" id="{9CDC29E2-BBEC-9244-8DA1-BD294F0ADE8E}"/>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1" name="Group 270">
                <a:extLst>
                  <a:ext uri="{FF2B5EF4-FFF2-40B4-BE49-F238E27FC236}">
                    <a16:creationId xmlns:a16="http://schemas.microsoft.com/office/drawing/2014/main" id="{F1BB320A-E6AC-5B4C-93BC-FEEFA612BE51}"/>
                  </a:ext>
                </a:extLst>
              </p:cNvPr>
              <p:cNvGrpSpPr/>
              <p:nvPr/>
            </p:nvGrpSpPr>
            <p:grpSpPr>
              <a:xfrm>
                <a:off x="5275406" y="2693365"/>
                <a:ext cx="439964" cy="414788"/>
                <a:chOff x="5275406" y="2711455"/>
                <a:chExt cx="452949" cy="405518"/>
              </a:xfrm>
            </p:grpSpPr>
            <p:pic>
              <p:nvPicPr>
                <p:cNvPr id="272" name="Picture 271" descr="server_rack.png">
                  <a:extLst>
                    <a:ext uri="{FF2B5EF4-FFF2-40B4-BE49-F238E27FC236}">
                      <a16:creationId xmlns:a16="http://schemas.microsoft.com/office/drawing/2014/main" id="{0F4317C8-49E4-AB46-BCF0-60D730DF38B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3" name="Picture 272" descr="server_rack.png">
                  <a:extLst>
                    <a:ext uri="{FF2B5EF4-FFF2-40B4-BE49-F238E27FC236}">
                      <a16:creationId xmlns:a16="http://schemas.microsoft.com/office/drawing/2014/main" id="{A01BED51-68E3-6C41-A693-5CB190F0B3E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4" name="Picture 273" descr="server_rack.png">
                  <a:extLst>
                    <a:ext uri="{FF2B5EF4-FFF2-40B4-BE49-F238E27FC236}">
                      <a16:creationId xmlns:a16="http://schemas.microsoft.com/office/drawing/2014/main" id="{F1BCC4B8-3FE3-614B-B2EF-7338DE5C761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4" name="Group 263">
              <a:extLst>
                <a:ext uri="{FF2B5EF4-FFF2-40B4-BE49-F238E27FC236}">
                  <a16:creationId xmlns:a16="http://schemas.microsoft.com/office/drawing/2014/main" id="{C8A9FE7F-7C9F-C84C-A0A1-1C947E8FD225}"/>
                </a:ext>
              </a:extLst>
            </p:cNvPr>
            <p:cNvGrpSpPr/>
            <p:nvPr/>
          </p:nvGrpSpPr>
          <p:grpSpPr>
            <a:xfrm>
              <a:off x="11058573" y="3399165"/>
              <a:ext cx="423724" cy="405973"/>
              <a:chOff x="5103720" y="2693365"/>
              <a:chExt cx="611650" cy="414788"/>
            </a:xfrm>
          </p:grpSpPr>
          <p:cxnSp>
            <p:nvCxnSpPr>
              <p:cNvPr id="265" name="Straight Connector 264">
                <a:extLst>
                  <a:ext uri="{FF2B5EF4-FFF2-40B4-BE49-F238E27FC236}">
                    <a16:creationId xmlns:a16="http://schemas.microsoft.com/office/drawing/2014/main" id="{8DB9B47F-7304-7A4A-A7A2-B3D20D4E444D}"/>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6" name="Group 265">
                <a:extLst>
                  <a:ext uri="{FF2B5EF4-FFF2-40B4-BE49-F238E27FC236}">
                    <a16:creationId xmlns:a16="http://schemas.microsoft.com/office/drawing/2014/main" id="{9A598477-96FD-D644-9846-B1BB6339137D}"/>
                  </a:ext>
                </a:extLst>
              </p:cNvPr>
              <p:cNvGrpSpPr/>
              <p:nvPr/>
            </p:nvGrpSpPr>
            <p:grpSpPr>
              <a:xfrm>
                <a:off x="5275406" y="2693365"/>
                <a:ext cx="439964" cy="414788"/>
                <a:chOff x="5275406" y="2711455"/>
                <a:chExt cx="452949" cy="405518"/>
              </a:xfrm>
            </p:grpSpPr>
            <p:pic>
              <p:nvPicPr>
                <p:cNvPr id="267" name="Picture 266" descr="server_rack.png">
                  <a:extLst>
                    <a:ext uri="{FF2B5EF4-FFF2-40B4-BE49-F238E27FC236}">
                      <a16:creationId xmlns:a16="http://schemas.microsoft.com/office/drawing/2014/main" id="{095B8966-EE73-8F44-A12C-C10C9978507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68" name="Picture 267" descr="server_rack.png">
                  <a:extLst>
                    <a:ext uri="{FF2B5EF4-FFF2-40B4-BE49-F238E27FC236}">
                      <a16:creationId xmlns:a16="http://schemas.microsoft.com/office/drawing/2014/main" id="{A3F9BE85-3AF6-3249-950A-217C66D0A2A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69" name="Picture 268" descr="server_rack.png">
                  <a:extLst>
                    <a:ext uri="{FF2B5EF4-FFF2-40B4-BE49-F238E27FC236}">
                      <a16:creationId xmlns:a16="http://schemas.microsoft.com/office/drawing/2014/main" id="{72663D7C-9C3F-DA40-ACFE-B6C9A2140E7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5" name="Group 590">
            <a:extLst>
              <a:ext uri="{FF2B5EF4-FFF2-40B4-BE49-F238E27FC236}">
                <a16:creationId xmlns:a16="http://schemas.microsoft.com/office/drawing/2014/main" id="{0E5EB782-E0E2-2D48-B2DD-FD8EA24A76D3}"/>
              </a:ext>
            </a:extLst>
          </p:cNvPr>
          <p:cNvGrpSpPr>
            <a:grpSpLocks/>
          </p:cNvGrpSpPr>
          <p:nvPr/>
        </p:nvGrpSpPr>
        <p:grpSpPr bwMode="auto">
          <a:xfrm flipH="1">
            <a:off x="4734072" y="5072439"/>
            <a:ext cx="345630" cy="320302"/>
            <a:chOff x="2839" y="3501"/>
            <a:chExt cx="755" cy="803"/>
          </a:xfrm>
        </p:grpSpPr>
        <p:pic>
          <p:nvPicPr>
            <p:cNvPr id="276" name="Picture 591" descr="desktop_computer_stylized_medium">
              <a:extLst>
                <a:ext uri="{FF2B5EF4-FFF2-40B4-BE49-F238E27FC236}">
                  <a16:creationId xmlns:a16="http://schemas.microsoft.com/office/drawing/2014/main" id="{B1A64AC3-93FC-7D46-BA05-C8A4365E0422}"/>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92">
              <a:extLst>
                <a:ext uri="{FF2B5EF4-FFF2-40B4-BE49-F238E27FC236}">
                  <a16:creationId xmlns:a16="http://schemas.microsoft.com/office/drawing/2014/main" id="{6BF14B00-6CAE-014F-A59C-5A6E1391198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8" name="Group 1064">
            <a:extLst>
              <a:ext uri="{FF2B5EF4-FFF2-40B4-BE49-F238E27FC236}">
                <a16:creationId xmlns:a16="http://schemas.microsoft.com/office/drawing/2014/main" id="{7951DE67-1B86-B143-9CBC-5501BD8D94AC}"/>
              </a:ext>
            </a:extLst>
          </p:cNvPr>
          <p:cNvGrpSpPr>
            <a:grpSpLocks/>
          </p:cNvGrpSpPr>
          <p:nvPr/>
        </p:nvGrpSpPr>
        <p:grpSpPr bwMode="auto">
          <a:xfrm>
            <a:off x="5954898" y="6025087"/>
            <a:ext cx="310186" cy="307808"/>
            <a:chOff x="877" y="1008"/>
            <a:chExt cx="2747" cy="2591"/>
          </a:xfrm>
        </p:grpSpPr>
        <p:pic>
          <p:nvPicPr>
            <p:cNvPr id="279" name="Picture 1065" descr="antenna_stylized">
              <a:extLst>
                <a:ext uri="{FF2B5EF4-FFF2-40B4-BE49-F238E27FC236}">
                  <a16:creationId xmlns:a16="http://schemas.microsoft.com/office/drawing/2014/main" id="{B1F2AED3-0E3D-2D43-A954-6554CC0AFC33}"/>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1066" descr="laptop_keyboard">
              <a:extLst>
                <a:ext uri="{FF2B5EF4-FFF2-40B4-BE49-F238E27FC236}">
                  <a16:creationId xmlns:a16="http://schemas.microsoft.com/office/drawing/2014/main" id="{211384EE-349F-294E-B229-6FB03723D88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Freeform 1067">
              <a:extLst>
                <a:ext uri="{FF2B5EF4-FFF2-40B4-BE49-F238E27FC236}">
                  <a16:creationId xmlns:a16="http://schemas.microsoft.com/office/drawing/2014/main" id="{5EDD5BA3-2F27-A442-8752-48D09A3D496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2" name="Picture 1068" descr="screen">
              <a:extLst>
                <a:ext uri="{FF2B5EF4-FFF2-40B4-BE49-F238E27FC236}">
                  <a16:creationId xmlns:a16="http://schemas.microsoft.com/office/drawing/2014/main" id="{10224E9B-6FE9-FA41-96F2-B4EAD104F136}"/>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9">
              <a:extLst>
                <a:ext uri="{FF2B5EF4-FFF2-40B4-BE49-F238E27FC236}">
                  <a16:creationId xmlns:a16="http://schemas.microsoft.com/office/drawing/2014/main" id="{7F203ECD-BE4B-7A42-8D40-D46FB0A6F365}"/>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Freeform 1070">
              <a:extLst>
                <a:ext uri="{FF2B5EF4-FFF2-40B4-BE49-F238E27FC236}">
                  <a16:creationId xmlns:a16="http://schemas.microsoft.com/office/drawing/2014/main" id="{D28EC097-FE5C-B54E-B749-0AF699D87AD0}"/>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Freeform 1071">
              <a:extLst>
                <a:ext uri="{FF2B5EF4-FFF2-40B4-BE49-F238E27FC236}">
                  <a16:creationId xmlns:a16="http://schemas.microsoft.com/office/drawing/2014/main" id="{814120B1-8006-1B41-869E-2029C6E28035}"/>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1072">
              <a:extLst>
                <a:ext uri="{FF2B5EF4-FFF2-40B4-BE49-F238E27FC236}">
                  <a16:creationId xmlns:a16="http://schemas.microsoft.com/office/drawing/2014/main" id="{0A886C02-AE34-6A41-9895-F0D951956AB8}"/>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Freeform 1073">
              <a:extLst>
                <a:ext uri="{FF2B5EF4-FFF2-40B4-BE49-F238E27FC236}">
                  <a16:creationId xmlns:a16="http://schemas.microsoft.com/office/drawing/2014/main" id="{A5484354-B02D-AB4D-9D77-AE7043FD61EC}"/>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Freeform 1074">
              <a:extLst>
                <a:ext uri="{FF2B5EF4-FFF2-40B4-BE49-F238E27FC236}">
                  <a16:creationId xmlns:a16="http://schemas.microsoft.com/office/drawing/2014/main" id="{F4FD8A50-2573-2645-84E2-2B3A0884061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9" name="Group 1075">
              <a:extLst>
                <a:ext uri="{FF2B5EF4-FFF2-40B4-BE49-F238E27FC236}">
                  <a16:creationId xmlns:a16="http://schemas.microsoft.com/office/drawing/2014/main" id="{4E2AC5A6-3827-DD48-A056-70E2E938C793}"/>
                </a:ext>
              </a:extLst>
            </p:cNvPr>
            <p:cNvGrpSpPr>
              <a:grpSpLocks/>
            </p:cNvGrpSpPr>
            <p:nvPr/>
          </p:nvGrpSpPr>
          <p:grpSpPr bwMode="auto">
            <a:xfrm>
              <a:off x="1709" y="3008"/>
              <a:ext cx="507" cy="234"/>
              <a:chOff x="1740" y="2642"/>
              <a:chExt cx="752" cy="327"/>
            </a:xfrm>
          </p:grpSpPr>
          <p:sp>
            <p:nvSpPr>
              <p:cNvPr id="296" name="Freeform 1076">
                <a:extLst>
                  <a:ext uri="{FF2B5EF4-FFF2-40B4-BE49-F238E27FC236}">
                    <a16:creationId xmlns:a16="http://schemas.microsoft.com/office/drawing/2014/main" id="{6965E36F-322F-8E4C-B755-9C656885075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1077">
                <a:extLst>
                  <a:ext uri="{FF2B5EF4-FFF2-40B4-BE49-F238E27FC236}">
                    <a16:creationId xmlns:a16="http://schemas.microsoft.com/office/drawing/2014/main" id="{9E5988A4-67DD-CE43-B290-B641B201FE3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1078">
                <a:extLst>
                  <a:ext uri="{FF2B5EF4-FFF2-40B4-BE49-F238E27FC236}">
                    <a16:creationId xmlns:a16="http://schemas.microsoft.com/office/drawing/2014/main" id="{7ED2F9CF-9A11-A846-B686-0011B5C6DB52}"/>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079">
                <a:extLst>
                  <a:ext uri="{FF2B5EF4-FFF2-40B4-BE49-F238E27FC236}">
                    <a16:creationId xmlns:a16="http://schemas.microsoft.com/office/drawing/2014/main" id="{22648629-F8E7-334B-AAF7-CAD39969720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080">
                <a:extLst>
                  <a:ext uri="{FF2B5EF4-FFF2-40B4-BE49-F238E27FC236}">
                    <a16:creationId xmlns:a16="http://schemas.microsoft.com/office/drawing/2014/main" id="{C241B24C-14D9-964D-BC7F-36053379F2B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081">
                <a:extLst>
                  <a:ext uri="{FF2B5EF4-FFF2-40B4-BE49-F238E27FC236}">
                    <a16:creationId xmlns:a16="http://schemas.microsoft.com/office/drawing/2014/main" id="{DBA4F4AF-DCD1-704E-9204-C6AC9A27D9B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0" name="Freeform 1082">
              <a:extLst>
                <a:ext uri="{FF2B5EF4-FFF2-40B4-BE49-F238E27FC236}">
                  <a16:creationId xmlns:a16="http://schemas.microsoft.com/office/drawing/2014/main" id="{07FB7DE2-E31D-C649-9030-4E5B03249A24}"/>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Freeform 1083">
              <a:extLst>
                <a:ext uri="{FF2B5EF4-FFF2-40B4-BE49-F238E27FC236}">
                  <a16:creationId xmlns:a16="http://schemas.microsoft.com/office/drawing/2014/main" id="{835C4B90-A535-AD40-B98F-7805DF477D3A}"/>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084">
              <a:extLst>
                <a:ext uri="{FF2B5EF4-FFF2-40B4-BE49-F238E27FC236}">
                  <a16:creationId xmlns:a16="http://schemas.microsoft.com/office/drawing/2014/main" id="{F5EFA280-53D8-2849-B25C-668EFE365687}"/>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085">
              <a:extLst>
                <a:ext uri="{FF2B5EF4-FFF2-40B4-BE49-F238E27FC236}">
                  <a16:creationId xmlns:a16="http://schemas.microsoft.com/office/drawing/2014/main" id="{1B5A7269-8C6F-814F-BDD2-4F9BF780A14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086">
              <a:extLst>
                <a:ext uri="{FF2B5EF4-FFF2-40B4-BE49-F238E27FC236}">
                  <a16:creationId xmlns:a16="http://schemas.microsoft.com/office/drawing/2014/main" id="{16486DCE-E56F-C84C-9A77-C45F0037598D}"/>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087">
              <a:extLst>
                <a:ext uri="{FF2B5EF4-FFF2-40B4-BE49-F238E27FC236}">
                  <a16:creationId xmlns:a16="http://schemas.microsoft.com/office/drawing/2014/main" id="{FDD4F9B1-A0C6-EA41-AF99-34AAB8E3C0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2" name="Group 590">
            <a:extLst>
              <a:ext uri="{FF2B5EF4-FFF2-40B4-BE49-F238E27FC236}">
                <a16:creationId xmlns:a16="http://schemas.microsoft.com/office/drawing/2014/main" id="{BDC6B5F1-555C-574C-99D4-96EF3D8C508A}"/>
              </a:ext>
            </a:extLst>
          </p:cNvPr>
          <p:cNvGrpSpPr>
            <a:grpSpLocks/>
          </p:cNvGrpSpPr>
          <p:nvPr/>
        </p:nvGrpSpPr>
        <p:grpSpPr bwMode="auto">
          <a:xfrm flipH="1">
            <a:off x="4907126" y="5676935"/>
            <a:ext cx="345630" cy="320302"/>
            <a:chOff x="2839" y="3501"/>
            <a:chExt cx="755" cy="803"/>
          </a:xfrm>
        </p:grpSpPr>
        <p:pic>
          <p:nvPicPr>
            <p:cNvPr id="303" name="Picture 591" descr="desktop_computer_stylized_medium">
              <a:extLst>
                <a:ext uri="{FF2B5EF4-FFF2-40B4-BE49-F238E27FC236}">
                  <a16:creationId xmlns:a16="http://schemas.microsoft.com/office/drawing/2014/main" id="{3B06A57A-EA8F-6A43-9237-F0B20AE67F0C}"/>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92">
              <a:extLst>
                <a:ext uri="{FF2B5EF4-FFF2-40B4-BE49-F238E27FC236}">
                  <a16:creationId xmlns:a16="http://schemas.microsoft.com/office/drawing/2014/main" id="{6C40BD2C-BA0F-8C4A-98C3-E72D12AD9BF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5" name="Group 590">
            <a:extLst>
              <a:ext uri="{FF2B5EF4-FFF2-40B4-BE49-F238E27FC236}">
                <a16:creationId xmlns:a16="http://schemas.microsoft.com/office/drawing/2014/main" id="{9F0D6DD0-FAEE-4144-B7FA-0A3F45B819BE}"/>
              </a:ext>
            </a:extLst>
          </p:cNvPr>
          <p:cNvGrpSpPr>
            <a:grpSpLocks/>
          </p:cNvGrpSpPr>
          <p:nvPr/>
        </p:nvGrpSpPr>
        <p:grpSpPr bwMode="auto">
          <a:xfrm flipH="1">
            <a:off x="5305351" y="5698408"/>
            <a:ext cx="345630" cy="320302"/>
            <a:chOff x="2839" y="3501"/>
            <a:chExt cx="755" cy="803"/>
          </a:xfrm>
        </p:grpSpPr>
        <p:pic>
          <p:nvPicPr>
            <p:cNvPr id="306" name="Picture 591" descr="desktop_computer_stylized_medium">
              <a:extLst>
                <a:ext uri="{FF2B5EF4-FFF2-40B4-BE49-F238E27FC236}">
                  <a16:creationId xmlns:a16="http://schemas.microsoft.com/office/drawing/2014/main" id="{09220898-F8BC-4A4F-BB36-024C79384617}"/>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Freeform 592">
              <a:extLst>
                <a:ext uri="{FF2B5EF4-FFF2-40B4-BE49-F238E27FC236}">
                  <a16:creationId xmlns:a16="http://schemas.microsoft.com/office/drawing/2014/main" id="{FC3CF58C-E730-A744-B1BD-52C1A549BE7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8" name="Group 1064">
            <a:extLst>
              <a:ext uri="{FF2B5EF4-FFF2-40B4-BE49-F238E27FC236}">
                <a16:creationId xmlns:a16="http://schemas.microsoft.com/office/drawing/2014/main" id="{DFA47618-8D8A-D346-95B9-8E1444D3040F}"/>
              </a:ext>
            </a:extLst>
          </p:cNvPr>
          <p:cNvGrpSpPr>
            <a:grpSpLocks/>
          </p:cNvGrpSpPr>
          <p:nvPr/>
        </p:nvGrpSpPr>
        <p:grpSpPr bwMode="auto">
          <a:xfrm>
            <a:off x="6287963" y="5967416"/>
            <a:ext cx="319264" cy="253379"/>
            <a:chOff x="877" y="1008"/>
            <a:chExt cx="2747" cy="2591"/>
          </a:xfrm>
        </p:grpSpPr>
        <p:pic>
          <p:nvPicPr>
            <p:cNvPr id="309" name="Picture 1065" descr="antenna_stylized">
              <a:extLst>
                <a:ext uri="{FF2B5EF4-FFF2-40B4-BE49-F238E27FC236}">
                  <a16:creationId xmlns:a16="http://schemas.microsoft.com/office/drawing/2014/main" id="{17BA4BF7-6EB2-5C4C-A0CA-F479E6ADDA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0" name="Picture 1066" descr="laptop_keyboard">
              <a:extLst>
                <a:ext uri="{FF2B5EF4-FFF2-40B4-BE49-F238E27FC236}">
                  <a16:creationId xmlns:a16="http://schemas.microsoft.com/office/drawing/2014/main" id="{3C1D902F-3BA4-2F49-B15B-A15DA195954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 name="Freeform 1067">
              <a:extLst>
                <a:ext uri="{FF2B5EF4-FFF2-40B4-BE49-F238E27FC236}">
                  <a16:creationId xmlns:a16="http://schemas.microsoft.com/office/drawing/2014/main" id="{2877382F-39A2-B148-AC69-CF8CEA81C2F2}"/>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2" name="Picture 1068" descr="screen">
              <a:extLst>
                <a:ext uri="{FF2B5EF4-FFF2-40B4-BE49-F238E27FC236}">
                  <a16:creationId xmlns:a16="http://schemas.microsoft.com/office/drawing/2014/main" id="{D9923942-B361-8447-A880-EC7F020ACCC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9">
              <a:extLst>
                <a:ext uri="{FF2B5EF4-FFF2-40B4-BE49-F238E27FC236}">
                  <a16:creationId xmlns:a16="http://schemas.microsoft.com/office/drawing/2014/main" id="{47339972-CDB8-C04B-8EC1-2A9C6080DAB7}"/>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Freeform 1070">
              <a:extLst>
                <a:ext uri="{FF2B5EF4-FFF2-40B4-BE49-F238E27FC236}">
                  <a16:creationId xmlns:a16="http://schemas.microsoft.com/office/drawing/2014/main" id="{8DBA4658-58F1-7147-A932-124385DA6475}"/>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Freeform 1071">
              <a:extLst>
                <a:ext uri="{FF2B5EF4-FFF2-40B4-BE49-F238E27FC236}">
                  <a16:creationId xmlns:a16="http://schemas.microsoft.com/office/drawing/2014/main" id="{847D92F2-204A-7C46-B3AC-FE5A37636940}"/>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Freeform 1072">
              <a:extLst>
                <a:ext uri="{FF2B5EF4-FFF2-40B4-BE49-F238E27FC236}">
                  <a16:creationId xmlns:a16="http://schemas.microsoft.com/office/drawing/2014/main" id="{A9A67ED7-B095-1A4E-8E37-40AF41246D3B}"/>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Freeform 1073">
              <a:extLst>
                <a:ext uri="{FF2B5EF4-FFF2-40B4-BE49-F238E27FC236}">
                  <a16:creationId xmlns:a16="http://schemas.microsoft.com/office/drawing/2014/main" id="{DF82D2B1-635A-714E-9305-B919A51A3B0F}"/>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Freeform 1074">
              <a:extLst>
                <a:ext uri="{FF2B5EF4-FFF2-40B4-BE49-F238E27FC236}">
                  <a16:creationId xmlns:a16="http://schemas.microsoft.com/office/drawing/2014/main" id="{5AAFF1EB-A288-8F4F-B78A-EE009576E6FA}"/>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19" name="Group 1075">
              <a:extLst>
                <a:ext uri="{FF2B5EF4-FFF2-40B4-BE49-F238E27FC236}">
                  <a16:creationId xmlns:a16="http://schemas.microsoft.com/office/drawing/2014/main" id="{7B7346F9-40BA-D049-8504-716739D549E8}"/>
                </a:ext>
              </a:extLst>
            </p:cNvPr>
            <p:cNvGrpSpPr>
              <a:grpSpLocks/>
            </p:cNvGrpSpPr>
            <p:nvPr/>
          </p:nvGrpSpPr>
          <p:grpSpPr bwMode="auto">
            <a:xfrm>
              <a:off x="1709" y="3008"/>
              <a:ext cx="507" cy="234"/>
              <a:chOff x="1740" y="2642"/>
              <a:chExt cx="752" cy="327"/>
            </a:xfrm>
          </p:grpSpPr>
          <p:sp>
            <p:nvSpPr>
              <p:cNvPr id="326" name="Freeform 1076">
                <a:extLst>
                  <a:ext uri="{FF2B5EF4-FFF2-40B4-BE49-F238E27FC236}">
                    <a16:creationId xmlns:a16="http://schemas.microsoft.com/office/drawing/2014/main" id="{70A0B529-8702-5248-85CB-6A6D9AA049DF}"/>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1077">
                <a:extLst>
                  <a:ext uri="{FF2B5EF4-FFF2-40B4-BE49-F238E27FC236}">
                    <a16:creationId xmlns:a16="http://schemas.microsoft.com/office/drawing/2014/main" id="{4EEC6B41-23FE-6343-9647-DDDB7181DFD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Freeform 1078">
                <a:extLst>
                  <a:ext uri="{FF2B5EF4-FFF2-40B4-BE49-F238E27FC236}">
                    <a16:creationId xmlns:a16="http://schemas.microsoft.com/office/drawing/2014/main" id="{0EABB596-A6BA-F740-B45B-0FF3A31F2BA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Freeform 1079">
                <a:extLst>
                  <a:ext uri="{FF2B5EF4-FFF2-40B4-BE49-F238E27FC236}">
                    <a16:creationId xmlns:a16="http://schemas.microsoft.com/office/drawing/2014/main" id="{09242A2C-92CE-F44A-983E-EC9DAABC0FA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Freeform 1080">
                <a:extLst>
                  <a:ext uri="{FF2B5EF4-FFF2-40B4-BE49-F238E27FC236}">
                    <a16:creationId xmlns:a16="http://schemas.microsoft.com/office/drawing/2014/main" id="{6466CBF5-6D5A-6F48-8E95-EE6BC0BAF42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Freeform 1081">
                <a:extLst>
                  <a:ext uri="{FF2B5EF4-FFF2-40B4-BE49-F238E27FC236}">
                    <a16:creationId xmlns:a16="http://schemas.microsoft.com/office/drawing/2014/main" id="{7570717D-AC26-0E41-B941-D7539925AE68}"/>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Freeform 1082">
              <a:extLst>
                <a:ext uri="{FF2B5EF4-FFF2-40B4-BE49-F238E27FC236}">
                  <a16:creationId xmlns:a16="http://schemas.microsoft.com/office/drawing/2014/main" id="{841F1253-B022-344F-B950-24A406B516AD}"/>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Freeform 1083">
              <a:extLst>
                <a:ext uri="{FF2B5EF4-FFF2-40B4-BE49-F238E27FC236}">
                  <a16:creationId xmlns:a16="http://schemas.microsoft.com/office/drawing/2014/main" id="{AB15C824-EB5B-B748-A3EC-CC23D2A2F6ED}"/>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Freeform 1084">
              <a:extLst>
                <a:ext uri="{FF2B5EF4-FFF2-40B4-BE49-F238E27FC236}">
                  <a16:creationId xmlns:a16="http://schemas.microsoft.com/office/drawing/2014/main" id="{71527C9D-21F9-E94E-8A55-013031DB30D5}"/>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Freeform 1085">
              <a:extLst>
                <a:ext uri="{FF2B5EF4-FFF2-40B4-BE49-F238E27FC236}">
                  <a16:creationId xmlns:a16="http://schemas.microsoft.com/office/drawing/2014/main" id="{BCC55649-0489-E549-A39F-9E8CC1F620C2}"/>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1086">
              <a:extLst>
                <a:ext uri="{FF2B5EF4-FFF2-40B4-BE49-F238E27FC236}">
                  <a16:creationId xmlns:a16="http://schemas.microsoft.com/office/drawing/2014/main" id="{41231CA3-2B9E-9548-90CC-CBE0D7C26A9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Freeform 1087">
              <a:extLst>
                <a:ext uri="{FF2B5EF4-FFF2-40B4-BE49-F238E27FC236}">
                  <a16:creationId xmlns:a16="http://schemas.microsoft.com/office/drawing/2014/main" id="{F2D603F0-5286-EF42-A4CF-2B2011084AA3}"/>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2" name="Freeform 984">
            <a:extLst>
              <a:ext uri="{FF2B5EF4-FFF2-40B4-BE49-F238E27FC236}">
                <a16:creationId xmlns:a16="http://schemas.microsoft.com/office/drawing/2014/main" id="{9032EBDB-7D1E-B449-9716-5090592BDF34}"/>
              </a:ext>
            </a:extLst>
          </p:cNvPr>
          <p:cNvSpPr>
            <a:spLocks/>
          </p:cNvSpPr>
          <p:nvPr/>
        </p:nvSpPr>
        <p:spPr bwMode="auto">
          <a:xfrm>
            <a:off x="6906810" y="5809249"/>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Freeform 986">
            <a:extLst>
              <a:ext uri="{FF2B5EF4-FFF2-40B4-BE49-F238E27FC236}">
                <a16:creationId xmlns:a16="http://schemas.microsoft.com/office/drawing/2014/main" id="{472A2A5F-8871-694C-B232-AC5219C80A8A}"/>
              </a:ext>
            </a:extLst>
          </p:cNvPr>
          <p:cNvSpPr>
            <a:spLocks/>
          </p:cNvSpPr>
          <p:nvPr/>
        </p:nvSpPr>
        <p:spPr bwMode="auto">
          <a:xfrm>
            <a:off x="6913187" y="5829201"/>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Freeform 987">
            <a:extLst>
              <a:ext uri="{FF2B5EF4-FFF2-40B4-BE49-F238E27FC236}">
                <a16:creationId xmlns:a16="http://schemas.microsoft.com/office/drawing/2014/main" id="{23AD45D6-2919-0043-8446-78C078CC9836}"/>
              </a:ext>
            </a:extLst>
          </p:cNvPr>
          <p:cNvSpPr>
            <a:spLocks/>
          </p:cNvSpPr>
          <p:nvPr/>
        </p:nvSpPr>
        <p:spPr bwMode="auto">
          <a:xfrm>
            <a:off x="6908735" y="5985031"/>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Rectangle 988">
            <a:extLst>
              <a:ext uri="{FF2B5EF4-FFF2-40B4-BE49-F238E27FC236}">
                <a16:creationId xmlns:a16="http://schemas.microsoft.com/office/drawing/2014/main" id="{CEAA138C-A0DC-9442-AED8-104D07D78702}"/>
              </a:ext>
            </a:extLst>
          </p:cNvPr>
          <p:cNvSpPr>
            <a:spLocks noChangeArrowheads="1"/>
          </p:cNvSpPr>
          <p:nvPr/>
        </p:nvSpPr>
        <p:spPr bwMode="auto">
          <a:xfrm>
            <a:off x="6779516" y="584667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6" name="Group 989">
            <a:extLst>
              <a:ext uri="{FF2B5EF4-FFF2-40B4-BE49-F238E27FC236}">
                <a16:creationId xmlns:a16="http://schemas.microsoft.com/office/drawing/2014/main" id="{FA886832-235D-4041-9C03-AD33F0ECFEF9}"/>
              </a:ext>
            </a:extLst>
          </p:cNvPr>
          <p:cNvGrpSpPr>
            <a:grpSpLocks/>
          </p:cNvGrpSpPr>
          <p:nvPr/>
        </p:nvGrpSpPr>
        <p:grpSpPr bwMode="auto">
          <a:xfrm>
            <a:off x="6844366" y="5843473"/>
            <a:ext cx="69903" cy="21117"/>
            <a:chOff x="614" y="2568"/>
            <a:chExt cx="725" cy="139"/>
          </a:xfrm>
        </p:grpSpPr>
        <p:sp>
          <p:nvSpPr>
            <p:cNvPr id="337" name="AutoShape 990">
              <a:extLst>
                <a:ext uri="{FF2B5EF4-FFF2-40B4-BE49-F238E27FC236}">
                  <a16:creationId xmlns:a16="http://schemas.microsoft.com/office/drawing/2014/main" id="{DD1DC9DB-013D-6B4C-A472-4A22F455813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AutoShape 991">
              <a:extLst>
                <a:ext uri="{FF2B5EF4-FFF2-40B4-BE49-F238E27FC236}">
                  <a16:creationId xmlns:a16="http://schemas.microsoft.com/office/drawing/2014/main" id="{EABCADC0-3BCF-414A-89BA-FF21F629C09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9" name="Rectangle 992">
            <a:extLst>
              <a:ext uri="{FF2B5EF4-FFF2-40B4-BE49-F238E27FC236}">
                <a16:creationId xmlns:a16="http://schemas.microsoft.com/office/drawing/2014/main" id="{E6739617-9F17-D043-AE16-B057CB000495}"/>
              </a:ext>
            </a:extLst>
          </p:cNvPr>
          <p:cNvSpPr>
            <a:spLocks noChangeArrowheads="1"/>
          </p:cNvSpPr>
          <p:nvPr/>
        </p:nvSpPr>
        <p:spPr bwMode="auto">
          <a:xfrm>
            <a:off x="6780719" y="589502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0" name="Group 993">
            <a:extLst>
              <a:ext uri="{FF2B5EF4-FFF2-40B4-BE49-F238E27FC236}">
                <a16:creationId xmlns:a16="http://schemas.microsoft.com/office/drawing/2014/main" id="{7BD86CE2-BBAD-954D-A426-7A24C122F8AC}"/>
              </a:ext>
            </a:extLst>
          </p:cNvPr>
          <p:cNvGrpSpPr>
            <a:grpSpLocks/>
          </p:cNvGrpSpPr>
          <p:nvPr/>
        </p:nvGrpSpPr>
        <p:grpSpPr bwMode="auto">
          <a:xfrm>
            <a:off x="6844126" y="5890950"/>
            <a:ext cx="69903" cy="19515"/>
            <a:chOff x="614" y="2568"/>
            <a:chExt cx="725" cy="139"/>
          </a:xfrm>
        </p:grpSpPr>
        <p:sp>
          <p:nvSpPr>
            <p:cNvPr id="341" name="AutoShape 994">
              <a:extLst>
                <a:ext uri="{FF2B5EF4-FFF2-40B4-BE49-F238E27FC236}">
                  <a16:creationId xmlns:a16="http://schemas.microsoft.com/office/drawing/2014/main" id="{FDF9C73A-C181-AB4A-B6B6-4030B1B36D4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2" name="AutoShape 995">
              <a:extLst>
                <a:ext uri="{FF2B5EF4-FFF2-40B4-BE49-F238E27FC236}">
                  <a16:creationId xmlns:a16="http://schemas.microsoft.com/office/drawing/2014/main" id="{143C4AED-B8A1-0B40-9A1D-9F7D903399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3" name="Rectangle 996">
            <a:extLst>
              <a:ext uri="{FF2B5EF4-FFF2-40B4-BE49-F238E27FC236}">
                <a16:creationId xmlns:a16="http://schemas.microsoft.com/office/drawing/2014/main" id="{E6C698E7-4F93-334B-8ACD-184E0EF45424}"/>
              </a:ext>
            </a:extLst>
          </p:cNvPr>
          <p:cNvSpPr>
            <a:spLocks noChangeArrowheads="1"/>
          </p:cNvSpPr>
          <p:nvPr/>
        </p:nvSpPr>
        <p:spPr bwMode="auto">
          <a:xfrm>
            <a:off x="6780719" y="594337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Rectangle 997">
            <a:extLst>
              <a:ext uri="{FF2B5EF4-FFF2-40B4-BE49-F238E27FC236}">
                <a16:creationId xmlns:a16="http://schemas.microsoft.com/office/drawing/2014/main" id="{FBF68FF6-F058-9948-BDF6-22816ECBD5CC}"/>
              </a:ext>
            </a:extLst>
          </p:cNvPr>
          <p:cNvSpPr>
            <a:spLocks noChangeArrowheads="1"/>
          </p:cNvSpPr>
          <p:nvPr/>
        </p:nvSpPr>
        <p:spPr bwMode="auto">
          <a:xfrm>
            <a:off x="6781922" y="598721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5" name="Group 998">
            <a:extLst>
              <a:ext uri="{FF2B5EF4-FFF2-40B4-BE49-F238E27FC236}">
                <a16:creationId xmlns:a16="http://schemas.microsoft.com/office/drawing/2014/main" id="{84015BC0-F35E-A64E-A4EF-B5111B8CD2B5}"/>
              </a:ext>
            </a:extLst>
          </p:cNvPr>
          <p:cNvGrpSpPr>
            <a:grpSpLocks/>
          </p:cNvGrpSpPr>
          <p:nvPr/>
        </p:nvGrpSpPr>
        <p:grpSpPr bwMode="auto">
          <a:xfrm>
            <a:off x="6842682" y="5983138"/>
            <a:ext cx="70024" cy="21991"/>
            <a:chOff x="614" y="2568"/>
            <a:chExt cx="725" cy="139"/>
          </a:xfrm>
        </p:grpSpPr>
        <p:sp>
          <p:nvSpPr>
            <p:cNvPr id="346" name="AutoShape 999">
              <a:extLst>
                <a:ext uri="{FF2B5EF4-FFF2-40B4-BE49-F238E27FC236}">
                  <a16:creationId xmlns:a16="http://schemas.microsoft.com/office/drawing/2014/main" id="{B9250D5C-3062-EE4A-9B90-6029DE681D99}"/>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AutoShape 1000">
              <a:extLst>
                <a:ext uri="{FF2B5EF4-FFF2-40B4-BE49-F238E27FC236}">
                  <a16:creationId xmlns:a16="http://schemas.microsoft.com/office/drawing/2014/main" id="{2BB56E19-9992-DD49-ACD7-8C6AEBC2374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8" name="Freeform 1001">
            <a:extLst>
              <a:ext uri="{FF2B5EF4-FFF2-40B4-BE49-F238E27FC236}">
                <a16:creationId xmlns:a16="http://schemas.microsoft.com/office/drawing/2014/main" id="{A69CF77E-ABA3-B84F-875C-D80AB379C5F8}"/>
              </a:ext>
            </a:extLst>
          </p:cNvPr>
          <p:cNvSpPr>
            <a:spLocks/>
          </p:cNvSpPr>
          <p:nvPr/>
        </p:nvSpPr>
        <p:spPr bwMode="auto">
          <a:xfrm>
            <a:off x="6909217" y="5943379"/>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9" name="Group 1002">
            <a:extLst>
              <a:ext uri="{FF2B5EF4-FFF2-40B4-BE49-F238E27FC236}">
                <a16:creationId xmlns:a16="http://schemas.microsoft.com/office/drawing/2014/main" id="{1CA8411D-5C78-C147-8EFC-7EC1819D1D86}"/>
              </a:ext>
            </a:extLst>
          </p:cNvPr>
          <p:cNvGrpSpPr>
            <a:grpSpLocks/>
          </p:cNvGrpSpPr>
          <p:nvPr/>
        </p:nvGrpSpPr>
        <p:grpSpPr bwMode="auto">
          <a:xfrm>
            <a:off x="6843163" y="5939447"/>
            <a:ext cx="70024" cy="20243"/>
            <a:chOff x="614" y="2568"/>
            <a:chExt cx="725" cy="139"/>
          </a:xfrm>
        </p:grpSpPr>
        <p:sp>
          <p:nvSpPr>
            <p:cNvPr id="350" name="AutoShape 1003">
              <a:extLst>
                <a:ext uri="{FF2B5EF4-FFF2-40B4-BE49-F238E27FC236}">
                  <a16:creationId xmlns:a16="http://schemas.microsoft.com/office/drawing/2014/main" id="{FEDD15E7-3B9D-E24A-89A5-C6A2BBF1B55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1004">
              <a:extLst>
                <a:ext uri="{FF2B5EF4-FFF2-40B4-BE49-F238E27FC236}">
                  <a16:creationId xmlns:a16="http://schemas.microsoft.com/office/drawing/2014/main" id="{58836C3A-B4C3-4D48-9606-C0558767C06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2" name="Rectangle 1005">
            <a:extLst>
              <a:ext uri="{FF2B5EF4-FFF2-40B4-BE49-F238E27FC236}">
                <a16:creationId xmlns:a16="http://schemas.microsoft.com/office/drawing/2014/main" id="{EF6B2C42-9228-0D49-AF94-D00A27CE1A07}"/>
              </a:ext>
            </a:extLst>
          </p:cNvPr>
          <p:cNvSpPr>
            <a:spLocks noChangeArrowheads="1"/>
          </p:cNvSpPr>
          <p:nvPr/>
        </p:nvSpPr>
        <p:spPr bwMode="auto">
          <a:xfrm>
            <a:off x="6904163" y="5808666"/>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Freeform 1006">
            <a:extLst>
              <a:ext uri="{FF2B5EF4-FFF2-40B4-BE49-F238E27FC236}">
                <a16:creationId xmlns:a16="http://schemas.microsoft.com/office/drawing/2014/main" id="{E1DBDB08-0048-4640-B68E-AABB540E8B46}"/>
              </a:ext>
            </a:extLst>
          </p:cNvPr>
          <p:cNvSpPr>
            <a:spLocks/>
          </p:cNvSpPr>
          <p:nvPr/>
        </p:nvSpPr>
        <p:spPr bwMode="auto">
          <a:xfrm>
            <a:off x="6912104" y="5892844"/>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Freeform 1007">
            <a:extLst>
              <a:ext uri="{FF2B5EF4-FFF2-40B4-BE49-F238E27FC236}">
                <a16:creationId xmlns:a16="http://schemas.microsoft.com/office/drawing/2014/main" id="{10818ED5-611B-BE44-B6C1-30B266CEA1B6}"/>
              </a:ext>
            </a:extLst>
          </p:cNvPr>
          <p:cNvSpPr>
            <a:spLocks/>
          </p:cNvSpPr>
          <p:nvPr/>
        </p:nvSpPr>
        <p:spPr bwMode="auto">
          <a:xfrm>
            <a:off x="6912465" y="5845221"/>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val 1008">
            <a:extLst>
              <a:ext uri="{FF2B5EF4-FFF2-40B4-BE49-F238E27FC236}">
                <a16:creationId xmlns:a16="http://schemas.microsoft.com/office/drawing/2014/main" id="{16A2C556-5720-644B-96D5-68C8F9139533}"/>
              </a:ext>
            </a:extLst>
          </p:cNvPr>
          <p:cNvSpPr>
            <a:spLocks noChangeArrowheads="1"/>
          </p:cNvSpPr>
          <p:nvPr/>
        </p:nvSpPr>
        <p:spPr bwMode="auto">
          <a:xfrm>
            <a:off x="6936528" y="6126444"/>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6" name="Freeform 1009">
            <a:extLst>
              <a:ext uri="{FF2B5EF4-FFF2-40B4-BE49-F238E27FC236}">
                <a16:creationId xmlns:a16="http://schemas.microsoft.com/office/drawing/2014/main" id="{81F56CD7-CAB5-334E-A95F-64FB75DC4553}"/>
              </a:ext>
            </a:extLst>
          </p:cNvPr>
          <p:cNvSpPr>
            <a:spLocks/>
          </p:cNvSpPr>
          <p:nvPr/>
        </p:nvSpPr>
        <p:spPr bwMode="auto">
          <a:xfrm>
            <a:off x="6910901" y="6126881"/>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AutoShape 1010">
            <a:extLst>
              <a:ext uri="{FF2B5EF4-FFF2-40B4-BE49-F238E27FC236}">
                <a16:creationId xmlns:a16="http://schemas.microsoft.com/office/drawing/2014/main" id="{9F8EAFD5-1CA6-CE46-9869-959F521C7F35}"/>
              </a:ext>
            </a:extLst>
          </p:cNvPr>
          <p:cNvSpPr>
            <a:spLocks noChangeArrowheads="1"/>
          </p:cNvSpPr>
          <p:nvPr/>
        </p:nvSpPr>
        <p:spPr bwMode="auto">
          <a:xfrm>
            <a:off x="6771094" y="6135765"/>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AutoShape 1011">
            <a:extLst>
              <a:ext uri="{FF2B5EF4-FFF2-40B4-BE49-F238E27FC236}">
                <a16:creationId xmlns:a16="http://schemas.microsoft.com/office/drawing/2014/main" id="{0163BC00-3DB2-6A4C-81B7-BDDD352CFFC7}"/>
              </a:ext>
            </a:extLst>
          </p:cNvPr>
          <p:cNvSpPr>
            <a:spLocks noChangeArrowheads="1"/>
          </p:cNvSpPr>
          <p:nvPr/>
        </p:nvSpPr>
        <p:spPr bwMode="auto">
          <a:xfrm>
            <a:off x="6779516" y="6141444"/>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9" name="Oval 1012">
            <a:extLst>
              <a:ext uri="{FF2B5EF4-FFF2-40B4-BE49-F238E27FC236}">
                <a16:creationId xmlns:a16="http://schemas.microsoft.com/office/drawing/2014/main" id="{518E4B31-0615-5549-A60A-E052516D2319}"/>
              </a:ext>
            </a:extLst>
          </p:cNvPr>
          <p:cNvSpPr>
            <a:spLocks noChangeArrowheads="1"/>
          </p:cNvSpPr>
          <p:nvPr/>
        </p:nvSpPr>
        <p:spPr bwMode="auto">
          <a:xfrm>
            <a:off x="6791427"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Oval 1013">
            <a:extLst>
              <a:ext uri="{FF2B5EF4-FFF2-40B4-BE49-F238E27FC236}">
                <a16:creationId xmlns:a16="http://schemas.microsoft.com/office/drawing/2014/main" id="{7B5FBCCA-CCA9-DC4C-95E7-391208FFF81E}"/>
              </a:ext>
            </a:extLst>
          </p:cNvPr>
          <p:cNvSpPr>
            <a:spLocks noChangeArrowheads="1"/>
          </p:cNvSpPr>
          <p:nvPr/>
        </p:nvSpPr>
        <p:spPr bwMode="auto">
          <a:xfrm>
            <a:off x="6813084" y="6093093"/>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4">
            <a:extLst>
              <a:ext uri="{FF2B5EF4-FFF2-40B4-BE49-F238E27FC236}">
                <a16:creationId xmlns:a16="http://schemas.microsoft.com/office/drawing/2014/main" id="{AFDC7FCB-2F1A-5042-A036-63ACAB3B0C42}"/>
              </a:ext>
            </a:extLst>
          </p:cNvPr>
          <p:cNvSpPr>
            <a:spLocks noChangeArrowheads="1"/>
          </p:cNvSpPr>
          <p:nvPr/>
        </p:nvSpPr>
        <p:spPr bwMode="auto">
          <a:xfrm>
            <a:off x="6833418" y="6093093"/>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Rectangle 1015">
            <a:extLst>
              <a:ext uri="{FF2B5EF4-FFF2-40B4-BE49-F238E27FC236}">
                <a16:creationId xmlns:a16="http://schemas.microsoft.com/office/drawing/2014/main" id="{F727FFB7-BF01-1F46-9D9E-9D5E4DE8FF49}"/>
              </a:ext>
            </a:extLst>
          </p:cNvPr>
          <p:cNvSpPr>
            <a:spLocks noChangeArrowheads="1"/>
          </p:cNvSpPr>
          <p:nvPr/>
        </p:nvSpPr>
        <p:spPr bwMode="auto">
          <a:xfrm>
            <a:off x="6882627" y="6013722"/>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3" name="Group 590">
            <a:extLst>
              <a:ext uri="{FF2B5EF4-FFF2-40B4-BE49-F238E27FC236}">
                <a16:creationId xmlns:a16="http://schemas.microsoft.com/office/drawing/2014/main" id="{74594D33-7B4A-9C4A-B427-0FAC6A3BF3C6}"/>
              </a:ext>
            </a:extLst>
          </p:cNvPr>
          <p:cNvGrpSpPr>
            <a:grpSpLocks/>
          </p:cNvGrpSpPr>
          <p:nvPr/>
        </p:nvGrpSpPr>
        <p:grpSpPr bwMode="auto">
          <a:xfrm flipH="1">
            <a:off x="4527198" y="5453338"/>
            <a:ext cx="345630" cy="320302"/>
            <a:chOff x="2839" y="3501"/>
            <a:chExt cx="755" cy="803"/>
          </a:xfrm>
        </p:grpSpPr>
        <p:pic>
          <p:nvPicPr>
            <p:cNvPr id="364" name="Picture 591" descr="desktop_computer_stylized_medium">
              <a:extLst>
                <a:ext uri="{FF2B5EF4-FFF2-40B4-BE49-F238E27FC236}">
                  <a16:creationId xmlns:a16="http://schemas.microsoft.com/office/drawing/2014/main" id="{EFC7DF1D-1F60-234A-A19E-5E7FD8C6B819}"/>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5" name="Freeform 592">
              <a:extLst>
                <a:ext uri="{FF2B5EF4-FFF2-40B4-BE49-F238E27FC236}">
                  <a16:creationId xmlns:a16="http://schemas.microsoft.com/office/drawing/2014/main" id="{DCD434F7-36BC-CB4D-8542-D58E0892209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6" name="Group 652">
            <a:extLst>
              <a:ext uri="{FF2B5EF4-FFF2-40B4-BE49-F238E27FC236}">
                <a16:creationId xmlns:a16="http://schemas.microsoft.com/office/drawing/2014/main" id="{FE0749AD-B5F9-0B4F-9912-0D138E68C612}"/>
              </a:ext>
            </a:extLst>
          </p:cNvPr>
          <p:cNvGrpSpPr>
            <a:grpSpLocks/>
          </p:cNvGrpSpPr>
          <p:nvPr/>
        </p:nvGrpSpPr>
        <p:grpSpPr bwMode="auto">
          <a:xfrm>
            <a:off x="4712859" y="2375563"/>
            <a:ext cx="397547" cy="306949"/>
            <a:chOff x="2751" y="1851"/>
            <a:chExt cx="462" cy="478"/>
          </a:xfrm>
        </p:grpSpPr>
        <p:pic>
          <p:nvPicPr>
            <p:cNvPr id="367" name="Picture 653" descr="iphone_stylized_small">
              <a:extLst>
                <a:ext uri="{FF2B5EF4-FFF2-40B4-BE49-F238E27FC236}">
                  <a16:creationId xmlns:a16="http://schemas.microsoft.com/office/drawing/2014/main" id="{55DC35A9-5D7B-2344-9544-595A59DF0F51}"/>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 name="Picture 654" descr="antenna_radiation_stylized">
              <a:extLst>
                <a:ext uri="{FF2B5EF4-FFF2-40B4-BE49-F238E27FC236}">
                  <a16:creationId xmlns:a16="http://schemas.microsoft.com/office/drawing/2014/main" id="{648D4CBC-C6CE-E948-BFBC-2B4E4C0F5013}"/>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 name="Group 950">
            <a:extLst>
              <a:ext uri="{FF2B5EF4-FFF2-40B4-BE49-F238E27FC236}">
                <a16:creationId xmlns:a16="http://schemas.microsoft.com/office/drawing/2014/main" id="{B9157F43-8D3E-934B-B098-8C13D287B646}"/>
              </a:ext>
            </a:extLst>
          </p:cNvPr>
          <p:cNvGrpSpPr>
            <a:grpSpLocks/>
          </p:cNvGrpSpPr>
          <p:nvPr/>
        </p:nvGrpSpPr>
        <p:grpSpPr bwMode="auto">
          <a:xfrm>
            <a:off x="7007207" y="5446229"/>
            <a:ext cx="177192" cy="330833"/>
            <a:chOff x="4140" y="429"/>
            <a:chExt cx="1425" cy="2396"/>
          </a:xfrm>
        </p:grpSpPr>
        <p:sp>
          <p:nvSpPr>
            <p:cNvPr id="370" name="Freeform 951">
              <a:extLst>
                <a:ext uri="{FF2B5EF4-FFF2-40B4-BE49-F238E27FC236}">
                  <a16:creationId xmlns:a16="http://schemas.microsoft.com/office/drawing/2014/main" id="{3CC165E8-5808-4C4C-842B-6B64BF1A4AB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1" name="Rectangle 952">
              <a:extLst>
                <a:ext uri="{FF2B5EF4-FFF2-40B4-BE49-F238E27FC236}">
                  <a16:creationId xmlns:a16="http://schemas.microsoft.com/office/drawing/2014/main" id="{E42B5865-4EED-7747-8C9D-6AF96C4BE8EC}"/>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2" name="Freeform 953">
              <a:extLst>
                <a:ext uri="{FF2B5EF4-FFF2-40B4-BE49-F238E27FC236}">
                  <a16:creationId xmlns:a16="http://schemas.microsoft.com/office/drawing/2014/main" id="{04C657EA-0E1D-CD4C-998E-C6698B25005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954">
              <a:extLst>
                <a:ext uri="{FF2B5EF4-FFF2-40B4-BE49-F238E27FC236}">
                  <a16:creationId xmlns:a16="http://schemas.microsoft.com/office/drawing/2014/main" id="{0081EC2A-ED17-E940-B30C-FD018D24DC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Rectangle 955">
              <a:extLst>
                <a:ext uri="{FF2B5EF4-FFF2-40B4-BE49-F238E27FC236}">
                  <a16:creationId xmlns:a16="http://schemas.microsoft.com/office/drawing/2014/main" id="{285ED3E6-1C62-0C4F-8C1E-757D2B96B242}"/>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5" name="Group 956">
              <a:extLst>
                <a:ext uri="{FF2B5EF4-FFF2-40B4-BE49-F238E27FC236}">
                  <a16:creationId xmlns:a16="http://schemas.microsoft.com/office/drawing/2014/main" id="{AEC0E1CB-799C-584B-AA17-E6ED390A5971}"/>
                </a:ext>
              </a:extLst>
            </p:cNvPr>
            <p:cNvGrpSpPr>
              <a:grpSpLocks/>
            </p:cNvGrpSpPr>
            <p:nvPr/>
          </p:nvGrpSpPr>
          <p:grpSpPr bwMode="auto">
            <a:xfrm>
              <a:off x="4749" y="668"/>
              <a:ext cx="581" cy="145"/>
              <a:chOff x="614" y="2568"/>
              <a:chExt cx="725" cy="139"/>
            </a:xfrm>
          </p:grpSpPr>
          <p:sp>
            <p:nvSpPr>
              <p:cNvPr id="400" name="AutoShape 957">
                <a:extLst>
                  <a:ext uri="{FF2B5EF4-FFF2-40B4-BE49-F238E27FC236}">
                    <a16:creationId xmlns:a16="http://schemas.microsoft.com/office/drawing/2014/main" id="{BFD6BC96-6DD7-8249-971E-7A6431DE515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58">
                <a:extLst>
                  <a:ext uri="{FF2B5EF4-FFF2-40B4-BE49-F238E27FC236}">
                    <a16:creationId xmlns:a16="http://schemas.microsoft.com/office/drawing/2014/main" id="{7136BF1A-5BDD-EE4E-8563-E53448E3C74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6" name="Rectangle 959">
              <a:extLst>
                <a:ext uri="{FF2B5EF4-FFF2-40B4-BE49-F238E27FC236}">
                  <a16:creationId xmlns:a16="http://schemas.microsoft.com/office/drawing/2014/main" id="{8245B411-036D-D243-A29A-6C8A24D9EC8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60">
              <a:extLst>
                <a:ext uri="{FF2B5EF4-FFF2-40B4-BE49-F238E27FC236}">
                  <a16:creationId xmlns:a16="http://schemas.microsoft.com/office/drawing/2014/main" id="{998BFA06-D769-2B45-967D-20B6DF4E688A}"/>
                </a:ext>
              </a:extLst>
            </p:cNvPr>
            <p:cNvGrpSpPr>
              <a:grpSpLocks/>
            </p:cNvGrpSpPr>
            <p:nvPr/>
          </p:nvGrpSpPr>
          <p:grpSpPr bwMode="auto">
            <a:xfrm>
              <a:off x="4747" y="994"/>
              <a:ext cx="581" cy="134"/>
              <a:chOff x="614" y="2568"/>
              <a:chExt cx="725" cy="139"/>
            </a:xfrm>
          </p:grpSpPr>
          <p:sp>
            <p:nvSpPr>
              <p:cNvPr id="398" name="AutoShape 961">
                <a:extLst>
                  <a:ext uri="{FF2B5EF4-FFF2-40B4-BE49-F238E27FC236}">
                    <a16:creationId xmlns:a16="http://schemas.microsoft.com/office/drawing/2014/main" id="{B41A50C2-84FC-9D47-B6C0-F75D2EEA314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2">
                <a:extLst>
                  <a:ext uri="{FF2B5EF4-FFF2-40B4-BE49-F238E27FC236}">
                    <a16:creationId xmlns:a16="http://schemas.microsoft.com/office/drawing/2014/main" id="{162FEE75-60EF-ED4B-8F62-43CC9E2BA8EE}"/>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63">
              <a:extLst>
                <a:ext uri="{FF2B5EF4-FFF2-40B4-BE49-F238E27FC236}">
                  <a16:creationId xmlns:a16="http://schemas.microsoft.com/office/drawing/2014/main" id="{45210630-A956-A643-BA83-8B3AC84AD0F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9" name="Rectangle 964">
              <a:extLst>
                <a:ext uri="{FF2B5EF4-FFF2-40B4-BE49-F238E27FC236}">
                  <a16:creationId xmlns:a16="http://schemas.microsoft.com/office/drawing/2014/main" id="{EA864705-E6F3-0149-9FB8-F2D6510013C1}"/>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0" name="Group 965">
              <a:extLst>
                <a:ext uri="{FF2B5EF4-FFF2-40B4-BE49-F238E27FC236}">
                  <a16:creationId xmlns:a16="http://schemas.microsoft.com/office/drawing/2014/main" id="{5FA6E92E-3F4C-B34B-8A73-73A726321F34}"/>
                </a:ext>
              </a:extLst>
            </p:cNvPr>
            <p:cNvGrpSpPr>
              <a:grpSpLocks/>
            </p:cNvGrpSpPr>
            <p:nvPr/>
          </p:nvGrpSpPr>
          <p:grpSpPr bwMode="auto">
            <a:xfrm>
              <a:off x="4735" y="1627"/>
              <a:ext cx="582" cy="151"/>
              <a:chOff x="614" y="2568"/>
              <a:chExt cx="725" cy="139"/>
            </a:xfrm>
          </p:grpSpPr>
          <p:sp>
            <p:nvSpPr>
              <p:cNvPr id="396" name="AutoShape 966">
                <a:extLst>
                  <a:ext uri="{FF2B5EF4-FFF2-40B4-BE49-F238E27FC236}">
                    <a16:creationId xmlns:a16="http://schemas.microsoft.com/office/drawing/2014/main" id="{A6336F1E-6BE8-B445-9185-62BF8173839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67">
                <a:extLst>
                  <a:ext uri="{FF2B5EF4-FFF2-40B4-BE49-F238E27FC236}">
                    <a16:creationId xmlns:a16="http://schemas.microsoft.com/office/drawing/2014/main" id="{BCC9FB72-268F-8647-9D4C-FA7C9DF585A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1" name="Freeform 968">
              <a:extLst>
                <a:ext uri="{FF2B5EF4-FFF2-40B4-BE49-F238E27FC236}">
                  <a16:creationId xmlns:a16="http://schemas.microsoft.com/office/drawing/2014/main" id="{E4BA31FD-CC32-B04B-A952-BB07796E550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82" name="Group 969">
              <a:extLst>
                <a:ext uri="{FF2B5EF4-FFF2-40B4-BE49-F238E27FC236}">
                  <a16:creationId xmlns:a16="http://schemas.microsoft.com/office/drawing/2014/main" id="{31CF1811-4A2F-6440-8069-87CF0C232076}"/>
                </a:ext>
              </a:extLst>
            </p:cNvPr>
            <p:cNvGrpSpPr>
              <a:grpSpLocks/>
            </p:cNvGrpSpPr>
            <p:nvPr/>
          </p:nvGrpSpPr>
          <p:grpSpPr bwMode="auto">
            <a:xfrm>
              <a:off x="4739" y="1327"/>
              <a:ext cx="582" cy="139"/>
              <a:chOff x="614" y="2568"/>
              <a:chExt cx="725" cy="139"/>
            </a:xfrm>
          </p:grpSpPr>
          <p:sp>
            <p:nvSpPr>
              <p:cNvPr id="394" name="AutoShape 970">
                <a:extLst>
                  <a:ext uri="{FF2B5EF4-FFF2-40B4-BE49-F238E27FC236}">
                    <a16:creationId xmlns:a16="http://schemas.microsoft.com/office/drawing/2014/main" id="{5317896D-09DC-D14B-8A55-9B7FAC0FB9A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AutoShape 971">
                <a:extLst>
                  <a:ext uri="{FF2B5EF4-FFF2-40B4-BE49-F238E27FC236}">
                    <a16:creationId xmlns:a16="http://schemas.microsoft.com/office/drawing/2014/main" id="{4C39BD1C-93C0-4A4A-A896-BA5A0DA18C5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Rectangle 972">
              <a:extLst>
                <a:ext uri="{FF2B5EF4-FFF2-40B4-BE49-F238E27FC236}">
                  <a16:creationId xmlns:a16="http://schemas.microsoft.com/office/drawing/2014/main" id="{C407462A-F1F1-8147-8BCF-ABE45E4DFE00}"/>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4" name="Freeform 973">
              <a:extLst>
                <a:ext uri="{FF2B5EF4-FFF2-40B4-BE49-F238E27FC236}">
                  <a16:creationId xmlns:a16="http://schemas.microsoft.com/office/drawing/2014/main" id="{9CC74385-D63E-3D48-9561-40BDDCB29BD0}"/>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Freeform 974">
              <a:extLst>
                <a:ext uri="{FF2B5EF4-FFF2-40B4-BE49-F238E27FC236}">
                  <a16:creationId xmlns:a16="http://schemas.microsoft.com/office/drawing/2014/main" id="{BE3EC3AB-107D-0246-A7B3-BB9AAAAE2D7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val 975">
              <a:extLst>
                <a:ext uri="{FF2B5EF4-FFF2-40B4-BE49-F238E27FC236}">
                  <a16:creationId xmlns:a16="http://schemas.microsoft.com/office/drawing/2014/main" id="{D5CE143B-6BEE-164A-8AF2-5503243890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7" name="Freeform 976">
              <a:extLst>
                <a:ext uri="{FF2B5EF4-FFF2-40B4-BE49-F238E27FC236}">
                  <a16:creationId xmlns:a16="http://schemas.microsoft.com/office/drawing/2014/main" id="{EADD20C0-41F8-1048-B5B0-3DFEAAD82E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AutoShape 977">
              <a:extLst>
                <a:ext uri="{FF2B5EF4-FFF2-40B4-BE49-F238E27FC236}">
                  <a16:creationId xmlns:a16="http://schemas.microsoft.com/office/drawing/2014/main" id="{ECF1DC30-C215-FE45-B385-194BBD2D264A}"/>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AutoShape 978">
              <a:extLst>
                <a:ext uri="{FF2B5EF4-FFF2-40B4-BE49-F238E27FC236}">
                  <a16:creationId xmlns:a16="http://schemas.microsoft.com/office/drawing/2014/main" id="{03A3B6DC-8081-054C-BE2C-B7B161B1580A}"/>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0" name="Oval 979">
              <a:extLst>
                <a:ext uri="{FF2B5EF4-FFF2-40B4-BE49-F238E27FC236}">
                  <a16:creationId xmlns:a16="http://schemas.microsoft.com/office/drawing/2014/main" id="{D0F88E4B-F42F-334A-8BFA-E3A20C22B250}"/>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Oval 980">
              <a:extLst>
                <a:ext uri="{FF2B5EF4-FFF2-40B4-BE49-F238E27FC236}">
                  <a16:creationId xmlns:a16="http://schemas.microsoft.com/office/drawing/2014/main" id="{9B2E4BDA-3866-F94F-ABE0-15F24D717C8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81">
              <a:extLst>
                <a:ext uri="{FF2B5EF4-FFF2-40B4-BE49-F238E27FC236}">
                  <a16:creationId xmlns:a16="http://schemas.microsoft.com/office/drawing/2014/main" id="{56DB147D-629E-9046-BAA3-982B5C6ADC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Rectangle 982">
              <a:extLst>
                <a:ext uri="{FF2B5EF4-FFF2-40B4-BE49-F238E27FC236}">
                  <a16:creationId xmlns:a16="http://schemas.microsoft.com/office/drawing/2014/main" id="{593005B5-9EA3-BC40-ADCD-6E476DA3F21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22" name="Group 950">
            <a:extLst>
              <a:ext uri="{FF2B5EF4-FFF2-40B4-BE49-F238E27FC236}">
                <a16:creationId xmlns:a16="http://schemas.microsoft.com/office/drawing/2014/main" id="{2C88078D-8080-EA45-BE11-6937F08FD107}"/>
              </a:ext>
            </a:extLst>
          </p:cNvPr>
          <p:cNvGrpSpPr>
            <a:grpSpLocks/>
          </p:cNvGrpSpPr>
          <p:nvPr/>
        </p:nvGrpSpPr>
        <p:grpSpPr bwMode="auto">
          <a:xfrm>
            <a:off x="6755725" y="5788678"/>
            <a:ext cx="214974" cy="403920"/>
            <a:chOff x="4140" y="429"/>
            <a:chExt cx="1425" cy="2396"/>
          </a:xfrm>
        </p:grpSpPr>
        <p:sp>
          <p:nvSpPr>
            <p:cNvPr id="423" name="Freeform 951">
              <a:extLst>
                <a:ext uri="{FF2B5EF4-FFF2-40B4-BE49-F238E27FC236}">
                  <a16:creationId xmlns:a16="http://schemas.microsoft.com/office/drawing/2014/main" id="{E22BAF54-8ABB-A64A-A3BC-EFCC80AF031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Rectangle 952">
              <a:extLst>
                <a:ext uri="{FF2B5EF4-FFF2-40B4-BE49-F238E27FC236}">
                  <a16:creationId xmlns:a16="http://schemas.microsoft.com/office/drawing/2014/main" id="{70CEEF7E-1A13-4C4F-9A8B-26C63846358B}"/>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Freeform 953">
              <a:extLst>
                <a:ext uri="{FF2B5EF4-FFF2-40B4-BE49-F238E27FC236}">
                  <a16:creationId xmlns:a16="http://schemas.microsoft.com/office/drawing/2014/main" id="{5E7A472A-D60E-EA43-9EEA-9C98812766E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6" name="Freeform 954">
              <a:extLst>
                <a:ext uri="{FF2B5EF4-FFF2-40B4-BE49-F238E27FC236}">
                  <a16:creationId xmlns:a16="http://schemas.microsoft.com/office/drawing/2014/main" id="{0B728029-E4DD-C649-8B6F-020F1D45DE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Rectangle 955">
              <a:extLst>
                <a:ext uri="{FF2B5EF4-FFF2-40B4-BE49-F238E27FC236}">
                  <a16:creationId xmlns:a16="http://schemas.microsoft.com/office/drawing/2014/main" id="{7AB8509C-DB39-0742-A0FA-D25DAC3D8665}"/>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8" name="Group 956">
              <a:extLst>
                <a:ext uri="{FF2B5EF4-FFF2-40B4-BE49-F238E27FC236}">
                  <a16:creationId xmlns:a16="http://schemas.microsoft.com/office/drawing/2014/main" id="{80F51709-BB01-1846-B67C-CE4ECE8086DA}"/>
                </a:ext>
              </a:extLst>
            </p:cNvPr>
            <p:cNvGrpSpPr>
              <a:grpSpLocks/>
            </p:cNvGrpSpPr>
            <p:nvPr/>
          </p:nvGrpSpPr>
          <p:grpSpPr bwMode="auto">
            <a:xfrm>
              <a:off x="4749" y="668"/>
              <a:ext cx="581" cy="145"/>
              <a:chOff x="614" y="2568"/>
              <a:chExt cx="725" cy="139"/>
            </a:xfrm>
          </p:grpSpPr>
          <p:sp>
            <p:nvSpPr>
              <p:cNvPr id="453" name="AutoShape 957">
                <a:extLst>
                  <a:ext uri="{FF2B5EF4-FFF2-40B4-BE49-F238E27FC236}">
                    <a16:creationId xmlns:a16="http://schemas.microsoft.com/office/drawing/2014/main" id="{E2BD17DD-EF15-A24D-931E-D245AB96FB7E}"/>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58">
                <a:extLst>
                  <a:ext uri="{FF2B5EF4-FFF2-40B4-BE49-F238E27FC236}">
                    <a16:creationId xmlns:a16="http://schemas.microsoft.com/office/drawing/2014/main" id="{6AF84E87-0716-E94B-B53E-6D18A0B3794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Rectangle 959">
              <a:extLst>
                <a:ext uri="{FF2B5EF4-FFF2-40B4-BE49-F238E27FC236}">
                  <a16:creationId xmlns:a16="http://schemas.microsoft.com/office/drawing/2014/main" id="{95BF9831-579A-FF41-8D72-2BCCAAF12B36}"/>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60">
              <a:extLst>
                <a:ext uri="{FF2B5EF4-FFF2-40B4-BE49-F238E27FC236}">
                  <a16:creationId xmlns:a16="http://schemas.microsoft.com/office/drawing/2014/main" id="{E1AF8D4B-B5CD-0146-92AA-CEAC352EF781}"/>
                </a:ext>
              </a:extLst>
            </p:cNvPr>
            <p:cNvGrpSpPr>
              <a:grpSpLocks/>
            </p:cNvGrpSpPr>
            <p:nvPr/>
          </p:nvGrpSpPr>
          <p:grpSpPr bwMode="auto">
            <a:xfrm>
              <a:off x="4747" y="994"/>
              <a:ext cx="581" cy="134"/>
              <a:chOff x="614" y="2568"/>
              <a:chExt cx="725" cy="139"/>
            </a:xfrm>
          </p:grpSpPr>
          <p:sp>
            <p:nvSpPr>
              <p:cNvPr id="451" name="AutoShape 961">
                <a:extLst>
                  <a:ext uri="{FF2B5EF4-FFF2-40B4-BE49-F238E27FC236}">
                    <a16:creationId xmlns:a16="http://schemas.microsoft.com/office/drawing/2014/main" id="{6DD6AD4F-E915-AE4B-8BA8-798ED2FC2D1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2">
                <a:extLst>
                  <a:ext uri="{FF2B5EF4-FFF2-40B4-BE49-F238E27FC236}">
                    <a16:creationId xmlns:a16="http://schemas.microsoft.com/office/drawing/2014/main" id="{37494D8C-E2F6-0D47-A148-7B8E9D83E32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63">
              <a:extLst>
                <a:ext uri="{FF2B5EF4-FFF2-40B4-BE49-F238E27FC236}">
                  <a16:creationId xmlns:a16="http://schemas.microsoft.com/office/drawing/2014/main" id="{63841D79-6444-EB42-A0E7-87B52BF56B84}"/>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Rectangle 964">
              <a:extLst>
                <a:ext uri="{FF2B5EF4-FFF2-40B4-BE49-F238E27FC236}">
                  <a16:creationId xmlns:a16="http://schemas.microsoft.com/office/drawing/2014/main" id="{DF0659B3-21D4-D44C-9B15-1179D0B8532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3" name="Group 965">
              <a:extLst>
                <a:ext uri="{FF2B5EF4-FFF2-40B4-BE49-F238E27FC236}">
                  <a16:creationId xmlns:a16="http://schemas.microsoft.com/office/drawing/2014/main" id="{40E0CB97-B718-1840-9DBF-01D8A8A10D4A}"/>
                </a:ext>
              </a:extLst>
            </p:cNvPr>
            <p:cNvGrpSpPr>
              <a:grpSpLocks/>
            </p:cNvGrpSpPr>
            <p:nvPr/>
          </p:nvGrpSpPr>
          <p:grpSpPr bwMode="auto">
            <a:xfrm>
              <a:off x="4735" y="1627"/>
              <a:ext cx="582" cy="151"/>
              <a:chOff x="614" y="2568"/>
              <a:chExt cx="725" cy="139"/>
            </a:xfrm>
          </p:grpSpPr>
          <p:sp>
            <p:nvSpPr>
              <p:cNvPr id="449" name="AutoShape 966">
                <a:extLst>
                  <a:ext uri="{FF2B5EF4-FFF2-40B4-BE49-F238E27FC236}">
                    <a16:creationId xmlns:a16="http://schemas.microsoft.com/office/drawing/2014/main" id="{13184E4A-912C-0042-9B50-7801628E1CB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67">
                <a:extLst>
                  <a:ext uri="{FF2B5EF4-FFF2-40B4-BE49-F238E27FC236}">
                    <a16:creationId xmlns:a16="http://schemas.microsoft.com/office/drawing/2014/main" id="{EC497607-7A68-3442-8889-DC5379D468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4" name="Freeform 968">
              <a:extLst>
                <a:ext uri="{FF2B5EF4-FFF2-40B4-BE49-F238E27FC236}">
                  <a16:creationId xmlns:a16="http://schemas.microsoft.com/office/drawing/2014/main" id="{052CE7AF-A97E-A341-AFD5-C7FAE94F405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5" name="Group 969">
              <a:extLst>
                <a:ext uri="{FF2B5EF4-FFF2-40B4-BE49-F238E27FC236}">
                  <a16:creationId xmlns:a16="http://schemas.microsoft.com/office/drawing/2014/main" id="{EE384ACB-D1B7-8947-A46E-908F4C27436E}"/>
                </a:ext>
              </a:extLst>
            </p:cNvPr>
            <p:cNvGrpSpPr>
              <a:grpSpLocks/>
            </p:cNvGrpSpPr>
            <p:nvPr/>
          </p:nvGrpSpPr>
          <p:grpSpPr bwMode="auto">
            <a:xfrm>
              <a:off x="4739" y="1327"/>
              <a:ext cx="582" cy="139"/>
              <a:chOff x="614" y="2568"/>
              <a:chExt cx="725" cy="139"/>
            </a:xfrm>
          </p:grpSpPr>
          <p:sp>
            <p:nvSpPr>
              <p:cNvPr id="447" name="AutoShape 970">
                <a:extLst>
                  <a:ext uri="{FF2B5EF4-FFF2-40B4-BE49-F238E27FC236}">
                    <a16:creationId xmlns:a16="http://schemas.microsoft.com/office/drawing/2014/main" id="{E31703BD-0E29-4342-866F-C1BACFF6A33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AutoShape 971">
                <a:extLst>
                  <a:ext uri="{FF2B5EF4-FFF2-40B4-BE49-F238E27FC236}">
                    <a16:creationId xmlns:a16="http://schemas.microsoft.com/office/drawing/2014/main" id="{EEA60274-2682-3A48-9AE3-69FF0DCF1C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Rectangle 972">
              <a:extLst>
                <a:ext uri="{FF2B5EF4-FFF2-40B4-BE49-F238E27FC236}">
                  <a16:creationId xmlns:a16="http://schemas.microsoft.com/office/drawing/2014/main" id="{967A71FE-66B2-954A-9379-E42B8F08946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973">
              <a:extLst>
                <a:ext uri="{FF2B5EF4-FFF2-40B4-BE49-F238E27FC236}">
                  <a16:creationId xmlns:a16="http://schemas.microsoft.com/office/drawing/2014/main" id="{6FB307DE-995F-3B4C-A113-98D6582145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Freeform 974">
              <a:extLst>
                <a:ext uri="{FF2B5EF4-FFF2-40B4-BE49-F238E27FC236}">
                  <a16:creationId xmlns:a16="http://schemas.microsoft.com/office/drawing/2014/main" id="{90D5EB6A-3270-FA40-8319-F741130BA9A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9" name="Oval 975">
              <a:extLst>
                <a:ext uri="{FF2B5EF4-FFF2-40B4-BE49-F238E27FC236}">
                  <a16:creationId xmlns:a16="http://schemas.microsoft.com/office/drawing/2014/main" id="{77280D7B-B4B9-A843-AC20-94979FDF9D6F}"/>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Freeform 976">
              <a:extLst>
                <a:ext uri="{FF2B5EF4-FFF2-40B4-BE49-F238E27FC236}">
                  <a16:creationId xmlns:a16="http://schemas.microsoft.com/office/drawing/2014/main" id="{80A419D8-1581-3A46-8EBA-5776012410C9}"/>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AutoShape 977">
              <a:extLst>
                <a:ext uri="{FF2B5EF4-FFF2-40B4-BE49-F238E27FC236}">
                  <a16:creationId xmlns:a16="http://schemas.microsoft.com/office/drawing/2014/main" id="{EED639F0-33CC-254D-99A1-DD03522710E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AutoShape 978">
              <a:extLst>
                <a:ext uri="{FF2B5EF4-FFF2-40B4-BE49-F238E27FC236}">
                  <a16:creationId xmlns:a16="http://schemas.microsoft.com/office/drawing/2014/main" id="{522FF7C6-4EA8-7D47-B430-79E5E057624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Oval 979">
              <a:extLst>
                <a:ext uri="{FF2B5EF4-FFF2-40B4-BE49-F238E27FC236}">
                  <a16:creationId xmlns:a16="http://schemas.microsoft.com/office/drawing/2014/main" id="{242F954B-88E5-B048-98E9-40F0D761A7A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Oval 980">
              <a:extLst>
                <a:ext uri="{FF2B5EF4-FFF2-40B4-BE49-F238E27FC236}">
                  <a16:creationId xmlns:a16="http://schemas.microsoft.com/office/drawing/2014/main" id="{A6EF718B-8D3A-514F-B044-003F6C6340F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81">
              <a:extLst>
                <a:ext uri="{FF2B5EF4-FFF2-40B4-BE49-F238E27FC236}">
                  <a16:creationId xmlns:a16="http://schemas.microsoft.com/office/drawing/2014/main" id="{813F1E73-B64A-F54B-8A38-E17C7DD8A278}"/>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Rectangle 982">
              <a:extLst>
                <a:ext uri="{FF2B5EF4-FFF2-40B4-BE49-F238E27FC236}">
                  <a16:creationId xmlns:a16="http://schemas.microsoft.com/office/drawing/2014/main" id="{1857FA82-EB0A-EE41-839B-BECD0ED3932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5" name="Group 454">
            <a:extLst>
              <a:ext uri="{FF2B5EF4-FFF2-40B4-BE49-F238E27FC236}">
                <a16:creationId xmlns:a16="http://schemas.microsoft.com/office/drawing/2014/main" id="{591BE906-E595-B649-963F-9A97A62BC9DB}"/>
              </a:ext>
            </a:extLst>
          </p:cNvPr>
          <p:cNvGrpSpPr/>
          <p:nvPr/>
        </p:nvGrpSpPr>
        <p:grpSpPr>
          <a:xfrm>
            <a:off x="5852005" y="4128902"/>
            <a:ext cx="367224" cy="240304"/>
            <a:chOff x="7493876" y="2774731"/>
            <a:chExt cx="1481958" cy="894622"/>
          </a:xfrm>
        </p:grpSpPr>
        <p:sp>
          <p:nvSpPr>
            <p:cNvPr id="456" name="Freeform 455">
              <a:extLst>
                <a:ext uri="{FF2B5EF4-FFF2-40B4-BE49-F238E27FC236}">
                  <a16:creationId xmlns:a16="http://schemas.microsoft.com/office/drawing/2014/main" id="{D1AFE997-42EF-E448-84B8-2664DED57A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3B88C418-A94C-D74A-A8F4-7D50E4559AE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91C76761-D3F7-8F49-B804-7516AA435A6E}"/>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D0D84ED2-8EEB-A14E-9D0D-A8D7EE1C2B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83F7D618-DF6E-CD4E-ABFD-7248C8AFF7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5BA0C0F4-859C-2948-A8E4-EC63C482D2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1870235E-870D-8C4E-B97F-5CC2B2BDFC9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84C8D354-1A5C-954E-A9BC-AE2AE525994E}"/>
              </a:ext>
            </a:extLst>
          </p:cNvPr>
          <p:cNvGrpSpPr/>
          <p:nvPr/>
        </p:nvGrpSpPr>
        <p:grpSpPr>
          <a:xfrm>
            <a:off x="6354771" y="4172041"/>
            <a:ext cx="367224" cy="240304"/>
            <a:chOff x="7493876" y="2774731"/>
            <a:chExt cx="1481958" cy="894622"/>
          </a:xfrm>
        </p:grpSpPr>
        <p:sp>
          <p:nvSpPr>
            <p:cNvPr id="464" name="Freeform 463">
              <a:extLst>
                <a:ext uri="{FF2B5EF4-FFF2-40B4-BE49-F238E27FC236}">
                  <a16:creationId xmlns:a16="http://schemas.microsoft.com/office/drawing/2014/main" id="{A346C2E2-A35A-F443-958E-38A56CF06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35A632E8-91D7-9F48-A5E8-DD6E26B4165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013B46E4-7B99-B94B-BFDA-24FAEED73CA9}"/>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173B8FAB-A8E5-6B4A-A08D-F3609F6771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7B9814D-5838-D941-8349-97C5392D74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60AAD9FD-2FFA-9D46-AD4B-D81718FB65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EF273E9D-EC6B-5F40-9E84-0AFD9D1856B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1" name="Group 470">
            <a:extLst>
              <a:ext uri="{FF2B5EF4-FFF2-40B4-BE49-F238E27FC236}">
                <a16:creationId xmlns:a16="http://schemas.microsoft.com/office/drawing/2014/main" id="{A683812E-0AC0-DF46-919D-742D7417E9F1}"/>
              </a:ext>
            </a:extLst>
          </p:cNvPr>
          <p:cNvGrpSpPr/>
          <p:nvPr/>
        </p:nvGrpSpPr>
        <p:grpSpPr>
          <a:xfrm>
            <a:off x="4803287" y="4138272"/>
            <a:ext cx="354986" cy="175668"/>
            <a:chOff x="7493876" y="2774731"/>
            <a:chExt cx="1481958" cy="894622"/>
          </a:xfrm>
        </p:grpSpPr>
        <p:sp>
          <p:nvSpPr>
            <p:cNvPr id="472" name="Freeform 471">
              <a:extLst>
                <a:ext uri="{FF2B5EF4-FFF2-40B4-BE49-F238E27FC236}">
                  <a16:creationId xmlns:a16="http://schemas.microsoft.com/office/drawing/2014/main" id="{78234E6D-A63E-BA4F-AB1C-0085126905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749AC48C-EAAA-E742-BD1E-509EBB5A281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A273955-F11B-084E-8F81-A93F1595AC79}"/>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242F04B4-366A-F644-842F-AAD4C932014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2D06F4AF-B529-BF4C-8F2B-2D2E3E98C9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BD6BC977-8A89-AE40-9EE6-A2C4F381502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956D2CE5-06D6-0348-AF0E-BFA9ECC42A7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B788976E-B4F1-384B-A7A5-32372906D00D}"/>
              </a:ext>
            </a:extLst>
          </p:cNvPr>
          <p:cNvGrpSpPr/>
          <p:nvPr/>
        </p:nvGrpSpPr>
        <p:grpSpPr>
          <a:xfrm>
            <a:off x="6001110" y="4947964"/>
            <a:ext cx="393760" cy="218578"/>
            <a:chOff x="7493876" y="2774731"/>
            <a:chExt cx="1481958" cy="894622"/>
          </a:xfrm>
        </p:grpSpPr>
        <p:sp>
          <p:nvSpPr>
            <p:cNvPr id="480" name="Freeform 479">
              <a:extLst>
                <a:ext uri="{FF2B5EF4-FFF2-40B4-BE49-F238E27FC236}">
                  <a16:creationId xmlns:a16="http://schemas.microsoft.com/office/drawing/2014/main" id="{1AA9D7DD-752B-F742-BA8C-19673D63B7A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E57116AD-D7A8-9742-8FF8-5F16024E6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9D4F74D2-3ECC-9448-9FB1-370E53F597D1}"/>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DA4212DD-88D6-7144-996D-1684D0998D1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7D3B1847-2991-9F42-8243-C6C82AEA3F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075D91F-CEB2-A34B-8E7B-6DBE88D0C73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5C69D097-E5DF-C94F-87A0-A366128EA06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8" name="Group 527">
            <a:extLst>
              <a:ext uri="{FF2B5EF4-FFF2-40B4-BE49-F238E27FC236}">
                <a16:creationId xmlns:a16="http://schemas.microsoft.com/office/drawing/2014/main" id="{D081AC14-E61F-9E44-B9F8-7F976FEE2854}"/>
              </a:ext>
            </a:extLst>
          </p:cNvPr>
          <p:cNvGrpSpPr/>
          <p:nvPr/>
        </p:nvGrpSpPr>
        <p:grpSpPr>
          <a:xfrm>
            <a:off x="6536775" y="5162261"/>
            <a:ext cx="393760" cy="218578"/>
            <a:chOff x="7493876" y="2774731"/>
            <a:chExt cx="1481958" cy="894622"/>
          </a:xfrm>
        </p:grpSpPr>
        <p:sp>
          <p:nvSpPr>
            <p:cNvPr id="529" name="Freeform 528">
              <a:extLst>
                <a:ext uri="{FF2B5EF4-FFF2-40B4-BE49-F238E27FC236}">
                  <a16:creationId xmlns:a16="http://schemas.microsoft.com/office/drawing/2014/main" id="{8CFF86F6-B0FC-A942-8AA0-479DD7032B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0" name="Oval 529">
              <a:extLst>
                <a:ext uri="{FF2B5EF4-FFF2-40B4-BE49-F238E27FC236}">
                  <a16:creationId xmlns:a16="http://schemas.microsoft.com/office/drawing/2014/main" id="{76EA3A87-473B-0945-A9E0-675B91F33B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1" name="Group 530">
              <a:extLst>
                <a:ext uri="{FF2B5EF4-FFF2-40B4-BE49-F238E27FC236}">
                  <a16:creationId xmlns:a16="http://schemas.microsoft.com/office/drawing/2014/main" id="{A978F236-5E3C-C24D-80B9-169B5FBD8D1E}"/>
                </a:ext>
              </a:extLst>
            </p:cNvPr>
            <p:cNvGrpSpPr/>
            <p:nvPr/>
          </p:nvGrpSpPr>
          <p:grpSpPr>
            <a:xfrm>
              <a:off x="7713663" y="2848339"/>
              <a:ext cx="1042107" cy="425543"/>
              <a:chOff x="7786941" y="2884917"/>
              <a:chExt cx="897649" cy="353919"/>
            </a:xfrm>
          </p:grpSpPr>
          <p:sp>
            <p:nvSpPr>
              <p:cNvPr id="532" name="Freeform 531">
                <a:extLst>
                  <a:ext uri="{FF2B5EF4-FFF2-40B4-BE49-F238E27FC236}">
                    <a16:creationId xmlns:a16="http://schemas.microsoft.com/office/drawing/2014/main" id="{5AE9D058-8EAC-6240-91FD-FADF0E063E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64699900-9D57-A84A-826E-F26640FBBDD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CE596508-3EA9-044A-9250-9CF5986DB68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3386E1BB-0341-A641-BA42-64120BFBC2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8" name="Group 577">
            <a:extLst>
              <a:ext uri="{FF2B5EF4-FFF2-40B4-BE49-F238E27FC236}">
                <a16:creationId xmlns:a16="http://schemas.microsoft.com/office/drawing/2014/main" id="{57AEC85C-1991-7940-9A8F-0D0CDF4B6544}"/>
              </a:ext>
            </a:extLst>
          </p:cNvPr>
          <p:cNvGrpSpPr/>
          <p:nvPr/>
        </p:nvGrpSpPr>
        <p:grpSpPr>
          <a:xfrm>
            <a:off x="5534723" y="1952089"/>
            <a:ext cx="271847" cy="453062"/>
            <a:chOff x="5534723" y="1952089"/>
            <a:chExt cx="271847" cy="453062"/>
          </a:xfrm>
        </p:grpSpPr>
        <p:pic>
          <p:nvPicPr>
            <p:cNvPr id="559" name="Picture 799" descr="cell_tower_radiation copy">
              <a:extLst>
                <a:ext uri="{FF2B5EF4-FFF2-40B4-BE49-F238E27FC236}">
                  <a16:creationId xmlns:a16="http://schemas.microsoft.com/office/drawing/2014/main" id="{3F17F723-A2BC-DC40-9A0B-16CD30012263}"/>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0" name="Oval 800">
              <a:extLst>
                <a:ext uri="{FF2B5EF4-FFF2-40B4-BE49-F238E27FC236}">
                  <a16:creationId xmlns:a16="http://schemas.microsoft.com/office/drawing/2014/main" id="{D6F0F4E1-A81F-DC4E-B7E6-97557A44368B}"/>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61" name="Group 783">
              <a:extLst>
                <a:ext uri="{FF2B5EF4-FFF2-40B4-BE49-F238E27FC236}">
                  <a16:creationId xmlns:a16="http://schemas.microsoft.com/office/drawing/2014/main" id="{9B66B698-3415-CF42-8A8F-02FDBA293662}"/>
                </a:ext>
              </a:extLst>
            </p:cNvPr>
            <p:cNvGrpSpPr>
              <a:grpSpLocks/>
            </p:cNvGrpSpPr>
            <p:nvPr/>
          </p:nvGrpSpPr>
          <p:grpSpPr bwMode="auto">
            <a:xfrm>
              <a:off x="5562338" y="2043663"/>
              <a:ext cx="212313" cy="361488"/>
              <a:chOff x="3130" y="3288"/>
              <a:chExt cx="410" cy="742"/>
            </a:xfrm>
          </p:grpSpPr>
          <p:sp>
            <p:nvSpPr>
              <p:cNvPr id="562" name="Line 270">
                <a:extLst>
                  <a:ext uri="{FF2B5EF4-FFF2-40B4-BE49-F238E27FC236}">
                    <a16:creationId xmlns:a16="http://schemas.microsoft.com/office/drawing/2014/main" id="{700D5CC3-7206-9E40-A909-F0D2077AEC1A}"/>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3" name="Line 271">
                <a:extLst>
                  <a:ext uri="{FF2B5EF4-FFF2-40B4-BE49-F238E27FC236}">
                    <a16:creationId xmlns:a16="http://schemas.microsoft.com/office/drawing/2014/main" id="{59C5EEBB-46AE-254B-BFFB-E8ACDC122D0B}"/>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4" name="Line 272">
                <a:extLst>
                  <a:ext uri="{FF2B5EF4-FFF2-40B4-BE49-F238E27FC236}">
                    <a16:creationId xmlns:a16="http://schemas.microsoft.com/office/drawing/2014/main" id="{1BEA6BE2-D756-9F49-84EC-1CFC3F7EE37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5" name="Line 273">
                <a:extLst>
                  <a:ext uri="{FF2B5EF4-FFF2-40B4-BE49-F238E27FC236}">
                    <a16:creationId xmlns:a16="http://schemas.microsoft.com/office/drawing/2014/main" id="{2BB20B75-D078-B349-8ED7-7EF5DDEF7D26}"/>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6" name="Line 274">
                <a:extLst>
                  <a:ext uri="{FF2B5EF4-FFF2-40B4-BE49-F238E27FC236}">
                    <a16:creationId xmlns:a16="http://schemas.microsoft.com/office/drawing/2014/main" id="{19E9C506-6CA3-3D47-AB74-FE28012B6813}"/>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7" name="Line 275">
                <a:extLst>
                  <a:ext uri="{FF2B5EF4-FFF2-40B4-BE49-F238E27FC236}">
                    <a16:creationId xmlns:a16="http://schemas.microsoft.com/office/drawing/2014/main" id="{3BBD9872-E013-FA41-8F0D-2D4472744BC1}"/>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8" name="Line 276">
                <a:extLst>
                  <a:ext uri="{FF2B5EF4-FFF2-40B4-BE49-F238E27FC236}">
                    <a16:creationId xmlns:a16="http://schemas.microsoft.com/office/drawing/2014/main" id="{88CBA91B-9E00-C345-A11D-1E2387A0964F}"/>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9" name="Line 277">
                <a:extLst>
                  <a:ext uri="{FF2B5EF4-FFF2-40B4-BE49-F238E27FC236}">
                    <a16:creationId xmlns:a16="http://schemas.microsoft.com/office/drawing/2014/main" id="{F90F97E0-7168-3641-9DDD-F7A2DFBDFD6E}"/>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0" name="Line 278">
                <a:extLst>
                  <a:ext uri="{FF2B5EF4-FFF2-40B4-BE49-F238E27FC236}">
                    <a16:creationId xmlns:a16="http://schemas.microsoft.com/office/drawing/2014/main" id="{C1D7EEAB-C106-2D43-BBA4-9AD86682CADA}"/>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Line 279">
                <a:extLst>
                  <a:ext uri="{FF2B5EF4-FFF2-40B4-BE49-F238E27FC236}">
                    <a16:creationId xmlns:a16="http://schemas.microsoft.com/office/drawing/2014/main" id="{03E18F7D-E69E-5448-9B09-7AB42BD5AD7B}"/>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2" name="Line 280">
                <a:extLst>
                  <a:ext uri="{FF2B5EF4-FFF2-40B4-BE49-F238E27FC236}">
                    <a16:creationId xmlns:a16="http://schemas.microsoft.com/office/drawing/2014/main" id="{707D5AB0-6A34-7D47-9B19-3397A45D654A}"/>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3" name="Line 281">
                <a:extLst>
                  <a:ext uri="{FF2B5EF4-FFF2-40B4-BE49-F238E27FC236}">
                    <a16:creationId xmlns:a16="http://schemas.microsoft.com/office/drawing/2014/main" id="{2581D4F7-8F7E-DA44-AFE0-233B0F60F122}"/>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4" name="Line 282">
                <a:extLst>
                  <a:ext uri="{FF2B5EF4-FFF2-40B4-BE49-F238E27FC236}">
                    <a16:creationId xmlns:a16="http://schemas.microsoft.com/office/drawing/2014/main" id="{4ADDAED8-7572-5047-B7DF-F1DE9A6D975F}"/>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5" name="Line 283">
                <a:extLst>
                  <a:ext uri="{FF2B5EF4-FFF2-40B4-BE49-F238E27FC236}">
                    <a16:creationId xmlns:a16="http://schemas.microsoft.com/office/drawing/2014/main" id="{35DFAF00-264C-1547-9649-2EC6EE4AE1A9}"/>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6" name="Line 284">
                <a:extLst>
                  <a:ext uri="{FF2B5EF4-FFF2-40B4-BE49-F238E27FC236}">
                    <a16:creationId xmlns:a16="http://schemas.microsoft.com/office/drawing/2014/main" id="{5348AD96-74AD-704F-A303-E65C2057BEFD}"/>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77" name="Line 426">
            <a:extLst>
              <a:ext uri="{FF2B5EF4-FFF2-40B4-BE49-F238E27FC236}">
                <a16:creationId xmlns:a16="http://schemas.microsoft.com/office/drawing/2014/main" id="{BF64B646-34AE-3F47-95B6-A1BDCCB1890F}"/>
              </a:ext>
            </a:extLst>
          </p:cNvPr>
          <p:cNvSpPr>
            <a:spLocks noChangeShapeType="1"/>
          </p:cNvSpPr>
          <p:nvPr/>
        </p:nvSpPr>
        <p:spPr bwMode="auto">
          <a:xfrm flipH="1">
            <a:off x="5420211" y="2869913"/>
            <a:ext cx="97012" cy="1068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79" name="Group 578">
            <a:extLst>
              <a:ext uri="{FF2B5EF4-FFF2-40B4-BE49-F238E27FC236}">
                <a16:creationId xmlns:a16="http://schemas.microsoft.com/office/drawing/2014/main" id="{D8897C93-CE5C-284B-AD0D-3ACB740CAB05}"/>
              </a:ext>
            </a:extLst>
          </p:cNvPr>
          <p:cNvGrpSpPr/>
          <p:nvPr/>
        </p:nvGrpSpPr>
        <p:grpSpPr>
          <a:xfrm>
            <a:off x="4625461" y="1922978"/>
            <a:ext cx="271847" cy="453062"/>
            <a:chOff x="5534723" y="1952089"/>
            <a:chExt cx="271847" cy="453062"/>
          </a:xfrm>
        </p:grpSpPr>
        <p:pic>
          <p:nvPicPr>
            <p:cNvPr id="580" name="Picture 799" descr="cell_tower_radiation copy">
              <a:extLst>
                <a:ext uri="{FF2B5EF4-FFF2-40B4-BE49-F238E27FC236}">
                  <a16:creationId xmlns:a16="http://schemas.microsoft.com/office/drawing/2014/main" id="{B429B08B-6BE1-084C-8BB8-F2510FA3DB64}"/>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1" name="Oval 800">
              <a:extLst>
                <a:ext uri="{FF2B5EF4-FFF2-40B4-BE49-F238E27FC236}">
                  <a16:creationId xmlns:a16="http://schemas.microsoft.com/office/drawing/2014/main" id="{3A4B4EED-361B-9F4F-8219-5A695C2E30F7}"/>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2" name="Group 783">
              <a:extLst>
                <a:ext uri="{FF2B5EF4-FFF2-40B4-BE49-F238E27FC236}">
                  <a16:creationId xmlns:a16="http://schemas.microsoft.com/office/drawing/2014/main" id="{B14C8683-1EBE-F245-91BB-BB7486D56317}"/>
                </a:ext>
              </a:extLst>
            </p:cNvPr>
            <p:cNvGrpSpPr>
              <a:grpSpLocks/>
            </p:cNvGrpSpPr>
            <p:nvPr/>
          </p:nvGrpSpPr>
          <p:grpSpPr bwMode="auto">
            <a:xfrm>
              <a:off x="5562338" y="2043663"/>
              <a:ext cx="212313" cy="361488"/>
              <a:chOff x="3130" y="3288"/>
              <a:chExt cx="410" cy="742"/>
            </a:xfrm>
          </p:grpSpPr>
          <p:sp>
            <p:nvSpPr>
              <p:cNvPr id="583" name="Line 270">
                <a:extLst>
                  <a:ext uri="{FF2B5EF4-FFF2-40B4-BE49-F238E27FC236}">
                    <a16:creationId xmlns:a16="http://schemas.microsoft.com/office/drawing/2014/main" id="{F02111A6-8EEE-F248-8D43-E3BE1E3BE38E}"/>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4" name="Line 271">
                <a:extLst>
                  <a:ext uri="{FF2B5EF4-FFF2-40B4-BE49-F238E27FC236}">
                    <a16:creationId xmlns:a16="http://schemas.microsoft.com/office/drawing/2014/main" id="{860B8549-8D7B-DC42-B6EF-AE5F6258CC08}"/>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5" name="Line 272">
                <a:extLst>
                  <a:ext uri="{FF2B5EF4-FFF2-40B4-BE49-F238E27FC236}">
                    <a16:creationId xmlns:a16="http://schemas.microsoft.com/office/drawing/2014/main" id="{9165C128-65A9-EC42-A764-ADCA487C90BA}"/>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6" name="Line 273">
                <a:extLst>
                  <a:ext uri="{FF2B5EF4-FFF2-40B4-BE49-F238E27FC236}">
                    <a16:creationId xmlns:a16="http://schemas.microsoft.com/office/drawing/2014/main" id="{E7A8EB1B-1B3D-3842-88C8-5D2120367A1F}"/>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7" name="Line 274">
                <a:extLst>
                  <a:ext uri="{FF2B5EF4-FFF2-40B4-BE49-F238E27FC236}">
                    <a16:creationId xmlns:a16="http://schemas.microsoft.com/office/drawing/2014/main" id="{C836AA36-EA8E-B549-856B-C2AE39DF199F}"/>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8" name="Line 275">
                <a:extLst>
                  <a:ext uri="{FF2B5EF4-FFF2-40B4-BE49-F238E27FC236}">
                    <a16:creationId xmlns:a16="http://schemas.microsoft.com/office/drawing/2014/main" id="{ABD9C44A-66B4-F149-A068-157972539D42}"/>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9" name="Line 276">
                <a:extLst>
                  <a:ext uri="{FF2B5EF4-FFF2-40B4-BE49-F238E27FC236}">
                    <a16:creationId xmlns:a16="http://schemas.microsoft.com/office/drawing/2014/main" id="{D220BEAE-062E-9748-ABBA-BDF63E3467E3}"/>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0" name="Line 277">
                <a:extLst>
                  <a:ext uri="{FF2B5EF4-FFF2-40B4-BE49-F238E27FC236}">
                    <a16:creationId xmlns:a16="http://schemas.microsoft.com/office/drawing/2014/main" id="{EB91538D-649D-964C-B1B7-D995C42AB688}"/>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1" name="Line 278">
                <a:extLst>
                  <a:ext uri="{FF2B5EF4-FFF2-40B4-BE49-F238E27FC236}">
                    <a16:creationId xmlns:a16="http://schemas.microsoft.com/office/drawing/2014/main" id="{14AA3A6E-E75F-E946-BEA3-89865F559B0F}"/>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2" name="Line 279">
                <a:extLst>
                  <a:ext uri="{FF2B5EF4-FFF2-40B4-BE49-F238E27FC236}">
                    <a16:creationId xmlns:a16="http://schemas.microsoft.com/office/drawing/2014/main" id="{BC215C3E-E152-8446-8DEA-03B038D3D485}"/>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3" name="Line 280">
                <a:extLst>
                  <a:ext uri="{FF2B5EF4-FFF2-40B4-BE49-F238E27FC236}">
                    <a16:creationId xmlns:a16="http://schemas.microsoft.com/office/drawing/2014/main" id="{A63E528B-F406-8F48-ADA0-EDFA9A3EF5E6}"/>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4" name="Line 281">
                <a:extLst>
                  <a:ext uri="{FF2B5EF4-FFF2-40B4-BE49-F238E27FC236}">
                    <a16:creationId xmlns:a16="http://schemas.microsoft.com/office/drawing/2014/main" id="{F846F86E-1F57-DF4A-96C1-8D26811048C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5" name="Line 282">
                <a:extLst>
                  <a:ext uri="{FF2B5EF4-FFF2-40B4-BE49-F238E27FC236}">
                    <a16:creationId xmlns:a16="http://schemas.microsoft.com/office/drawing/2014/main" id="{62EAE549-366C-394C-A0E1-8C6119B9A337}"/>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6" name="Line 283">
                <a:extLst>
                  <a:ext uri="{FF2B5EF4-FFF2-40B4-BE49-F238E27FC236}">
                    <a16:creationId xmlns:a16="http://schemas.microsoft.com/office/drawing/2014/main" id="{4CC3E306-DCF1-8E4E-BB68-23D8B253D8FE}"/>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7" name="Line 284">
                <a:extLst>
                  <a:ext uri="{FF2B5EF4-FFF2-40B4-BE49-F238E27FC236}">
                    <a16:creationId xmlns:a16="http://schemas.microsoft.com/office/drawing/2014/main" id="{9EC17BCD-64FE-9F4D-B2E2-9905118F819C}"/>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98" name="Group 597">
            <a:extLst>
              <a:ext uri="{FF2B5EF4-FFF2-40B4-BE49-F238E27FC236}">
                <a16:creationId xmlns:a16="http://schemas.microsoft.com/office/drawing/2014/main" id="{1CDA849E-05CE-8A41-847E-A073B39ABBEF}"/>
              </a:ext>
            </a:extLst>
          </p:cNvPr>
          <p:cNvGrpSpPr/>
          <p:nvPr/>
        </p:nvGrpSpPr>
        <p:grpSpPr>
          <a:xfrm>
            <a:off x="4185385" y="2421275"/>
            <a:ext cx="271847" cy="453062"/>
            <a:chOff x="5534723" y="1952089"/>
            <a:chExt cx="271847" cy="453062"/>
          </a:xfrm>
        </p:grpSpPr>
        <p:pic>
          <p:nvPicPr>
            <p:cNvPr id="599" name="Picture 799" descr="cell_tower_radiation copy">
              <a:extLst>
                <a:ext uri="{FF2B5EF4-FFF2-40B4-BE49-F238E27FC236}">
                  <a16:creationId xmlns:a16="http://schemas.microsoft.com/office/drawing/2014/main" id="{3C2377C2-F19B-EF40-9DED-1397A79D2F42}"/>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34723" y="1952089"/>
              <a:ext cx="271847" cy="197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 name="Oval 800">
              <a:extLst>
                <a:ext uri="{FF2B5EF4-FFF2-40B4-BE49-F238E27FC236}">
                  <a16:creationId xmlns:a16="http://schemas.microsoft.com/office/drawing/2014/main" id="{EA7FD105-F343-9F4D-AAF9-249AB9DA926E}"/>
                </a:ext>
              </a:extLst>
            </p:cNvPr>
            <p:cNvSpPr>
              <a:spLocks noChangeArrowheads="1"/>
            </p:cNvSpPr>
            <p:nvPr/>
          </p:nvSpPr>
          <p:spPr bwMode="auto">
            <a:xfrm>
              <a:off x="5640100" y="2023483"/>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01" name="Group 783">
              <a:extLst>
                <a:ext uri="{FF2B5EF4-FFF2-40B4-BE49-F238E27FC236}">
                  <a16:creationId xmlns:a16="http://schemas.microsoft.com/office/drawing/2014/main" id="{A7DDB3DE-0605-2A4E-9E03-04DCBC1FA4AC}"/>
                </a:ext>
              </a:extLst>
            </p:cNvPr>
            <p:cNvGrpSpPr>
              <a:grpSpLocks/>
            </p:cNvGrpSpPr>
            <p:nvPr/>
          </p:nvGrpSpPr>
          <p:grpSpPr bwMode="auto">
            <a:xfrm>
              <a:off x="5562338" y="2043663"/>
              <a:ext cx="212313" cy="361488"/>
              <a:chOff x="3130" y="3288"/>
              <a:chExt cx="410" cy="742"/>
            </a:xfrm>
          </p:grpSpPr>
          <p:sp>
            <p:nvSpPr>
              <p:cNvPr id="602" name="Line 270">
                <a:extLst>
                  <a:ext uri="{FF2B5EF4-FFF2-40B4-BE49-F238E27FC236}">
                    <a16:creationId xmlns:a16="http://schemas.microsoft.com/office/drawing/2014/main" id="{AD57097B-F9E4-F645-B7AB-0E354CD80BFC}"/>
                  </a:ext>
                </a:extLst>
              </p:cNvPr>
              <p:cNvSpPr>
                <a:spLocks noChangeShapeType="1"/>
              </p:cNvSpPr>
              <p:nvPr/>
            </p:nvSpPr>
            <p:spPr bwMode="auto">
              <a:xfrm flipH="1">
                <a:off x="3130" y="3288"/>
                <a:ext cx="205" cy="6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3" name="Line 271">
                <a:extLst>
                  <a:ext uri="{FF2B5EF4-FFF2-40B4-BE49-F238E27FC236}">
                    <a16:creationId xmlns:a16="http://schemas.microsoft.com/office/drawing/2014/main" id="{B0C5FEB9-03AA-BC41-8703-4672849D646A}"/>
                  </a:ext>
                </a:extLst>
              </p:cNvPr>
              <p:cNvSpPr>
                <a:spLocks noChangeShapeType="1"/>
              </p:cNvSpPr>
              <p:nvPr/>
            </p:nvSpPr>
            <p:spPr bwMode="auto">
              <a:xfrm>
                <a:off x="3335" y="3288"/>
                <a:ext cx="205" cy="6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4" name="Line 272">
                <a:extLst>
                  <a:ext uri="{FF2B5EF4-FFF2-40B4-BE49-F238E27FC236}">
                    <a16:creationId xmlns:a16="http://schemas.microsoft.com/office/drawing/2014/main" id="{045274F1-7AD3-3448-9D35-A58807504497}"/>
                  </a:ext>
                </a:extLst>
              </p:cNvPr>
              <p:cNvSpPr>
                <a:spLocks noChangeShapeType="1"/>
              </p:cNvSpPr>
              <p:nvPr/>
            </p:nvSpPr>
            <p:spPr bwMode="auto">
              <a:xfrm>
                <a:off x="3130"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5" name="Line 273">
                <a:extLst>
                  <a:ext uri="{FF2B5EF4-FFF2-40B4-BE49-F238E27FC236}">
                    <a16:creationId xmlns:a16="http://schemas.microsoft.com/office/drawing/2014/main" id="{1DEB3691-B77F-894B-987F-717BC13EAE79}"/>
                  </a:ext>
                </a:extLst>
              </p:cNvPr>
              <p:cNvSpPr>
                <a:spLocks noChangeShapeType="1"/>
              </p:cNvSpPr>
              <p:nvPr/>
            </p:nvSpPr>
            <p:spPr bwMode="auto">
              <a:xfrm flipH="1">
                <a:off x="3335" y="3957"/>
                <a:ext cx="205" cy="7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6" name="Line 274">
                <a:extLst>
                  <a:ext uri="{FF2B5EF4-FFF2-40B4-BE49-F238E27FC236}">
                    <a16:creationId xmlns:a16="http://schemas.microsoft.com/office/drawing/2014/main" id="{4BCE4459-4E5C-F847-AE26-96CD2F661731}"/>
                  </a:ext>
                </a:extLst>
              </p:cNvPr>
              <p:cNvSpPr>
                <a:spLocks noChangeShapeType="1"/>
              </p:cNvSpPr>
              <p:nvPr/>
            </p:nvSpPr>
            <p:spPr bwMode="auto">
              <a:xfrm>
                <a:off x="3335" y="3303"/>
                <a:ext cx="0" cy="7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7" name="Line 275">
                <a:extLst>
                  <a:ext uri="{FF2B5EF4-FFF2-40B4-BE49-F238E27FC236}">
                    <a16:creationId xmlns:a16="http://schemas.microsoft.com/office/drawing/2014/main" id="{ADCA2490-88DA-D14F-8DE5-C7DB36228F66}"/>
                  </a:ext>
                </a:extLst>
              </p:cNvPr>
              <p:cNvSpPr>
                <a:spLocks noChangeShapeType="1"/>
              </p:cNvSpPr>
              <p:nvPr/>
            </p:nvSpPr>
            <p:spPr bwMode="auto">
              <a:xfrm flipV="1">
                <a:off x="3130" y="3888"/>
                <a:ext cx="205"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8" name="Line 276">
                <a:extLst>
                  <a:ext uri="{FF2B5EF4-FFF2-40B4-BE49-F238E27FC236}">
                    <a16:creationId xmlns:a16="http://schemas.microsoft.com/office/drawing/2014/main" id="{20753757-AF40-FE45-B6DA-8DAB6AAC6E6A}"/>
                  </a:ext>
                </a:extLst>
              </p:cNvPr>
              <p:cNvSpPr>
                <a:spLocks noChangeShapeType="1"/>
              </p:cNvSpPr>
              <p:nvPr/>
            </p:nvSpPr>
            <p:spPr bwMode="auto">
              <a:xfrm flipH="1" flipV="1">
                <a:off x="3335" y="3888"/>
                <a:ext cx="205" cy="6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9" name="Line 277">
                <a:extLst>
                  <a:ext uri="{FF2B5EF4-FFF2-40B4-BE49-F238E27FC236}">
                    <a16:creationId xmlns:a16="http://schemas.microsoft.com/office/drawing/2014/main" id="{CFEC232B-077D-7041-8B22-DBA69C2A12E6}"/>
                  </a:ext>
                </a:extLst>
              </p:cNvPr>
              <p:cNvSpPr>
                <a:spLocks noChangeShapeType="1"/>
              </p:cNvSpPr>
              <p:nvPr/>
            </p:nvSpPr>
            <p:spPr bwMode="auto">
              <a:xfrm>
                <a:off x="3217" y="3668"/>
                <a:ext cx="118"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278">
                <a:extLst>
                  <a:ext uri="{FF2B5EF4-FFF2-40B4-BE49-F238E27FC236}">
                    <a16:creationId xmlns:a16="http://schemas.microsoft.com/office/drawing/2014/main" id="{83BE2D6E-48D6-DF4D-BB8F-D53F4663E30D}"/>
                  </a:ext>
                </a:extLst>
              </p:cNvPr>
              <p:cNvSpPr>
                <a:spLocks noChangeShapeType="1"/>
              </p:cNvSpPr>
              <p:nvPr/>
            </p:nvSpPr>
            <p:spPr bwMode="auto">
              <a:xfrm flipV="1">
                <a:off x="3335" y="3668"/>
                <a:ext cx="124" cy="5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79">
                <a:extLst>
                  <a:ext uri="{FF2B5EF4-FFF2-40B4-BE49-F238E27FC236}">
                    <a16:creationId xmlns:a16="http://schemas.microsoft.com/office/drawing/2014/main" id="{71F5D29A-4979-AA43-86B1-8156A000F47C}"/>
                  </a:ext>
                </a:extLst>
              </p:cNvPr>
              <p:cNvSpPr>
                <a:spLocks noChangeShapeType="1"/>
              </p:cNvSpPr>
              <p:nvPr/>
            </p:nvSpPr>
            <p:spPr bwMode="auto">
              <a:xfrm>
                <a:off x="3178" y="3766"/>
                <a:ext cx="152" cy="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2" name="Line 280">
                <a:extLst>
                  <a:ext uri="{FF2B5EF4-FFF2-40B4-BE49-F238E27FC236}">
                    <a16:creationId xmlns:a16="http://schemas.microsoft.com/office/drawing/2014/main" id="{F02C8025-A9C4-4B42-898B-918C7E85503C}"/>
                  </a:ext>
                </a:extLst>
              </p:cNvPr>
              <p:cNvSpPr>
                <a:spLocks noChangeShapeType="1"/>
              </p:cNvSpPr>
              <p:nvPr/>
            </p:nvSpPr>
            <p:spPr bwMode="auto">
              <a:xfrm flipV="1">
                <a:off x="3335" y="3781"/>
                <a:ext cx="153" cy="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81">
                <a:extLst>
                  <a:ext uri="{FF2B5EF4-FFF2-40B4-BE49-F238E27FC236}">
                    <a16:creationId xmlns:a16="http://schemas.microsoft.com/office/drawing/2014/main" id="{A0026276-BA67-2843-B993-122C8D91976E}"/>
                  </a:ext>
                </a:extLst>
              </p:cNvPr>
              <p:cNvSpPr>
                <a:spLocks noChangeShapeType="1"/>
              </p:cNvSpPr>
              <p:nvPr/>
            </p:nvSpPr>
            <p:spPr bwMode="auto">
              <a:xfrm flipV="1">
                <a:off x="3335" y="3567"/>
                <a:ext cx="78" cy="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Line 282">
                <a:extLst>
                  <a:ext uri="{FF2B5EF4-FFF2-40B4-BE49-F238E27FC236}">
                    <a16:creationId xmlns:a16="http://schemas.microsoft.com/office/drawing/2014/main" id="{4E5D9D73-F196-2E47-8B06-005209FD65EE}"/>
                  </a:ext>
                </a:extLst>
              </p:cNvPr>
              <p:cNvSpPr>
                <a:spLocks noChangeShapeType="1"/>
              </p:cNvSpPr>
              <p:nvPr/>
            </p:nvSpPr>
            <p:spPr bwMode="auto">
              <a:xfrm flipV="1">
                <a:off x="3335" y="3428"/>
                <a:ext cx="49" cy="2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5" name="Line 283">
                <a:extLst>
                  <a:ext uri="{FF2B5EF4-FFF2-40B4-BE49-F238E27FC236}">
                    <a16:creationId xmlns:a16="http://schemas.microsoft.com/office/drawing/2014/main" id="{EF94E017-9C01-334A-8495-C6AD1D3EA9B6}"/>
                  </a:ext>
                </a:extLst>
              </p:cNvPr>
              <p:cNvSpPr>
                <a:spLocks noChangeShapeType="1"/>
              </p:cNvSpPr>
              <p:nvPr/>
            </p:nvSpPr>
            <p:spPr bwMode="auto">
              <a:xfrm>
                <a:off x="3247" y="3558"/>
                <a:ext cx="9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6" name="Line 284">
                <a:extLst>
                  <a:ext uri="{FF2B5EF4-FFF2-40B4-BE49-F238E27FC236}">
                    <a16:creationId xmlns:a16="http://schemas.microsoft.com/office/drawing/2014/main" id="{CBB93D9F-52EE-8343-9EE5-3D46E185C257}"/>
                  </a:ext>
                </a:extLst>
              </p:cNvPr>
              <p:cNvSpPr>
                <a:spLocks noChangeShapeType="1"/>
              </p:cNvSpPr>
              <p:nvPr/>
            </p:nvSpPr>
            <p:spPr bwMode="auto">
              <a:xfrm>
                <a:off x="3289" y="3422"/>
                <a:ext cx="55" cy="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617" name="Rectangle 616">
            <a:extLst>
              <a:ext uri="{FF2B5EF4-FFF2-40B4-BE49-F238E27FC236}">
                <a16:creationId xmlns:a16="http://schemas.microsoft.com/office/drawing/2014/main" id="{4F5BEA20-7F90-C04F-BA7D-082FA1CB651D}"/>
              </a:ext>
            </a:extLst>
          </p:cNvPr>
          <p:cNvSpPr/>
          <p:nvPr/>
        </p:nvSpPr>
        <p:spPr>
          <a:xfrm>
            <a:off x="839416" y="2216359"/>
            <a:ext cx="2612775" cy="1144929"/>
          </a:xfrm>
          <a:prstGeom prst="rect">
            <a:avLst/>
          </a:prstGeom>
        </p:spPr>
        <p:txBody>
          <a:bodyPr wrap="square">
            <a:spAutoFit/>
          </a:bodyPr>
          <a:lstStyle/>
          <a:p>
            <a:pPr algn="ctr">
              <a:lnSpc>
                <a:spcPct val="90000"/>
              </a:lnSpc>
            </a:pPr>
            <a:r>
              <a:rPr lang="en-US" sz="2800" dirty="0">
                <a:solidFill>
                  <a:srgbClr val="C00000"/>
                </a:solidFill>
              </a:rPr>
              <a:t>NAT</a:t>
            </a:r>
            <a:r>
              <a:rPr lang="en-US" sz="2800" dirty="0">
                <a:solidFill>
                  <a:srgbClr val="000099"/>
                </a:solidFill>
              </a:rPr>
              <a:t>: </a:t>
            </a:r>
            <a:r>
              <a:rPr lang="en-US" sz="2400" dirty="0">
                <a:solidFill>
                  <a:srgbClr val="000099"/>
                </a:solidFill>
              </a:rPr>
              <a:t>home, cellular, institutional</a:t>
            </a:r>
          </a:p>
        </p:txBody>
      </p:sp>
      <p:sp>
        <p:nvSpPr>
          <p:cNvPr id="618" name="Rectangle 617">
            <a:extLst>
              <a:ext uri="{FF2B5EF4-FFF2-40B4-BE49-F238E27FC236}">
                <a16:creationId xmlns:a16="http://schemas.microsoft.com/office/drawing/2014/main" id="{217D7FB8-E94E-274E-9B2E-284E46FF72F5}"/>
              </a:ext>
            </a:extLst>
          </p:cNvPr>
          <p:cNvSpPr/>
          <p:nvPr/>
        </p:nvSpPr>
        <p:spPr>
          <a:xfrm>
            <a:off x="7957932" y="1255577"/>
            <a:ext cx="3995530" cy="1144929"/>
          </a:xfrm>
          <a:prstGeom prst="rect">
            <a:avLst/>
          </a:prstGeom>
        </p:spPr>
        <p:txBody>
          <a:bodyPr wrap="square">
            <a:spAutoFit/>
          </a:bodyPr>
          <a:lstStyle/>
          <a:p>
            <a:pPr algn="ctr">
              <a:lnSpc>
                <a:spcPct val="90000"/>
              </a:lnSpc>
            </a:pPr>
            <a:r>
              <a:rPr lang="en-US" sz="2800" dirty="0">
                <a:solidFill>
                  <a:srgbClr val="C00000"/>
                </a:solidFill>
              </a:rPr>
              <a:t>Firewalls, IDS/IPS</a:t>
            </a:r>
            <a:r>
              <a:rPr lang="en-US" sz="2800" dirty="0">
                <a:solidFill>
                  <a:srgbClr val="000099"/>
                </a:solidFill>
              </a:rPr>
              <a:t>: </a:t>
            </a:r>
            <a:r>
              <a:rPr lang="en-US" sz="2400" dirty="0">
                <a:solidFill>
                  <a:srgbClr val="000099"/>
                </a:solidFill>
              </a:rPr>
              <a:t>corporate, institutional, service providers, ISPs</a:t>
            </a:r>
          </a:p>
        </p:txBody>
      </p:sp>
      <p:sp>
        <p:nvSpPr>
          <p:cNvPr id="619" name="Rectangle 618">
            <a:extLst>
              <a:ext uri="{FF2B5EF4-FFF2-40B4-BE49-F238E27FC236}">
                <a16:creationId xmlns:a16="http://schemas.microsoft.com/office/drawing/2014/main" id="{7D19D5D9-8746-234A-B60B-EA905D0364D7}"/>
              </a:ext>
            </a:extLst>
          </p:cNvPr>
          <p:cNvSpPr/>
          <p:nvPr/>
        </p:nvSpPr>
        <p:spPr>
          <a:xfrm>
            <a:off x="8653671" y="3077751"/>
            <a:ext cx="3193773" cy="1477328"/>
          </a:xfrm>
          <a:prstGeom prst="rect">
            <a:avLst/>
          </a:prstGeom>
        </p:spPr>
        <p:txBody>
          <a:bodyPr wrap="square">
            <a:spAutoFit/>
          </a:bodyPr>
          <a:lstStyle/>
          <a:p>
            <a:pPr algn="ctr">
              <a:lnSpc>
                <a:spcPct val="90000"/>
              </a:lnSpc>
            </a:pPr>
            <a:r>
              <a:rPr lang="en-US" sz="2800" dirty="0">
                <a:solidFill>
                  <a:srgbClr val="C00000"/>
                </a:solidFill>
              </a:rPr>
              <a:t>Load balancers</a:t>
            </a:r>
            <a:r>
              <a:rPr lang="en-US" sz="2800" dirty="0">
                <a:solidFill>
                  <a:srgbClr val="000099"/>
                </a:solidFill>
              </a:rPr>
              <a:t>: </a:t>
            </a:r>
            <a:r>
              <a:rPr lang="en-US" sz="2400" dirty="0">
                <a:solidFill>
                  <a:srgbClr val="000099"/>
                </a:solidFill>
              </a:rPr>
              <a:t>corporate, service provider, data center, mobile nets</a:t>
            </a:r>
          </a:p>
        </p:txBody>
      </p:sp>
      <p:sp>
        <p:nvSpPr>
          <p:cNvPr id="620" name="Rectangle 619">
            <a:extLst>
              <a:ext uri="{FF2B5EF4-FFF2-40B4-BE49-F238E27FC236}">
                <a16:creationId xmlns:a16="http://schemas.microsoft.com/office/drawing/2014/main" id="{310824EC-5D27-DC4E-AF2F-8B6F572093A7}"/>
              </a:ext>
            </a:extLst>
          </p:cNvPr>
          <p:cNvSpPr/>
          <p:nvPr/>
        </p:nvSpPr>
        <p:spPr>
          <a:xfrm>
            <a:off x="8183219" y="5297489"/>
            <a:ext cx="3193773" cy="1144929"/>
          </a:xfrm>
          <a:prstGeom prst="rect">
            <a:avLst/>
          </a:prstGeom>
        </p:spPr>
        <p:txBody>
          <a:bodyPr wrap="square">
            <a:spAutoFit/>
          </a:bodyPr>
          <a:lstStyle/>
          <a:p>
            <a:pPr algn="ctr">
              <a:lnSpc>
                <a:spcPct val="90000"/>
              </a:lnSpc>
            </a:pPr>
            <a:r>
              <a:rPr lang="en-US" sz="2800" dirty="0">
                <a:solidFill>
                  <a:srgbClr val="C00000"/>
                </a:solidFill>
              </a:rPr>
              <a:t>Caches</a:t>
            </a:r>
            <a:r>
              <a:rPr lang="en-US" sz="2800" dirty="0">
                <a:solidFill>
                  <a:srgbClr val="000099"/>
                </a:solidFill>
              </a:rPr>
              <a:t>:</a:t>
            </a:r>
            <a:r>
              <a:rPr lang="en-US" sz="2400" dirty="0">
                <a:solidFill>
                  <a:srgbClr val="000099"/>
                </a:solidFill>
              </a:rPr>
              <a:t> service provider, mobile, CDNs</a:t>
            </a:r>
          </a:p>
        </p:txBody>
      </p:sp>
      <p:sp>
        <p:nvSpPr>
          <p:cNvPr id="621" name="Rectangle 620">
            <a:extLst>
              <a:ext uri="{FF2B5EF4-FFF2-40B4-BE49-F238E27FC236}">
                <a16:creationId xmlns:a16="http://schemas.microsoft.com/office/drawing/2014/main" id="{C2A41F9E-259C-094E-A442-DA4481FC3F8A}"/>
              </a:ext>
            </a:extLst>
          </p:cNvPr>
          <p:cNvSpPr/>
          <p:nvPr/>
        </p:nvSpPr>
        <p:spPr>
          <a:xfrm>
            <a:off x="637485" y="4369836"/>
            <a:ext cx="3079750" cy="1532727"/>
          </a:xfrm>
          <a:prstGeom prst="rect">
            <a:avLst/>
          </a:prstGeom>
        </p:spPr>
        <p:txBody>
          <a:bodyPr wrap="square">
            <a:spAutoFit/>
          </a:bodyPr>
          <a:lstStyle/>
          <a:p>
            <a:pPr algn="ctr">
              <a:lnSpc>
                <a:spcPct val="90000"/>
              </a:lnSpc>
            </a:pPr>
            <a:r>
              <a:rPr lang="en-US" sz="2800" dirty="0">
                <a:solidFill>
                  <a:srgbClr val="C00000"/>
                </a:solidFill>
              </a:rPr>
              <a:t>Application-specific</a:t>
            </a:r>
            <a:r>
              <a:rPr lang="en-US" sz="2800" dirty="0">
                <a:solidFill>
                  <a:srgbClr val="000099"/>
                </a:solidFill>
              </a:rPr>
              <a:t>: </a:t>
            </a:r>
            <a:r>
              <a:rPr lang="en-US" sz="2400" dirty="0">
                <a:solidFill>
                  <a:srgbClr val="000099"/>
                </a:solidFill>
              </a:rPr>
              <a:t>service providers, institutional, CDN</a:t>
            </a:r>
          </a:p>
        </p:txBody>
      </p:sp>
      <p:sp>
        <p:nvSpPr>
          <p:cNvPr id="512" name="Rectangle 7">
            <a:extLst>
              <a:ext uri="{FF2B5EF4-FFF2-40B4-BE49-F238E27FC236}">
                <a16:creationId xmlns:a16="http://schemas.microsoft.com/office/drawing/2014/main" id="{54416A88-670A-4734-8496-F095FDE102B8}"/>
              </a:ext>
            </a:extLst>
          </p:cNvPr>
          <p:cNvSpPr txBox="1">
            <a:spLocks noChangeArrowheads="1"/>
          </p:cNvSpPr>
          <p:nvPr/>
        </p:nvSpPr>
        <p:spPr>
          <a:xfrm>
            <a:off x="10344472" y="6624784"/>
            <a:ext cx="1368152" cy="2880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1pPr>
            <a:lvl2pPr marL="742950" indent="-28575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2pPr>
            <a:lvl3pPr marL="11430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3pPr>
            <a:lvl4pPr marL="16002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4pPr>
            <a:lvl5pPr marL="2057400" indent="-228600" algn="l" defTabSz="914400" rtl="0" eaLnBrk="1" latinLnBrk="0" hangingPunct="1">
              <a:defRPr sz="2000" kern="1200">
                <a:solidFill>
                  <a:schemeClr val="tx1"/>
                </a:solidFill>
                <a:latin typeface="Arial" panose="020B0604020202020204" pitchFamily="34" charset="0"/>
                <a:ea typeface="MS PGothic" panose="020B0600070205080204" pitchFamily="34" charset="-128"/>
                <a:cs typeface="+mn-cs"/>
              </a:defRPr>
            </a:lvl5pPr>
            <a:lvl6pPr marL="25146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6pPr>
            <a:lvl7pPr marL="29718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7pPr>
            <a:lvl8pPr marL="34290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8pPr>
            <a:lvl9pPr marL="3886200" indent="-228600" algn="l" defTabSz="914400" rtl="0" eaLnBrk="0" fontAlgn="base" latinLnBrk="0"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MS PGothic" panose="020B0600070205080204" pitchFamily="34" charset="-128"/>
                <a:cs typeface="+mn-cs"/>
              </a:defRPr>
            </a:lvl9pPr>
          </a:lstStyle>
          <a:p>
            <a:r>
              <a:rPr lang="en-US" altLang="zh-CN" sz="1200" dirty="0">
                <a:solidFill>
                  <a:srgbClr val="FF0000"/>
                </a:solidFill>
                <a:cs typeface="Arial" panose="020B0604020202020204" pitchFamily="34" charset="0"/>
              </a:rPr>
              <a:t>4.5 Middleboxes</a:t>
            </a:r>
          </a:p>
        </p:txBody>
      </p:sp>
    </p:spTree>
    <p:extLst>
      <p:ext uri="{BB962C8B-B14F-4D97-AF65-F5344CB8AC3E}">
        <p14:creationId xmlns:p14="http://schemas.microsoft.com/office/powerpoint/2010/main" val="3207829832"/>
      </p:ext>
    </p:extLst>
  </p:cSld>
  <p:clrMapOvr>
    <a:masterClrMapping/>
  </p:clrMapOvr>
</p:sld>
</file>

<file path=ppt/theme/theme1.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22379</TotalTime>
  <Words>10006</Words>
  <Application>Microsoft Office PowerPoint</Application>
  <PresentationFormat>宽屏</PresentationFormat>
  <Paragraphs>2670</Paragraphs>
  <Slides>108</Slides>
  <Notes>75</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108</vt:i4>
      </vt:variant>
    </vt:vector>
  </HeadingPairs>
  <TitlesOfParts>
    <vt:vector size="130" baseType="lpstr">
      <vt:lpstr>&amp;quot</vt:lpstr>
      <vt:lpstr>Helvetica Neue</vt:lpstr>
      <vt:lpstr>Microsoft YaHei UI</vt:lpstr>
      <vt:lpstr>PingFangSC-Light</vt:lpstr>
      <vt:lpstr>Stone Sans</vt:lpstr>
      <vt:lpstr>ZapfDingbats</vt:lpstr>
      <vt:lpstr>微软雅黑</vt:lpstr>
      <vt:lpstr>微软雅黑</vt:lpstr>
      <vt:lpstr>Arial</vt:lpstr>
      <vt:lpstr>Calibri</vt:lpstr>
      <vt:lpstr>Cambria Math</vt:lpstr>
      <vt:lpstr>Comic Sans MS</vt:lpstr>
      <vt:lpstr>Consolas</vt:lpstr>
      <vt:lpstr>Courier New</vt:lpstr>
      <vt:lpstr>Gill Sans MT</vt:lpstr>
      <vt:lpstr>IBM Plex Sans</vt:lpstr>
      <vt:lpstr>Roboto</vt:lpstr>
      <vt:lpstr>Tahoma</vt:lpstr>
      <vt:lpstr>Times</vt:lpstr>
      <vt:lpstr>Times New Roman</vt:lpstr>
      <vt:lpstr>Wingdings</vt:lpstr>
      <vt:lpstr>INPAGE</vt:lpstr>
      <vt:lpstr>Chapter 4 Network Layer: The Data Plane</vt:lpstr>
      <vt:lpstr>Network Layer Data Plane: our goals</vt:lpstr>
      <vt:lpstr>Network Layer Data Plane: roadmap</vt:lpstr>
      <vt:lpstr>PowerPoint 演示文稿</vt:lpstr>
      <vt:lpstr>PowerPoint 演示文稿</vt:lpstr>
      <vt:lpstr>Network layer</vt:lpstr>
      <vt:lpstr>Two key network-layer functions</vt:lpstr>
      <vt:lpstr>Network layer: data plane, control plane</vt:lpstr>
      <vt:lpstr>Per-router control plane</vt:lpstr>
      <vt:lpstr>Logically centralized control plane</vt:lpstr>
      <vt:lpstr>Network service model</vt:lpstr>
      <vt:lpstr>Network layer service models:</vt:lpstr>
      <vt:lpstr>Reflections on best-effort service</vt:lpstr>
      <vt:lpstr>PowerPoint 演示文稿</vt:lpstr>
      <vt:lpstr>PowerPoint 演示文稿</vt:lpstr>
      <vt:lpstr>Router architecture overview</vt:lpstr>
      <vt:lpstr>Input port functions</vt:lpstr>
      <vt:lpstr>Input port functions</vt:lpstr>
      <vt:lpstr>Destination-based forwarding</vt:lpstr>
      <vt:lpstr>Longest prefix matching</vt:lpstr>
      <vt:lpstr>Longest prefix matching</vt:lpstr>
      <vt:lpstr>Switching fabrics</vt:lpstr>
      <vt:lpstr>Switching via memory</vt:lpstr>
      <vt:lpstr>Switching via a bus</vt:lpstr>
      <vt:lpstr>Switching via interconnection network</vt:lpstr>
      <vt:lpstr>Switching via interconnection network</vt:lpstr>
      <vt:lpstr>Input port queuing</vt:lpstr>
      <vt:lpstr>Output ports</vt:lpstr>
      <vt:lpstr>Output port queueing</vt:lpstr>
      <vt:lpstr>How much buffering?</vt:lpstr>
      <vt:lpstr>Buffer Management</vt:lpstr>
      <vt:lpstr>Packet Scheduling: FCFS</vt:lpstr>
      <vt:lpstr>Scheduling mechanisms</vt:lpstr>
      <vt:lpstr>Scheduling policies: priority</vt:lpstr>
      <vt:lpstr>Scheduling policies: round robin</vt:lpstr>
      <vt:lpstr>Scheduling policies: weighted fair queueing</vt:lpstr>
      <vt:lpstr>Homework this week</vt:lpstr>
      <vt:lpstr>PowerPoint 演示文稿</vt:lpstr>
      <vt:lpstr>PowerPoint 演示文稿</vt:lpstr>
      <vt:lpstr>PowerPoint 演示文稿</vt:lpstr>
      <vt:lpstr>PowerPoint 演示文稿</vt:lpstr>
      <vt:lpstr>The Internet network layer</vt:lpstr>
      <vt:lpstr>IPv4 datagram format</vt:lpstr>
      <vt:lpstr>IP fragmentation, reassembly</vt:lpstr>
      <vt:lpstr>IP fragmentation, reassembly</vt:lpstr>
      <vt:lpstr>PowerPoint 演示文稿</vt:lpstr>
      <vt:lpstr>PowerPoint 演示文稿</vt:lpstr>
      <vt:lpstr>IPv4 addressing: introduction</vt:lpstr>
      <vt:lpstr>IPv4 addressing: introduction</vt:lpstr>
      <vt:lpstr>Subnets</vt:lpstr>
      <vt:lpstr>Subnets</vt:lpstr>
      <vt:lpstr>Subnets</vt:lpstr>
      <vt:lpstr>IPv4 addressing: CIDR</vt:lpstr>
      <vt:lpstr>IP addresses: how to get one?</vt:lpstr>
      <vt:lpstr>DHCP: Dynamic Host Configuration Protocol</vt:lpstr>
      <vt:lpstr>DHCP client-server scenario</vt:lpstr>
      <vt:lpstr>DHCP client-server scenario</vt:lpstr>
      <vt:lpstr>DHCP: more than IP addresses</vt:lpstr>
      <vt:lpstr>DHCP: example</vt:lpstr>
      <vt:lpstr>DHCP: example</vt:lpstr>
      <vt:lpstr>DHCP: Wireshark output (home LAN)</vt:lpstr>
      <vt:lpstr>IP addresses: how to get one?</vt:lpstr>
      <vt:lpstr>Hierarchical addressing: route aggregation</vt:lpstr>
      <vt:lpstr>Hierarchical addressing: more specific routes</vt:lpstr>
      <vt:lpstr>IP addressing: last words...</vt:lpstr>
      <vt:lpstr>PowerPoint 演示文稿</vt:lpstr>
      <vt:lpstr>PowerPoint 演示文稿</vt:lpstr>
      <vt:lpstr>NAT: network address translation</vt:lpstr>
      <vt:lpstr>NAT: network address translation</vt:lpstr>
      <vt:lpstr>NAT: network address translation</vt:lpstr>
      <vt:lpstr>NAT: network address translation</vt:lpstr>
      <vt:lpstr>NAT: network address translation</vt:lpstr>
      <vt:lpstr>PowerPoint 演示文稿</vt:lpstr>
      <vt:lpstr>PowerPoint 演示文稿</vt:lpstr>
      <vt:lpstr>IPv6: motivation</vt:lpstr>
      <vt:lpstr>IPv6 datagram format</vt:lpstr>
      <vt:lpstr>Other changes from IPv4</vt:lpstr>
      <vt:lpstr>Transition from IPv4 to IPv6</vt:lpstr>
      <vt:lpstr>Tunneling and encapsulation</vt:lpstr>
      <vt:lpstr>Tunneling and encapsulation</vt:lpstr>
      <vt:lpstr>Tunneling</vt:lpstr>
      <vt:lpstr>IPv6: adoption</vt:lpstr>
      <vt:lpstr>PowerPoint 演示文稿</vt:lpstr>
      <vt:lpstr>PowerPoint 演示文稿</vt:lpstr>
      <vt:lpstr>PowerPoint 演示文稿</vt:lpstr>
      <vt:lpstr>PowerPoint 演示文稿</vt:lpstr>
      <vt:lpstr>PowerPoint 演示文稿</vt:lpstr>
      <vt:lpstr>Flow table abstraction</vt:lpstr>
      <vt:lpstr>Flow table abstraction</vt:lpstr>
      <vt:lpstr>OpenFlow: Flow Table Entries</vt:lpstr>
      <vt:lpstr>PowerPoint 演示文稿</vt:lpstr>
      <vt:lpstr>PowerPoint 演示文稿</vt:lpstr>
      <vt:lpstr>OpenFlow abstraction</vt:lpstr>
      <vt:lpstr>OpenFlow example</vt:lpstr>
      <vt:lpstr>OpenFlow example</vt:lpstr>
      <vt:lpstr>Generalized forwarding: summary</vt:lpstr>
      <vt:lpstr>PowerPoint 演示文稿</vt:lpstr>
      <vt:lpstr>Middleboxes</vt:lpstr>
      <vt:lpstr>Middleboxes everywhere!</vt:lpstr>
      <vt:lpstr>Middleboxes</vt:lpstr>
      <vt:lpstr>The IP hourglass</vt:lpstr>
      <vt:lpstr>The IP hourglass, at middle age</vt:lpstr>
      <vt:lpstr>Architectural Principles of the Internet</vt:lpstr>
      <vt:lpstr>The end-end argument</vt:lpstr>
      <vt:lpstr>The end-end argument</vt:lpstr>
      <vt:lpstr>Where’s the intelligence?</vt:lpstr>
      <vt:lpstr>PowerPoint 演示文稿</vt:lpstr>
      <vt:lpstr>Homework this week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1039</cp:revision>
  <dcterms:created xsi:type="dcterms:W3CDTF">2015-05-07T17:29:00Z</dcterms:created>
  <dcterms:modified xsi:type="dcterms:W3CDTF">2024-05-07T12:29:20Z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